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786CEE-CBAC-43C1-9832-A2F995A1114F}" type="datetimeFigureOut">
              <a:rPr lang="ru-RU" smtClean="0"/>
              <a:t>03.03.2015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BE1D4FA-BE4B-4842-ACB0-F5CF76866866}"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86CEE-CBAC-43C1-9832-A2F995A1114F}" type="datetimeFigureOut">
              <a:rPr lang="ru-RU" smtClean="0"/>
              <a:t>03.03.2015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1D4FA-BE4B-4842-ACB0-F5CF76866866}"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hyperlink" Target="https://ru.wikipedia.org/wiki/%D0%9B%D0%B5%D0%BD%D1%82%D0%B0_(%D1%81%D0%BF%D0%BE%D1%80%D1%82%D0%B8%D0%B2%D0%BD%D1%8B%D0%B9_%D1%81%D0%BD%D0%B0%D1%80%D1%8F%D0%B4)" TargetMode="External"/><Relationship Id="rId3" Type="http://schemas.openxmlformats.org/officeDocument/2006/relationships/image" Target="../media/image20.jpeg"/><Relationship Id="rId7" Type="http://schemas.openxmlformats.org/officeDocument/2006/relationships/hyperlink" Target="https://ru.wikipedia.org/wiki/%D0%91%D1%83%D0%BB%D0%B0%D0%B2%D0%B0_(%D1%81%D0%BF%D0%BE%D1%80%D1%82%D0%B8%D0%B2%D0%BD%D1%8B%D0%B9_%D1%81%D0%BD%D0%B0%D1%80%D1%8F%D0%B4)" TargetMode="External"/><Relationship Id="rId12" Type="http://schemas.openxmlformats.org/officeDocument/2006/relationships/hyperlink" Target="https://ru.wikipedia.org/wiki/%D0%9E%D0%BF%D0%BE%D1%80%D0%BD%D1%8B%D0%B9_%D0%BF%D1%80%D1%8B%D0%B6%D0%BE%D0%BA" TargetMode="Externa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hyperlink" Target="https://ru.wikipedia.org/wiki/%D0%9C%D1%8F%D1%87" TargetMode="External"/><Relationship Id="rId11" Type="http://schemas.openxmlformats.org/officeDocument/2006/relationships/hyperlink" Target="https://ru.wikipedia.org/wiki/%D0%92%D0%BE%D0%BB%D1%8C%D0%BD%D1%8B%D0%B5_%D1%83%D0%BF%D1%80%D0%B0%D0%B6%D0%BD%D0%B5%D0%BD%D0%B8%D1%8F" TargetMode="External"/><Relationship Id="rId5" Type="http://schemas.openxmlformats.org/officeDocument/2006/relationships/hyperlink" Target="https://ru.wikipedia.org/wiki/%D0%9E%D0%B1%D1%80%D1%83%D1%87" TargetMode="External"/><Relationship Id="rId10" Type="http://schemas.openxmlformats.org/officeDocument/2006/relationships/hyperlink" Target="https://ru.wikipedia.org/wiki/%D0%A1%D0%BF%D0%BE%D1%80%D1%82%D0%B8%D0%B2%D0%BD%D1%8B%D0%B9_%D1%81%D0%BD%D0%B0%D1%80%D1%8F%D0%B4" TargetMode="External"/><Relationship Id="rId4" Type="http://schemas.openxmlformats.org/officeDocument/2006/relationships/hyperlink" Target="https://ru.wikipedia.org/wiki/%D0%A1%D0%BA%D0%B0%D0%BA%D0%B0%D0%BB%D0%BA%D0%B0" TargetMode="External"/><Relationship Id="rId9" Type="http://schemas.openxmlformats.org/officeDocument/2006/relationships/hyperlink" Target="https://ru.wikipedia.org/wiki/%D0%92%D0%B8%D0%B4_%D1%81%D0%BF%D0%BE%D1%80%D1%82%D0%B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u.wikipedia.org/wiki/%D0%93%D1%80%D0%B5%D0%B1%D0%BB%D1%8F" TargetMode="External"/><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hyperlink" Target="https://ru.wikipedia.org/wiki/%D0%9A%D0%B0%D0%BD%D0%BE%D1%8D" TargetMode="External"/><Relationship Id="rId5" Type="http://schemas.openxmlformats.org/officeDocument/2006/relationships/hyperlink" Target="https://ru.wikipedia.org/wiki/%D0%91%D0%B0%D0%B9%D0%B4%D0%B0%D1%80%D0%BA%D0%B0" TargetMode="External"/><Relationship Id="rId4" Type="http://schemas.openxmlformats.org/officeDocument/2006/relationships/hyperlink" Target="https://ru.wikipedia.org/wiki/%D0%93%D1%80%D0%B5%D0%B1%D0%BB%D1%8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ru.wikipedia.org/wiki/%D0%A1%D0%BF%D0%BE%D1%80%D1%82" TargetMode="External"/><Relationship Id="rId3" Type="http://schemas.openxmlformats.org/officeDocument/2006/relationships/image" Target="../media/image26.jpeg"/><Relationship Id="rId7" Type="http://schemas.openxmlformats.org/officeDocument/2006/relationships/hyperlink" Target="https://ru.wikipedia.org/wiki/%D0%91%D0%BE%D0%B5%D0%B2%D0%BE%D0%B5_%D0%B8%D1%81%D0%BA%D1%83%D1%81%D1%81%D1%82%D0%B2%D0%BE" TargetMode="External"/><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hyperlink" Target="https://ru.wikipedia.org/wiki/%D0%AF%D0%BF%D0%BE%D0%BD%D0%B8%D1%8F" TargetMode="External"/><Relationship Id="rId5" Type="http://schemas.openxmlformats.org/officeDocument/2006/relationships/hyperlink" Target="https://ru.wikipedia.org/wiki/%D0%92%D0%B8%D0%BA%D0%B8%D0%BF%D0%B5%D0%B4%D0%B8%D1%8F:%D0%AF%D0%BF%D0%BE%D0%BD%D1%81%D0%BA%D0%B8%D0%B9_%D1%8F%D0%B7%D1%8B%D0%BA" TargetMode="External"/><Relationship Id="rId4" Type="http://schemas.openxmlformats.org/officeDocument/2006/relationships/hyperlink" Target="https://ru.wikipedia.org/wiki/%D0%AF%D0%BF%D0%BE%D0%BD%D1%81%D0%BA%D0%B8%D0%B9_%D1%8F%D0%B7%D1%8B%D0%BA" TargetMode="External"/><Relationship Id="rId9" Type="http://schemas.openxmlformats.org/officeDocument/2006/relationships/hyperlink" Target="https://ru.wikipedia.org/wiki/%D0%95%D0%B4%D0%B8%D0%BD%D0%BE%D0%B1%D0%BE%D1%80%D1%81%D1%82%D0%B2%D0%B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u.wikipedia.org/wiki/%D0%9B%D0%BE%D1%88%D0%B0%D0%B4%D1%8C" TargetMode="External"/><Relationship Id="rId2" Type="http://schemas.openxmlformats.org/officeDocument/2006/relationships/hyperlink" Target="https://ru.wikipedia.org/wiki/%D0%A1%D0%BF%D0%BE%D1%80%D1%82%D0%B8%D0%B2%D0%BD%D1%8B%D0%B5_%D0%B8%D0%B3%D1%80%D1%8B" TargetMode="External"/><Relationship Id="rId1" Type="http://schemas.openxmlformats.org/officeDocument/2006/relationships/slideLayout" Target="../slideLayouts/slideLayout2.xml"/><Relationship Id="rId5" Type="http://schemas.openxmlformats.org/officeDocument/2006/relationships/image" Target="../media/image28.jpe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hyperlink" Target="https://ru.wikipedia.org/wiki/%D0%9E%D0%BB%D0%B8%D0%BC%D0%BF%D0%B8%D0%B9%D1%81%D0%BA%D0%B8%D0%B9_%D0%B2%D0%B8%D0%B4_%D1%81%D0%BF%D0%BE%D1%80%D1%82%D0%B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ru.wikipedia.org/wiki/%D0%A1%D0%BF%D0%BE%D1%80%D1%82" TargetMode="External"/><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u.wikipedia.org/wiki/%D0%A8%D1%82%D0%B0%D0%BD%D0%B3%D0%B0_(%D1%81%D0%BD%D0%B0%D1%80%D1%8F%D0%B4)" TargetMode="External"/><Relationship Id="rId7" Type="http://schemas.openxmlformats.org/officeDocument/2006/relationships/image" Target="../media/image33.jpeg"/><Relationship Id="rId2" Type="http://schemas.openxmlformats.org/officeDocument/2006/relationships/hyperlink" Target="https://ru.wikipedia.org/wiki/%D0%9E%D0%BB%D0%B8%D0%BC%D0%BF%D0%B8%D0%B9%D1%81%D0%BA%D0%B8%D0%B5_%D0%B8%D0%B3%D1%80%D1%8B" TargetMode="External"/><Relationship Id="rId1" Type="http://schemas.openxmlformats.org/officeDocument/2006/relationships/slideLayout" Target="../slideLayouts/slideLayout2.xml"/><Relationship Id="rId6" Type="http://schemas.openxmlformats.org/officeDocument/2006/relationships/image" Target="../media/image32.jpeg"/><Relationship Id="rId5" Type="http://schemas.openxmlformats.org/officeDocument/2006/relationships/hyperlink" Target="https://ru.wikipedia.org/wiki/%D0%A2%D0%BE%D0%BB%D1%87%D0%BE%D0%BA_(%D1%82%D1%8F%D0%B6%D1%91%D0%BB%D0%B0%D1%8F_%D0%B0%D1%82%D0%BB%D0%B5%D1%82%D0%B8%D0%BA%D0%B0)" TargetMode="External"/><Relationship Id="rId4" Type="http://schemas.openxmlformats.org/officeDocument/2006/relationships/hyperlink" Target="https://ru.wikipedia.org/wiki/%D0%A0%D1%8B%D0%B2%D0%BE%D0%BA_(%D1%82%D1%8F%D0%B6%D1%91%D0%BB%D0%B0%D1%8F_%D0%B0%D1%82%D0%BB%D0%B5%D1%82%D0%B8%D0%BA%D0%B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ru.wikipedia.org/wiki/%D0%91%D0%BE%D0%B5%D0%B2%D1%8B%D0%B5_%D0%B8%D1%81%D0%BA%D1%83%D1%81%D1%81%D1%82%D0%B2%D0%B0" TargetMode="External"/><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hyperlink" Target="https://ru.wikipedia.org/wiki/%D0%A0%D1%83%D0%BA%D0%BE%D0%BF%D0%B0%D1%88%D0%BD%D1%8B%D0%B9_%D0%B1%D0%BE%D0%B9"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ru.wikipedia.org/wiki/%D0%A1%D0%BF%D0%BE%D1%80%D1%82" TargetMode="External"/><Relationship Id="rId2" Type="http://schemas.openxmlformats.org/officeDocument/2006/relationships/image" Target="../media/image35.jpeg"/><Relationship Id="rId1" Type="http://schemas.openxmlformats.org/officeDocument/2006/relationships/slideLayout" Target="../slideLayouts/slideLayout2.xml"/><Relationship Id="rId6" Type="http://schemas.openxmlformats.org/officeDocument/2006/relationships/hyperlink" Target="https://ru.wikipedia.org/wiki/%D0%92%D0%B8%D0%B4_%D1%81%D0%BF%D0%BE%D1%80%D1%82%D0%B0" TargetMode="External"/><Relationship Id="rId5" Type="http://schemas.openxmlformats.org/officeDocument/2006/relationships/hyperlink" Target="https://ru.wikipedia.org/wiki/%D0%92%D0%BE%D1%80%D0%BE%D1%82%D0%B0_(%D1%81%D0%BF%D0%BE%D1%80%D1%82)" TargetMode="External"/><Relationship Id="rId4" Type="http://schemas.openxmlformats.org/officeDocument/2006/relationships/hyperlink" Target="https://ru.wikipedia.org/wiki/%D0%A4%D1%83%D1%82%D0%B1%D0%BE%D0%BB%D1%8C%D0%BD%D1%8B%D0%B9_%D0%BC%D1%8F%D1%8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hyperlink" Target="https://ru.wikipedia.org/wiki/%D0%9D%D0%BE%D0%BA%D0%B0%D1%83%D1%82"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s://ru.wikipedia.org/w/index.php?title=%D0%A0%D0%B5%D1%84%D0%B5%D1%80%D0%B8_(%D0%B1%D0%BE%D0%BA%D1%81)&amp;action=edit&amp;redlink=1" TargetMode="External"/><Relationship Id="rId5" Type="http://schemas.openxmlformats.org/officeDocument/2006/relationships/hyperlink" Target="https://ru.wikipedia.org/wiki/%D0%9A%D1%83%D0%BB%D0%B0%D0%BA_(%D1%80%D1%83%D0%BA%D0%B0)" TargetMode="External"/><Relationship Id="rId4" Type="http://schemas.openxmlformats.org/officeDocument/2006/relationships/hyperlink" Target="https://ru.wikipedia.org/wiki/%D0%A1%D0%BF%D0%BE%D1%80%D1%8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s://ru.wikipedia.org/wiki/%D0%93%D1%80%D0%B5%D0%BA%D0%BE-%D1%80%D0%B8%D0%BC%D1%81%D0%BA%D0%B0%D1%8F_%D0%B1%D0%BE%D1%80%D1%8C%D0%B1%D0%B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2%D0%B5%D0%BB%D0%BE%D1%81%D0%B8%D0%BF%D0%B5%D0%B4" TargetMode="External"/><Relationship Id="rId7" Type="http://schemas.openxmlformats.org/officeDocument/2006/relationships/hyperlink" Target="https://ru.wikipedia.org/wiki/%D0%A2%D1%80%D0%B8%D0%B0%D1%82%D0%BB%D0%BE%D0%BD" TargetMode="External"/><Relationship Id="rId2"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hyperlink" Target="https://ru.wikipedia.org/wiki/%D0%92%D0%B5%D0%BB%D0%BE%D0%B1%D0%BE%D0%BB" TargetMode="External"/><Relationship Id="rId5" Type="http://schemas.openxmlformats.org/officeDocument/2006/relationships/hyperlink" Target="https://ru.wikipedia.org/w/index.php?title=%D0%92%D0%B5%D0%BB%D0%BE%D0%BF%D0%BE%D0%BB%D0%BE&amp;action=edit&amp;redlink=1" TargetMode="External"/><Relationship Id="rId4" Type="http://schemas.openxmlformats.org/officeDocument/2006/relationships/hyperlink" Target="https://ru.wikipedia.org/wiki/%D0%9C%D0%B0%D1%83%D0%BD%D1%82%D0%B8%D0%BD%D0%B1%D0%B0%D0%B9%D0%B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2%D0%BE%D0%BB%D0%B5%D0%B9%D0%B1%D0%BE%D0%BB%D1%8C%D0%BD%D0%B0%D1%8F_%D0%BF%D0%BB%D0%BE%D1%89%D0%B0%D0%B4%D0%BA%D0%B0" TargetMode="Externa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s://ru.wikipedia.org/wiki/%D0%92%D0%BE%D0%BB%D0%B5%D0%B9%D0%B1%D0%BE%D0%BB%D1%8C%D0%BD%D1%8B%D0%B9_%D0%BC%D1%8F%D1%87" TargetMode="External"/><Relationship Id="rId4" Type="http://schemas.openxmlformats.org/officeDocument/2006/relationships/hyperlink" Target="https://ru.wikipedia.org/w/index.php?title=%D0%A1%D0%B5%D1%82%D0%BA%D0%B0_(%D1%81%D0%BF%D0%BE%D1%80%D1%82%D0%B8%D0%B2%D0%BD%D0%B0%D1%8F)&amp;action=edit&amp;redlink=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u.wikipedia.org/wiki/%D0%9C%D1%8F%D1%87" TargetMode="External"/><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000108"/>
            <a:ext cx="7772400" cy="128588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ru-RU" b="1" dirty="0" smtClean="0"/>
              <a:t/>
            </a:r>
            <a:br>
              <a:rPr lang="ru-RU" b="1" dirty="0" smtClean="0"/>
            </a:br>
            <a:r>
              <a:rPr lang="ru-RU" b="1" dirty="0" smtClean="0"/>
              <a:t>Летние  </a:t>
            </a:r>
            <a:r>
              <a:rPr lang="ru-RU" b="1" dirty="0"/>
              <a:t>виды </a:t>
            </a:r>
            <a:r>
              <a:rPr lang="ru-RU" b="1" dirty="0" smtClean="0"/>
              <a:t>спорта.</a:t>
            </a:r>
            <a:r>
              <a:rPr lang="ru-RU" b="1" dirty="0"/>
              <a:t/>
            </a:r>
            <a:br>
              <a:rPr lang="ru-RU" b="1" dirty="0"/>
            </a:br>
            <a:endParaRPr lang="ru-RU" dirty="0"/>
          </a:p>
        </p:txBody>
      </p:sp>
      <p:sp>
        <p:nvSpPr>
          <p:cNvPr id="3" name="Подзаголовок 2"/>
          <p:cNvSpPr>
            <a:spLocks noGrp="1"/>
          </p:cNvSpPr>
          <p:nvPr>
            <p:ph type="subTitle" idx="1"/>
          </p:nvPr>
        </p:nvSpPr>
        <p:spPr>
          <a:xfrm>
            <a:off x="1371600" y="5072074"/>
            <a:ext cx="6400800" cy="857256"/>
          </a:xfrm>
        </p:spPr>
        <p:txBody>
          <a:bodyPr>
            <a:normAutofit/>
          </a:bodyPr>
          <a:lstStyle/>
          <a:p>
            <a:pPr algn="r"/>
            <a:r>
              <a:rPr lang="ru-RU" sz="1400" dirty="0" smtClean="0">
                <a:solidFill>
                  <a:schemeClr val="tx1"/>
                </a:solidFill>
              </a:rPr>
              <a:t>Составила</a:t>
            </a:r>
          </a:p>
          <a:p>
            <a:pPr algn="r"/>
            <a:r>
              <a:rPr lang="ru-RU" sz="1400" dirty="0" smtClean="0">
                <a:solidFill>
                  <a:schemeClr val="tx1"/>
                </a:solidFill>
              </a:rPr>
              <a:t>Инструктор по физической культуре:</a:t>
            </a:r>
          </a:p>
          <a:p>
            <a:pPr algn="r"/>
            <a:r>
              <a:rPr lang="ru-RU" sz="1400" dirty="0" smtClean="0">
                <a:solidFill>
                  <a:schemeClr val="tx1"/>
                </a:solidFill>
              </a:rPr>
              <a:t>Воеводская.В.И</a:t>
            </a:r>
            <a:r>
              <a:rPr lang="ru-RU" sz="1400" dirty="0" smtClean="0">
                <a:solidFill>
                  <a:schemeClr val="tx1"/>
                </a:solidFill>
              </a:rPr>
              <a:t>.</a:t>
            </a:r>
            <a:endParaRPr lang="ru-RU" sz="1400" dirty="0">
              <a:solidFill>
                <a:schemeClr val="tx1"/>
              </a:solidFill>
            </a:endParaRPr>
          </a:p>
        </p:txBody>
      </p:sp>
      <p:sp>
        <p:nvSpPr>
          <p:cNvPr id="1025" name="Rectangle 1"/>
          <p:cNvSpPr>
            <a:spLocks noChangeArrowheads="1"/>
          </p:cNvSpPr>
          <p:nvPr/>
        </p:nvSpPr>
        <p:spPr bwMode="auto">
          <a:xfrm>
            <a:off x="0" y="28572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Муниципальное бюджетное дошкольное образовательное учреждение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Детский сад комбинированного вида № 34»</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Рисунок 4" descr="http://im1-tub-ru.yandex.net/i?id=b5d33cf63baa9618eabde4a57065f86e-117-144&amp;n=24"/>
          <p:cNvPicPr/>
          <p:nvPr/>
        </p:nvPicPr>
        <p:blipFill>
          <a:blip r:embed="rId2"/>
          <a:srcRect/>
          <a:stretch>
            <a:fillRect/>
          </a:stretch>
        </p:blipFill>
        <p:spPr bwMode="auto">
          <a:xfrm>
            <a:off x="428596" y="3071810"/>
            <a:ext cx="2214578" cy="3286148"/>
          </a:xfrm>
          <a:prstGeom prst="rect">
            <a:avLst/>
          </a:prstGeom>
          <a:noFill/>
          <a:ln w="9525">
            <a:noFill/>
            <a:miter lim="800000"/>
            <a:headEnd/>
            <a:tailEnd/>
          </a:ln>
        </p:spPr>
      </p:pic>
      <p:pic>
        <p:nvPicPr>
          <p:cNvPr id="6" name="Рисунок 5" descr="http://im2-tub-ru.yandex.net/i?id=6b3727db785513377f046c0d22729c99-120-144&amp;n=21"/>
          <p:cNvPicPr/>
          <p:nvPr/>
        </p:nvPicPr>
        <p:blipFill>
          <a:blip r:embed="rId3"/>
          <a:srcRect/>
          <a:stretch>
            <a:fillRect/>
          </a:stretch>
        </p:blipFill>
        <p:spPr bwMode="auto">
          <a:xfrm>
            <a:off x="3286116" y="2786058"/>
            <a:ext cx="2096778" cy="2500330"/>
          </a:xfrm>
          <a:prstGeom prst="rect">
            <a:avLst/>
          </a:prstGeom>
          <a:noFill/>
          <a:ln w="9525">
            <a:noFill/>
            <a:miter lim="800000"/>
            <a:headEnd/>
            <a:tailEnd/>
          </a:ln>
        </p:spPr>
      </p:pic>
      <p:pic>
        <p:nvPicPr>
          <p:cNvPr id="7" name="Рисунок 6" descr="http://im2-tub-ru.yandex.net/i?id=7f89dcd546f62ed74c13e38c1983ea73-70-144&amp;n=21"/>
          <p:cNvPicPr/>
          <p:nvPr/>
        </p:nvPicPr>
        <p:blipFill>
          <a:blip r:embed="rId4"/>
          <a:srcRect/>
          <a:stretch>
            <a:fillRect/>
          </a:stretch>
        </p:blipFill>
        <p:spPr bwMode="auto">
          <a:xfrm>
            <a:off x="6143636" y="2714620"/>
            <a:ext cx="2286016" cy="214314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Гимнастика.</a:t>
            </a:r>
            <a:endParaRPr lang="ru-RU" dirty="0"/>
          </a:p>
        </p:txBody>
      </p:sp>
      <p:pic>
        <p:nvPicPr>
          <p:cNvPr id="4" name="Содержимое 3" descr="https://upload.wikimedia.org/wikipedia/commons/thumb/2/27/Cervenkova.JPG/220px-Cervenkova.JPG"/>
          <p:cNvPicPr>
            <a:picLocks noGrp="1"/>
          </p:cNvPicPr>
          <p:nvPr>
            <p:ph idx="1"/>
          </p:nvPr>
        </p:nvPicPr>
        <p:blipFill>
          <a:blip r:embed="rId2"/>
          <a:srcRect/>
          <a:stretch>
            <a:fillRect/>
          </a:stretch>
        </p:blipFill>
        <p:spPr bwMode="auto">
          <a:xfrm>
            <a:off x="428596" y="1571612"/>
            <a:ext cx="2095500" cy="2357454"/>
          </a:xfrm>
          <a:prstGeom prst="rect">
            <a:avLst/>
          </a:prstGeom>
          <a:noFill/>
          <a:ln w="9525">
            <a:noFill/>
            <a:miter lim="800000"/>
            <a:headEnd/>
            <a:tailEnd/>
          </a:ln>
        </p:spPr>
      </p:pic>
      <p:pic>
        <p:nvPicPr>
          <p:cNvPr id="5" name="Рисунок 4" descr="https://upload.wikimedia.org/wikipedia/commons/thumb/d/d4/Gymnastics_brokenchopstick.jpg/220px-Gymnastics_brokenchopstick.jpg"/>
          <p:cNvPicPr/>
          <p:nvPr/>
        </p:nvPicPr>
        <p:blipFill>
          <a:blip r:embed="rId3"/>
          <a:srcRect/>
          <a:stretch>
            <a:fillRect/>
          </a:stretch>
        </p:blipFill>
        <p:spPr bwMode="auto">
          <a:xfrm>
            <a:off x="6000760" y="3643314"/>
            <a:ext cx="2814325" cy="2460315"/>
          </a:xfrm>
          <a:prstGeom prst="rect">
            <a:avLst/>
          </a:prstGeom>
          <a:noFill/>
          <a:ln w="9525">
            <a:noFill/>
            <a:miter lim="800000"/>
            <a:headEnd/>
            <a:tailEnd/>
          </a:ln>
        </p:spPr>
      </p:pic>
      <p:sp>
        <p:nvSpPr>
          <p:cNvPr id="6" name="Прямоугольник 5"/>
          <p:cNvSpPr/>
          <p:nvPr/>
        </p:nvSpPr>
        <p:spPr>
          <a:xfrm>
            <a:off x="2857488" y="1500174"/>
            <a:ext cx="4000512" cy="2246769"/>
          </a:xfrm>
          <a:prstGeom prst="rect">
            <a:avLst/>
          </a:prstGeom>
        </p:spPr>
        <p:txBody>
          <a:bodyPr wrap="square">
            <a:spAutoFit/>
          </a:bodyPr>
          <a:lstStyle/>
          <a:p>
            <a:r>
              <a:rPr lang="ru-RU" sz="2000" dirty="0"/>
              <a:t>Художественная гимнастика — вид спорта, выполнение под музыку различных гимнастических и танцевальных упражнений без предмета, а также с предметом (</a:t>
            </a:r>
            <a:r>
              <a:rPr lang="ru-RU" sz="2000" dirty="0">
                <a:hlinkClick r:id="rId4" tooltip="Скакалка"/>
              </a:rPr>
              <a:t>скакалка</a:t>
            </a:r>
            <a:r>
              <a:rPr lang="ru-RU" sz="2000" dirty="0"/>
              <a:t>, </a:t>
            </a:r>
            <a:r>
              <a:rPr lang="ru-RU" sz="2000" dirty="0">
                <a:hlinkClick r:id="rId5" tooltip="Обруч"/>
              </a:rPr>
              <a:t>обруч</a:t>
            </a:r>
            <a:r>
              <a:rPr lang="ru-RU" sz="2000" dirty="0"/>
              <a:t>, </a:t>
            </a:r>
            <a:r>
              <a:rPr lang="ru-RU" sz="2000" dirty="0">
                <a:hlinkClick r:id="rId6" tooltip="Мяч"/>
              </a:rPr>
              <a:t>мяч</a:t>
            </a:r>
            <a:r>
              <a:rPr lang="ru-RU" sz="2000" dirty="0"/>
              <a:t>, </a:t>
            </a:r>
            <a:r>
              <a:rPr lang="ru-RU" sz="2000" dirty="0">
                <a:hlinkClick r:id="rId7" tooltip="Булава (спортивный снаряд)"/>
              </a:rPr>
              <a:t>булавы</a:t>
            </a:r>
            <a:r>
              <a:rPr lang="ru-RU" sz="2000" dirty="0"/>
              <a:t>, </a:t>
            </a:r>
            <a:r>
              <a:rPr lang="ru-RU" sz="2000" dirty="0">
                <a:hlinkClick r:id="rId8" tooltip="Лента (спортивный снаряд)"/>
              </a:rPr>
              <a:t>лента</a:t>
            </a:r>
            <a:r>
              <a:rPr lang="ru-RU" dirty="0"/>
              <a:t>).</a:t>
            </a:r>
          </a:p>
        </p:txBody>
      </p:sp>
      <p:sp>
        <p:nvSpPr>
          <p:cNvPr id="7" name="Прямоугольник 6"/>
          <p:cNvSpPr/>
          <p:nvPr/>
        </p:nvSpPr>
        <p:spPr>
          <a:xfrm>
            <a:off x="428596" y="4214818"/>
            <a:ext cx="5572164" cy="1631216"/>
          </a:xfrm>
          <a:prstGeom prst="rect">
            <a:avLst/>
          </a:prstGeom>
        </p:spPr>
        <p:txBody>
          <a:bodyPr wrap="square">
            <a:spAutoFit/>
          </a:bodyPr>
          <a:lstStyle/>
          <a:p>
            <a:r>
              <a:rPr lang="ru-RU" sz="2000" dirty="0"/>
              <a:t>Спортивная гимнастика — один из древнейших </a:t>
            </a:r>
            <a:r>
              <a:rPr lang="ru-RU" sz="2000" dirty="0">
                <a:hlinkClick r:id="rId9" tooltip="Вид спорта"/>
              </a:rPr>
              <a:t>видов спорта</a:t>
            </a:r>
            <a:r>
              <a:rPr lang="ru-RU" sz="2000" dirty="0"/>
              <a:t>, включающий в себя соревнования на различных гимнастических </a:t>
            </a:r>
            <a:r>
              <a:rPr lang="ru-RU" sz="2000" dirty="0">
                <a:hlinkClick r:id="rId10" tooltip="Спортивный снаряд"/>
              </a:rPr>
              <a:t>снарядах</a:t>
            </a:r>
            <a:r>
              <a:rPr lang="ru-RU" sz="2000" dirty="0"/>
              <a:t>, а также в </a:t>
            </a:r>
            <a:r>
              <a:rPr lang="ru-RU" sz="2000" dirty="0">
                <a:hlinkClick r:id="rId11" tooltip="Вольные упражнения"/>
              </a:rPr>
              <a:t>вольных упражнениях</a:t>
            </a:r>
            <a:r>
              <a:rPr lang="ru-RU" sz="2000" dirty="0"/>
              <a:t> и </a:t>
            </a:r>
            <a:r>
              <a:rPr lang="ru-RU" sz="2000" dirty="0">
                <a:hlinkClick r:id="rId12" tooltip="Опорный прыжок"/>
              </a:rPr>
              <a:t>опорных прыжках</a:t>
            </a:r>
            <a:r>
              <a:rPr lang="ru-RU" sz="2000" dirty="0"/>
              <a:t>.</a:t>
            </a:r>
            <a:r>
              <a:rPr lang="ru-RU"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smtClean="0"/>
              <a:t>Гребля академическая.</a:t>
            </a:r>
            <a:r>
              <a:rPr lang="ru-RU" dirty="0"/>
              <a:t/>
            </a:r>
            <a:br>
              <a:rPr lang="ru-RU" dirty="0"/>
            </a:br>
            <a:endParaRPr lang="ru-RU" dirty="0"/>
          </a:p>
        </p:txBody>
      </p:sp>
      <p:pic>
        <p:nvPicPr>
          <p:cNvPr id="4" name="Содержимое 3" descr="https://upload.wikimedia.org/wikipedia/commons/thumb/0/07/Czworka_podwojna-Pekin_2008.jpg/250px-Czworka_podwojna-Pekin_2008.jpg"/>
          <p:cNvPicPr>
            <a:picLocks noGrp="1"/>
          </p:cNvPicPr>
          <p:nvPr>
            <p:ph idx="1"/>
          </p:nvPr>
        </p:nvPicPr>
        <p:blipFill>
          <a:blip r:embed="rId2"/>
          <a:srcRect/>
          <a:stretch>
            <a:fillRect/>
          </a:stretch>
        </p:blipFill>
        <p:spPr bwMode="auto">
          <a:xfrm>
            <a:off x="500034" y="2357430"/>
            <a:ext cx="3175000" cy="3643338"/>
          </a:xfrm>
          <a:prstGeom prst="rect">
            <a:avLst/>
          </a:prstGeom>
          <a:noFill/>
          <a:ln w="9525">
            <a:noFill/>
            <a:miter lim="800000"/>
            <a:headEnd/>
            <a:tailEnd/>
          </a:ln>
        </p:spPr>
      </p:pic>
      <p:sp>
        <p:nvSpPr>
          <p:cNvPr id="5" name="Прямоугольник 4"/>
          <p:cNvSpPr/>
          <p:nvPr/>
        </p:nvSpPr>
        <p:spPr>
          <a:xfrm>
            <a:off x="3786182" y="1500174"/>
            <a:ext cx="3071818" cy="2616101"/>
          </a:xfrm>
          <a:prstGeom prst="rect">
            <a:avLst/>
          </a:prstGeom>
        </p:spPr>
        <p:txBody>
          <a:bodyPr wrap="square">
            <a:spAutoFit/>
          </a:bodyPr>
          <a:lstStyle/>
          <a:p>
            <a:r>
              <a:rPr lang="ru-RU" sz="2000" b="1" dirty="0"/>
              <a:t>Академическая </a:t>
            </a:r>
            <a:r>
              <a:rPr lang="ru-RU" sz="2000" b="1" dirty="0">
                <a:hlinkClick r:id="rId3" tooltip="Гребля"/>
              </a:rPr>
              <a:t>гребля</a:t>
            </a:r>
            <a:r>
              <a:rPr lang="ru-RU" sz="2000" dirty="0"/>
              <a:t> — циклический вид спорта. Спортсмены находятся в лодках и гребут веслами, используя мышцы спины, рук и ног проходя дистанцию спиной вперед</a:t>
            </a:r>
            <a:r>
              <a:rPr lang="ru-RU" sz="2400" dirty="0"/>
              <a:t>,</a:t>
            </a:r>
          </a:p>
        </p:txBody>
      </p:sp>
      <p:pic>
        <p:nvPicPr>
          <p:cNvPr id="6" name="Рисунок 5" descr="http://im1-tub-ru.yandex.net/i?id=1ac63a194c7869497dedba455b795ba1-90-144&amp;n=21"/>
          <p:cNvPicPr/>
          <p:nvPr/>
        </p:nvPicPr>
        <p:blipFill>
          <a:blip r:embed="rId4"/>
          <a:srcRect/>
          <a:stretch>
            <a:fillRect/>
          </a:stretch>
        </p:blipFill>
        <p:spPr bwMode="auto">
          <a:xfrm>
            <a:off x="5786446" y="3643314"/>
            <a:ext cx="2573658" cy="25768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a:t>Гребля на байдарках и </a:t>
            </a:r>
            <a:r>
              <a:rPr lang="ru-RU" dirty="0" smtClean="0"/>
              <a:t>каноэ.</a:t>
            </a:r>
            <a:endParaRPr lang="ru-RU" dirty="0"/>
          </a:p>
        </p:txBody>
      </p:sp>
      <p:pic>
        <p:nvPicPr>
          <p:cNvPr id="4" name="Содержимое 3" descr="https://upload.wikimedia.org/wikipedia/commons/thumb/2/29/Canoe2010Vizu.JPG/270px-Canoe2010Vizu.JPG"/>
          <p:cNvPicPr>
            <a:picLocks noGrp="1"/>
          </p:cNvPicPr>
          <p:nvPr>
            <p:ph idx="1"/>
          </p:nvPr>
        </p:nvPicPr>
        <p:blipFill>
          <a:blip r:embed="rId2"/>
          <a:srcRect/>
          <a:stretch>
            <a:fillRect/>
          </a:stretch>
        </p:blipFill>
        <p:spPr bwMode="auto">
          <a:xfrm>
            <a:off x="6643702" y="3571876"/>
            <a:ext cx="2071702" cy="3000396"/>
          </a:xfrm>
          <a:prstGeom prst="rect">
            <a:avLst/>
          </a:prstGeom>
          <a:noFill/>
          <a:ln w="9525">
            <a:noFill/>
            <a:miter lim="800000"/>
            <a:headEnd/>
            <a:tailEnd/>
          </a:ln>
        </p:spPr>
      </p:pic>
      <p:pic>
        <p:nvPicPr>
          <p:cNvPr id="5" name="Рисунок 4" descr="https://upload.wikimedia.org/wikipedia/commons/thumb/4/42/Sprint_Boat_K-2.jpg/210px-Sprint_Boat_K-2.jpg"/>
          <p:cNvPicPr/>
          <p:nvPr/>
        </p:nvPicPr>
        <p:blipFill>
          <a:blip r:embed="rId3"/>
          <a:srcRect/>
          <a:stretch>
            <a:fillRect/>
          </a:stretch>
        </p:blipFill>
        <p:spPr bwMode="auto">
          <a:xfrm>
            <a:off x="357158" y="2071678"/>
            <a:ext cx="2214578" cy="3143272"/>
          </a:xfrm>
          <a:prstGeom prst="rect">
            <a:avLst/>
          </a:prstGeom>
          <a:noFill/>
          <a:ln w="9525">
            <a:noFill/>
            <a:miter lim="800000"/>
            <a:headEnd/>
            <a:tailEnd/>
          </a:ln>
        </p:spPr>
      </p:pic>
      <p:sp>
        <p:nvSpPr>
          <p:cNvPr id="6" name="Прямоугольник 5"/>
          <p:cNvSpPr/>
          <p:nvPr/>
        </p:nvSpPr>
        <p:spPr>
          <a:xfrm>
            <a:off x="2714612" y="1857364"/>
            <a:ext cx="4000528" cy="2677656"/>
          </a:xfrm>
          <a:prstGeom prst="rect">
            <a:avLst/>
          </a:prstGeom>
        </p:spPr>
        <p:txBody>
          <a:bodyPr wrap="square">
            <a:spAutoFit/>
          </a:bodyPr>
          <a:lstStyle/>
          <a:p>
            <a:r>
              <a:rPr lang="ru-RU" sz="2800" b="1" dirty="0"/>
              <a:t>Гребля на байдарках и каноэ</a:t>
            </a:r>
            <a:r>
              <a:rPr lang="ru-RU" sz="2800" dirty="0"/>
              <a:t> — </a:t>
            </a:r>
            <a:r>
              <a:rPr lang="ru-RU" sz="2800" dirty="0">
                <a:hlinkClick r:id="rId4" tooltip="Гребля"/>
              </a:rPr>
              <a:t>гребной</a:t>
            </a:r>
            <a:r>
              <a:rPr lang="ru-RU" sz="2800" dirty="0"/>
              <a:t> вид спорта, в котором используются лодки двух </a:t>
            </a:r>
            <a:r>
              <a:rPr lang="ru-RU" sz="2800" dirty="0"/>
              <a:t>типов:</a:t>
            </a:r>
            <a:r>
              <a:rPr lang="ru-RU" sz="2800" u="sng" dirty="0">
                <a:hlinkClick r:id="rId5" tooltip="Байдарка"/>
              </a:rPr>
              <a:t>байдарки</a:t>
            </a:r>
            <a:r>
              <a:rPr lang="ru-RU" sz="2800" dirty="0"/>
              <a:t> и </a:t>
            </a:r>
            <a:r>
              <a:rPr lang="ru-RU" sz="2800" dirty="0">
                <a:hlinkClick r:id="rId6" tooltip="Каноэ"/>
              </a:rPr>
              <a:t>каноэ</a:t>
            </a:r>
            <a:r>
              <a:rPr lang="ru-RU"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Дзюдо.</a:t>
            </a:r>
            <a:endParaRPr lang="ru-RU" dirty="0"/>
          </a:p>
        </p:txBody>
      </p:sp>
      <p:pic>
        <p:nvPicPr>
          <p:cNvPr id="4" name="Содержимое 3" descr="https://upload.wikimedia.org/wikipedia/commons/thumb/2/2c/Judo01cropped.jpg/150px-Judo01cropped.jpg"/>
          <p:cNvPicPr>
            <a:picLocks noGrp="1"/>
          </p:cNvPicPr>
          <p:nvPr>
            <p:ph idx="1"/>
          </p:nvPr>
        </p:nvPicPr>
        <p:blipFill>
          <a:blip r:embed="rId2"/>
          <a:srcRect/>
          <a:stretch>
            <a:fillRect/>
          </a:stretch>
        </p:blipFill>
        <p:spPr bwMode="auto">
          <a:xfrm>
            <a:off x="571472" y="2071678"/>
            <a:ext cx="2000264" cy="3143272"/>
          </a:xfrm>
          <a:prstGeom prst="rect">
            <a:avLst/>
          </a:prstGeom>
          <a:noFill/>
          <a:ln w="9525">
            <a:noFill/>
            <a:miter lim="800000"/>
            <a:headEnd/>
            <a:tailEnd/>
          </a:ln>
        </p:spPr>
      </p:pic>
      <p:pic>
        <p:nvPicPr>
          <p:cNvPr id="5" name="Рисунок 4" descr="https://upload.wikimedia.org/wikipedia/commons/thumb/1/15/Judo_newaza.jpg/150px-Judo_newaza.jpg"/>
          <p:cNvPicPr/>
          <p:nvPr/>
        </p:nvPicPr>
        <p:blipFill>
          <a:blip r:embed="rId3"/>
          <a:srcRect/>
          <a:stretch>
            <a:fillRect/>
          </a:stretch>
        </p:blipFill>
        <p:spPr bwMode="auto">
          <a:xfrm>
            <a:off x="6357950" y="3980824"/>
            <a:ext cx="2214578" cy="2520010"/>
          </a:xfrm>
          <a:prstGeom prst="rect">
            <a:avLst/>
          </a:prstGeom>
          <a:noFill/>
          <a:ln w="9525">
            <a:noFill/>
            <a:miter lim="800000"/>
            <a:headEnd/>
            <a:tailEnd/>
          </a:ln>
        </p:spPr>
      </p:pic>
      <p:sp>
        <p:nvSpPr>
          <p:cNvPr id="6" name="Прямоугольник 5"/>
          <p:cNvSpPr/>
          <p:nvPr/>
        </p:nvSpPr>
        <p:spPr>
          <a:xfrm>
            <a:off x="2857488" y="1582341"/>
            <a:ext cx="3571900" cy="3785652"/>
          </a:xfrm>
          <a:prstGeom prst="rect">
            <a:avLst/>
          </a:prstGeom>
        </p:spPr>
        <p:txBody>
          <a:bodyPr wrap="square">
            <a:spAutoFit/>
          </a:bodyPr>
          <a:lstStyle/>
          <a:p>
            <a:r>
              <a:rPr lang="vi-VN" sz="2400" b="1" dirty="0"/>
              <a:t>Дзюдо́</a:t>
            </a:r>
            <a:r>
              <a:rPr lang="vi-VN" sz="2400" dirty="0"/>
              <a:t> (</a:t>
            </a:r>
            <a:r>
              <a:rPr lang="vi-VN" sz="2400" dirty="0">
                <a:hlinkClick r:id="rId4" tooltip="Японский язык"/>
              </a:rPr>
              <a:t>яп.</a:t>
            </a:r>
            <a:r>
              <a:rPr lang="vi-VN" sz="2400" dirty="0"/>
              <a:t> </a:t>
            </a:r>
            <a:r>
              <a:rPr lang="ja-JP" altLang="en-US" sz="2400" dirty="0"/>
              <a:t>柔道 </a:t>
            </a:r>
            <a:r>
              <a:rPr lang="vi-VN" sz="2400" i="1" dirty="0"/>
              <a:t>дзю: до:</a:t>
            </a:r>
            <a:r>
              <a:rPr lang="vi-VN" sz="2400" b="1" baseline="30000" dirty="0">
                <a:hlinkClick r:id="rId5" tooltip="Википедия:Японский язык"/>
              </a:rPr>
              <a:t>?</a:t>
            </a:r>
            <a:r>
              <a:rPr lang="vi-VN" sz="2400" dirty="0"/>
              <a:t>, дословно — «Мягкий путь»; в России также часто используется название «Гибкий путь») — </a:t>
            </a:r>
            <a:r>
              <a:rPr lang="vi-VN" sz="2400" dirty="0">
                <a:hlinkClick r:id="rId6" tooltip="Япония"/>
              </a:rPr>
              <a:t>японское</a:t>
            </a:r>
            <a:r>
              <a:rPr lang="vi-VN" sz="2400" dirty="0"/>
              <a:t> </a:t>
            </a:r>
            <a:r>
              <a:rPr lang="vi-VN" sz="2400" dirty="0">
                <a:hlinkClick r:id="rId7" tooltip="Боевое искусство"/>
              </a:rPr>
              <a:t>боевое искусство</a:t>
            </a:r>
            <a:r>
              <a:rPr lang="vi-VN" sz="2400" dirty="0"/>
              <a:t>, философия и </a:t>
            </a:r>
            <a:r>
              <a:rPr lang="vi-VN" sz="2400" dirty="0">
                <a:hlinkClick r:id="rId8" tooltip="Спорт"/>
              </a:rPr>
              <a:t>спортивное</a:t>
            </a:r>
            <a:r>
              <a:rPr lang="vi-VN" sz="2400" dirty="0"/>
              <a:t> </a:t>
            </a:r>
            <a:r>
              <a:rPr lang="vi-VN" sz="2400" dirty="0">
                <a:hlinkClick r:id="rId9" tooltip="Единоборство"/>
              </a:rPr>
              <a:t>единоборство</a:t>
            </a:r>
            <a:r>
              <a:rPr lang="vi-VN" sz="2400" dirty="0"/>
              <a:t> без </a:t>
            </a:r>
            <a:r>
              <a:rPr lang="vi-VN" sz="2400" dirty="0" smtClean="0"/>
              <a:t>оружия</a:t>
            </a:r>
            <a:r>
              <a:rPr lang="ru-RU" sz="2400" dirty="0" smtClean="0"/>
              <a:t>.</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a:t>Конный </a:t>
            </a:r>
            <a:r>
              <a:rPr lang="ru-RU" dirty="0" smtClean="0"/>
              <a:t>спорт.</a:t>
            </a:r>
            <a:endParaRPr lang="ru-RU" dirty="0"/>
          </a:p>
        </p:txBody>
      </p:sp>
      <p:sp>
        <p:nvSpPr>
          <p:cNvPr id="3" name="Содержимое 2"/>
          <p:cNvSpPr>
            <a:spLocks noGrp="1"/>
          </p:cNvSpPr>
          <p:nvPr>
            <p:ph idx="1"/>
          </p:nvPr>
        </p:nvSpPr>
        <p:spPr/>
        <p:txBody>
          <a:bodyPr>
            <a:normAutofit/>
          </a:bodyPr>
          <a:lstStyle/>
          <a:p>
            <a:r>
              <a:rPr lang="ru-RU" sz="2200" b="1" dirty="0"/>
              <a:t>Конный спорт</a:t>
            </a:r>
            <a:r>
              <a:rPr lang="ru-RU" sz="2200" dirty="0"/>
              <a:t> — сборное понятие, под которым понимаются </a:t>
            </a:r>
            <a:r>
              <a:rPr lang="ru-RU" sz="2200" dirty="0">
                <a:hlinkClick r:id="rId2" tooltip="Спортивные игры"/>
              </a:rPr>
              <a:t>спортивные игры</a:t>
            </a:r>
            <a:r>
              <a:rPr lang="ru-RU" sz="2200" dirty="0"/>
              <a:t> с использованием </a:t>
            </a:r>
            <a:r>
              <a:rPr lang="ru-RU" sz="2200" dirty="0">
                <a:hlinkClick r:id="rId3" tooltip="Лошадь"/>
              </a:rPr>
              <a:t>лошадей</a:t>
            </a:r>
            <a:r>
              <a:rPr lang="ru-RU" sz="2200" dirty="0"/>
              <a:t>. При езде верхом всадник активно взаимодействует с движением лошади. Лошадь при этом управляется перемещением веса всадника, сжатием бёдер и ослаблением или натяжением поводьев. Голос всадника тоже может влиять на движение лошади, но не всеми видами конного спорта это разрешено</a:t>
            </a:r>
            <a:r>
              <a:rPr lang="ru-RU" dirty="0"/>
              <a:t>.</a:t>
            </a:r>
          </a:p>
        </p:txBody>
      </p:sp>
      <p:pic>
        <p:nvPicPr>
          <p:cNvPr id="4" name="Рисунок 3" descr="http://im2-tub-ru.yandex.net/i?id=9091abf3c2cb4f2fab890c9ef94da54e-48-144&amp;n=21"/>
          <p:cNvPicPr/>
          <p:nvPr/>
        </p:nvPicPr>
        <p:blipFill>
          <a:blip r:embed="rId4"/>
          <a:srcRect/>
          <a:stretch>
            <a:fillRect/>
          </a:stretch>
        </p:blipFill>
        <p:spPr bwMode="auto">
          <a:xfrm>
            <a:off x="562532" y="4429132"/>
            <a:ext cx="2652146" cy="2143140"/>
          </a:xfrm>
          <a:prstGeom prst="rect">
            <a:avLst/>
          </a:prstGeom>
          <a:noFill/>
          <a:ln w="9525">
            <a:noFill/>
            <a:miter lim="800000"/>
            <a:headEnd/>
            <a:tailEnd/>
          </a:ln>
        </p:spPr>
      </p:pic>
      <p:pic>
        <p:nvPicPr>
          <p:cNvPr id="5" name="Рисунок 4" descr="http://im0-tub-ru.yandex.net/i?id=406ba947411394ebaf0c515aa8306d4c-33-144&amp;n=21"/>
          <p:cNvPicPr/>
          <p:nvPr/>
        </p:nvPicPr>
        <p:blipFill>
          <a:blip r:embed="rId5"/>
          <a:srcRect/>
          <a:stretch>
            <a:fillRect/>
          </a:stretch>
        </p:blipFill>
        <p:spPr bwMode="auto">
          <a:xfrm>
            <a:off x="5214942" y="4286256"/>
            <a:ext cx="3214710" cy="207170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smtClean="0"/>
              <a:t>Лёгкая атлетика.</a:t>
            </a:r>
            <a:r>
              <a:rPr lang="ru-RU" dirty="0"/>
              <a:t/>
            </a:r>
            <a:br>
              <a:rPr lang="ru-RU" dirty="0"/>
            </a:br>
            <a:endParaRPr lang="ru-RU" dirty="0"/>
          </a:p>
        </p:txBody>
      </p:sp>
      <p:pic>
        <p:nvPicPr>
          <p:cNvPr id="4" name="Содержимое 3" descr="https://upload.wikimedia.org/wikipedia/commons/thumb/9/99/2003_World_Athletics_Championships_%28147769455%29.jpg/250px-2003_World_Athletics_Championships_%28147769455%29.jpg"/>
          <p:cNvPicPr>
            <a:picLocks noGrp="1"/>
          </p:cNvPicPr>
          <p:nvPr>
            <p:ph idx="1"/>
          </p:nvPr>
        </p:nvPicPr>
        <p:blipFill>
          <a:blip r:embed="rId2"/>
          <a:srcRect/>
          <a:stretch>
            <a:fillRect/>
          </a:stretch>
        </p:blipFill>
        <p:spPr bwMode="auto">
          <a:xfrm>
            <a:off x="214282" y="2071678"/>
            <a:ext cx="2817842" cy="2928958"/>
          </a:xfrm>
          <a:prstGeom prst="rect">
            <a:avLst/>
          </a:prstGeom>
          <a:noFill/>
          <a:ln w="9525">
            <a:noFill/>
            <a:miter lim="800000"/>
            <a:headEnd/>
            <a:tailEnd/>
          </a:ln>
        </p:spPr>
      </p:pic>
      <p:pic>
        <p:nvPicPr>
          <p:cNvPr id="5" name="Рисунок 4" descr="https://upload.wikimedia.org/wikipedia/commons/thumb/5/59/Osaka07_D7M_Stephan_Steding_Javelin.jpg/240px-Osaka07_D7M_Stephan_Steding_Javelin.jpg"/>
          <p:cNvPicPr/>
          <p:nvPr/>
        </p:nvPicPr>
        <p:blipFill>
          <a:blip r:embed="rId3"/>
          <a:srcRect/>
          <a:stretch>
            <a:fillRect/>
          </a:stretch>
        </p:blipFill>
        <p:spPr bwMode="auto">
          <a:xfrm>
            <a:off x="6643702" y="3643314"/>
            <a:ext cx="2143140" cy="2867660"/>
          </a:xfrm>
          <a:prstGeom prst="rect">
            <a:avLst/>
          </a:prstGeom>
          <a:noFill/>
          <a:ln w="9525">
            <a:noFill/>
            <a:miter lim="800000"/>
            <a:headEnd/>
            <a:tailEnd/>
          </a:ln>
        </p:spPr>
      </p:pic>
      <p:sp>
        <p:nvSpPr>
          <p:cNvPr id="6" name="Прямоугольник 5"/>
          <p:cNvSpPr/>
          <p:nvPr/>
        </p:nvSpPr>
        <p:spPr>
          <a:xfrm>
            <a:off x="3428992" y="1500175"/>
            <a:ext cx="3429008" cy="4524315"/>
          </a:xfrm>
          <a:prstGeom prst="rect">
            <a:avLst/>
          </a:prstGeom>
        </p:spPr>
        <p:txBody>
          <a:bodyPr wrap="square">
            <a:spAutoFit/>
          </a:bodyPr>
          <a:lstStyle/>
          <a:p>
            <a:r>
              <a:rPr lang="ru-RU" sz="3600" b="1" dirty="0"/>
              <a:t>Лёгкая </a:t>
            </a:r>
            <a:r>
              <a:rPr lang="ru-RU" sz="3600" b="1" dirty="0"/>
              <a:t>атле́тика</a:t>
            </a:r>
            <a:r>
              <a:rPr lang="ru-RU" sz="3600" dirty="0"/>
              <a:t> — </a:t>
            </a:r>
            <a:r>
              <a:rPr lang="ru-RU" sz="3600" dirty="0">
                <a:hlinkClick r:id="rId4" tooltip="Олимпийский вид спорта"/>
              </a:rPr>
              <a:t>олимпийский вид спорта</a:t>
            </a:r>
            <a:r>
              <a:rPr lang="ru-RU" sz="3600" dirty="0"/>
              <a:t>, включающий бег, ходьбу, прыжки и метания.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Теннис.</a:t>
            </a:r>
            <a:endParaRPr lang="ru-RU" dirty="0"/>
          </a:p>
        </p:txBody>
      </p:sp>
      <p:pic>
        <p:nvPicPr>
          <p:cNvPr id="4" name="Содержимое 3" descr="Уимблдон. Корт №18."/>
          <p:cNvPicPr>
            <a:picLocks noGrp="1"/>
          </p:cNvPicPr>
          <p:nvPr>
            <p:ph idx="1"/>
          </p:nvPr>
        </p:nvPicPr>
        <p:blipFill>
          <a:blip r:embed="rId2"/>
          <a:srcRect/>
          <a:stretch>
            <a:fillRect/>
          </a:stretch>
        </p:blipFill>
        <p:spPr bwMode="auto">
          <a:xfrm>
            <a:off x="428596" y="1785926"/>
            <a:ext cx="2921000" cy="3898900"/>
          </a:xfrm>
          <a:prstGeom prst="rect">
            <a:avLst/>
          </a:prstGeom>
          <a:noFill/>
          <a:ln w="9525">
            <a:noFill/>
            <a:miter lim="800000"/>
            <a:headEnd/>
            <a:tailEnd/>
          </a:ln>
        </p:spPr>
      </p:pic>
      <p:sp>
        <p:nvSpPr>
          <p:cNvPr id="5" name="Прямоугольник 4"/>
          <p:cNvSpPr/>
          <p:nvPr/>
        </p:nvSpPr>
        <p:spPr>
          <a:xfrm>
            <a:off x="3500430" y="1859340"/>
            <a:ext cx="5000660" cy="3170099"/>
          </a:xfrm>
          <a:prstGeom prst="rect">
            <a:avLst/>
          </a:prstGeom>
        </p:spPr>
        <p:txBody>
          <a:bodyPr wrap="square">
            <a:spAutoFit/>
          </a:bodyPr>
          <a:lstStyle/>
          <a:p>
            <a:r>
              <a:rPr lang="ru-RU" sz="2000" b="1" dirty="0"/>
              <a:t>Те́ннис</a:t>
            </a:r>
            <a:r>
              <a:rPr lang="ru-RU" sz="2000" b="1" dirty="0"/>
              <a:t>,</a:t>
            </a:r>
            <a:r>
              <a:rPr lang="ru-RU" sz="2000" dirty="0"/>
              <a:t> или </a:t>
            </a:r>
            <a:r>
              <a:rPr lang="ru-RU" sz="2000" b="1" dirty="0"/>
              <a:t>большой </a:t>
            </a:r>
            <a:r>
              <a:rPr lang="ru-RU" sz="2000" b="1" dirty="0" smtClean="0"/>
              <a:t>теннис</a:t>
            </a:r>
            <a:r>
              <a:rPr lang="ru-RU" sz="2000" dirty="0" smtClean="0"/>
              <a:t>— </a:t>
            </a:r>
            <a:r>
              <a:rPr lang="ru-RU" sz="2000" dirty="0"/>
              <a:t>вид </a:t>
            </a:r>
            <a:r>
              <a:rPr lang="ru-RU" sz="2000" dirty="0" smtClean="0">
                <a:hlinkClick r:id="rId3" tooltip="Спорт"/>
              </a:rPr>
              <a:t>спорта</a:t>
            </a:r>
            <a:r>
              <a:rPr lang="ru-RU" sz="2000" dirty="0" smtClean="0"/>
              <a:t>, </a:t>
            </a:r>
            <a:r>
              <a:rPr lang="ru-RU" sz="2000" dirty="0"/>
              <a:t>в котором соперничают либо два игрока («одиночная игра»), либо две команды, состоящие из двух игроков («парная игра»). Задачей соперников (теннисистов или теннисисток) является при помощи ракеток отправлять мяч на сторону соперника так, чтобы тот не смог его </a:t>
            </a:r>
            <a:r>
              <a:rPr lang="ru-RU" sz="2000" dirty="0"/>
              <a:t>отразить,не</a:t>
            </a:r>
            <a:r>
              <a:rPr lang="ru-RU" sz="2000" dirty="0"/>
              <a:t> более чем после первого падения мяча на игровом поле на половине соперника.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a:t/>
            </a:r>
            <a:br>
              <a:rPr lang="ru-RU" dirty="0"/>
            </a:br>
            <a:r>
              <a:rPr lang="ru-RU" dirty="0" smtClean="0"/>
              <a:t>Тяжёлая атлетика.</a:t>
            </a:r>
            <a:r>
              <a:rPr lang="ru-RU" dirty="0"/>
              <a:t/>
            </a:r>
            <a:br>
              <a:rPr lang="ru-RU" dirty="0"/>
            </a:br>
            <a:r>
              <a:rPr lang="ru-RU" dirty="0"/>
              <a:t/>
            </a:r>
            <a:br>
              <a:rPr lang="ru-RU" dirty="0"/>
            </a:br>
            <a:endParaRPr lang="ru-RU" dirty="0"/>
          </a:p>
        </p:txBody>
      </p:sp>
      <p:sp>
        <p:nvSpPr>
          <p:cNvPr id="3" name="Содержимое 2"/>
          <p:cNvSpPr>
            <a:spLocks noGrp="1"/>
          </p:cNvSpPr>
          <p:nvPr>
            <p:ph idx="1"/>
          </p:nvPr>
        </p:nvSpPr>
        <p:spPr>
          <a:xfrm>
            <a:off x="457200" y="1600201"/>
            <a:ext cx="8229600" cy="2257428"/>
          </a:xfrm>
        </p:spPr>
        <p:txBody>
          <a:bodyPr>
            <a:normAutofit fontScale="85000" lnSpcReduction="10000"/>
          </a:bodyPr>
          <a:lstStyle/>
          <a:p>
            <a:r>
              <a:rPr lang="ru-RU" b="1" dirty="0"/>
              <a:t>Тяжёлая </a:t>
            </a:r>
            <a:r>
              <a:rPr lang="ru-RU" b="1" dirty="0"/>
              <a:t>атле́тика</a:t>
            </a:r>
            <a:r>
              <a:rPr lang="ru-RU" dirty="0"/>
              <a:t> — </a:t>
            </a:r>
            <a:r>
              <a:rPr lang="ru-RU" dirty="0">
                <a:hlinkClick r:id="rId2" tooltip="Олимпийские игры"/>
              </a:rPr>
              <a:t>олимпийский</a:t>
            </a:r>
            <a:r>
              <a:rPr lang="ru-RU" dirty="0"/>
              <a:t> вид спорта, в основе которого лежит выполнение упражнений по поднятию </a:t>
            </a:r>
            <a:r>
              <a:rPr lang="ru-RU" dirty="0">
                <a:hlinkClick r:id="rId3" tooltip="Штанга (снаряд)"/>
              </a:rPr>
              <a:t>штанги</a:t>
            </a:r>
            <a:r>
              <a:rPr lang="ru-RU" dirty="0"/>
              <a:t> над головой. Соревнования по тяжёлой атлетике на сегодняшний день включают в себя два упражнения: </a:t>
            </a:r>
            <a:r>
              <a:rPr lang="ru-RU" dirty="0">
                <a:hlinkClick r:id="rId4" tooltip="Рывок (тяжёлая атлетика)"/>
              </a:rPr>
              <a:t>рывок</a:t>
            </a:r>
            <a:r>
              <a:rPr lang="ru-RU" dirty="0"/>
              <a:t> и </a:t>
            </a:r>
            <a:r>
              <a:rPr lang="ru-RU" dirty="0" smtClean="0">
                <a:hlinkClick r:id="rId5" tooltip="Толчок (тяжёлая атлетика)"/>
              </a:rPr>
              <a:t>толчок</a:t>
            </a:r>
            <a:r>
              <a:rPr lang="ru-RU" baseline="30000" dirty="0"/>
              <a:t>.</a:t>
            </a:r>
            <a:endParaRPr lang="ru-RU" dirty="0"/>
          </a:p>
        </p:txBody>
      </p:sp>
      <p:pic>
        <p:nvPicPr>
          <p:cNvPr id="4" name="Рисунок 3" descr="http://im2-tub-ru.yandex.net/i?id=4bee39853cb93a23ef60f089fc9db113-75-144&amp;n=21"/>
          <p:cNvPicPr/>
          <p:nvPr/>
        </p:nvPicPr>
        <p:blipFill>
          <a:blip r:embed="rId6"/>
          <a:srcRect/>
          <a:stretch>
            <a:fillRect/>
          </a:stretch>
        </p:blipFill>
        <p:spPr bwMode="auto">
          <a:xfrm>
            <a:off x="857224" y="3714752"/>
            <a:ext cx="2765744" cy="2005334"/>
          </a:xfrm>
          <a:prstGeom prst="rect">
            <a:avLst/>
          </a:prstGeom>
          <a:noFill/>
          <a:ln w="9525">
            <a:noFill/>
            <a:miter lim="800000"/>
            <a:headEnd/>
            <a:tailEnd/>
          </a:ln>
        </p:spPr>
      </p:pic>
      <p:pic>
        <p:nvPicPr>
          <p:cNvPr id="5" name="Рисунок 4" descr="http://im0-tub-ru.yandex.net/i?id=d9f2dd6a5e138a2458acf69bc31f5bcb-94-144&amp;n=21"/>
          <p:cNvPicPr/>
          <p:nvPr/>
        </p:nvPicPr>
        <p:blipFill>
          <a:blip r:embed="rId7"/>
          <a:srcRect/>
          <a:stretch>
            <a:fillRect/>
          </a:stretch>
        </p:blipFill>
        <p:spPr bwMode="auto">
          <a:xfrm>
            <a:off x="4929190" y="3571876"/>
            <a:ext cx="2857520" cy="250033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smtClean="0"/>
              <a:t>Фехтование.</a:t>
            </a:r>
            <a:r>
              <a:rPr lang="ru-RU" dirty="0"/>
              <a:t/>
            </a:r>
            <a:br>
              <a:rPr lang="ru-RU" dirty="0"/>
            </a:br>
            <a:endParaRPr lang="ru-RU" dirty="0"/>
          </a:p>
        </p:txBody>
      </p:sp>
      <p:pic>
        <p:nvPicPr>
          <p:cNvPr id="4" name="Содержимое 3" descr="https://upload.wikimedia.org/wikipedia/commons/thumb/6/6c/0408_USA_Olympic_fencing.jpg/300px-0408_USA_Olympic_fencing.jpg"/>
          <p:cNvPicPr>
            <a:picLocks noGrp="1"/>
          </p:cNvPicPr>
          <p:nvPr>
            <p:ph idx="1"/>
          </p:nvPr>
        </p:nvPicPr>
        <p:blipFill>
          <a:blip r:embed="rId2"/>
          <a:srcRect/>
          <a:stretch>
            <a:fillRect/>
          </a:stretch>
        </p:blipFill>
        <p:spPr bwMode="auto">
          <a:xfrm>
            <a:off x="571472" y="2071678"/>
            <a:ext cx="3810000" cy="3357586"/>
          </a:xfrm>
          <a:prstGeom prst="rect">
            <a:avLst/>
          </a:prstGeom>
          <a:noFill/>
          <a:ln w="9525">
            <a:noFill/>
            <a:miter lim="800000"/>
            <a:headEnd/>
            <a:tailEnd/>
          </a:ln>
        </p:spPr>
      </p:pic>
      <p:sp>
        <p:nvSpPr>
          <p:cNvPr id="5" name="Прямоугольник 4"/>
          <p:cNvSpPr/>
          <p:nvPr/>
        </p:nvSpPr>
        <p:spPr>
          <a:xfrm>
            <a:off x="4500562" y="1571613"/>
            <a:ext cx="3500462" cy="4093428"/>
          </a:xfrm>
          <a:prstGeom prst="rect">
            <a:avLst/>
          </a:prstGeom>
        </p:spPr>
        <p:txBody>
          <a:bodyPr wrap="square">
            <a:spAutoFit/>
          </a:bodyPr>
          <a:lstStyle/>
          <a:p>
            <a:r>
              <a:rPr lang="ru-RU" sz="2000" b="1" dirty="0"/>
              <a:t>Фехтова́ние</a:t>
            </a:r>
            <a:r>
              <a:rPr lang="ru-RU" sz="2000" dirty="0"/>
              <a:t> </a:t>
            </a:r>
            <a:r>
              <a:rPr lang="ru-RU" sz="2000" dirty="0" smtClean="0"/>
              <a:t>— </a:t>
            </a:r>
            <a:r>
              <a:rPr lang="ru-RU" sz="2000" dirty="0"/>
              <a:t>«сражаться, бороться</a:t>
            </a:r>
            <a:r>
              <a:rPr lang="ru-RU" sz="2000" dirty="0" smtClean="0"/>
              <a:t>»—</a:t>
            </a:r>
            <a:r>
              <a:rPr lang="ru-RU" sz="2000" dirty="0"/>
              <a:t> </a:t>
            </a:r>
            <a:r>
              <a:rPr lang="ru-RU" sz="2000" dirty="0">
                <a:hlinkClick r:id="rId3" tooltip="Боевые искусства"/>
              </a:rPr>
              <a:t>система приёмов</a:t>
            </a:r>
            <a:r>
              <a:rPr lang="ru-RU" sz="2000" dirty="0"/>
              <a:t> владения ручным холодным оружием </a:t>
            </a:r>
            <a:r>
              <a:rPr lang="ru-RU" sz="2000" dirty="0"/>
              <a:t>в</a:t>
            </a:r>
            <a:r>
              <a:rPr lang="ru-RU" sz="2000" dirty="0">
                <a:hlinkClick r:id="rId4" tooltip="Рукопашный бой"/>
              </a:rPr>
              <a:t>рукопашном</a:t>
            </a:r>
            <a:r>
              <a:rPr lang="ru-RU" sz="2000" dirty="0">
                <a:hlinkClick r:id="rId4" tooltip="Рукопашный бой"/>
              </a:rPr>
              <a:t> бою</a:t>
            </a:r>
            <a:r>
              <a:rPr lang="ru-RU" sz="2000" dirty="0"/>
              <a:t>, нанесения и отражения ударов. Также фехтованием называют и сам процесс боя с использованием холодного оружия (как реальный, так и учебно-тренировочный, спортивный, исторический, сценический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smtClean="0"/>
              <a:t>Футбол.</a:t>
            </a:r>
            <a:r>
              <a:rPr lang="ru-RU" dirty="0"/>
              <a:t/>
            </a:r>
            <a:br>
              <a:rPr lang="ru-RU" dirty="0"/>
            </a:br>
            <a:endParaRPr lang="ru-RU" dirty="0"/>
          </a:p>
        </p:txBody>
      </p:sp>
      <p:pic>
        <p:nvPicPr>
          <p:cNvPr id="4" name="Содержимое 3" descr="Фотография"/>
          <p:cNvPicPr>
            <a:picLocks noGrp="1"/>
          </p:cNvPicPr>
          <p:nvPr>
            <p:ph idx="1"/>
          </p:nvPr>
        </p:nvPicPr>
        <p:blipFill>
          <a:blip r:embed="rId2"/>
          <a:srcRect/>
          <a:stretch>
            <a:fillRect/>
          </a:stretch>
        </p:blipFill>
        <p:spPr bwMode="auto">
          <a:xfrm>
            <a:off x="642910" y="2071678"/>
            <a:ext cx="2857520" cy="3929090"/>
          </a:xfrm>
          <a:prstGeom prst="rect">
            <a:avLst/>
          </a:prstGeom>
          <a:noFill/>
          <a:ln w="9525">
            <a:noFill/>
            <a:miter lim="800000"/>
            <a:headEnd/>
            <a:tailEnd/>
          </a:ln>
        </p:spPr>
      </p:pic>
      <p:sp>
        <p:nvSpPr>
          <p:cNvPr id="5" name="Прямоугольник 4"/>
          <p:cNvSpPr/>
          <p:nvPr/>
        </p:nvSpPr>
        <p:spPr>
          <a:xfrm>
            <a:off x="3571868" y="1643050"/>
            <a:ext cx="4857784" cy="4401205"/>
          </a:xfrm>
          <a:prstGeom prst="rect">
            <a:avLst/>
          </a:prstGeom>
        </p:spPr>
        <p:txBody>
          <a:bodyPr wrap="square">
            <a:spAutoFit/>
          </a:bodyPr>
          <a:lstStyle/>
          <a:p>
            <a:r>
              <a:rPr lang="ru-RU" sz="2800" b="1" dirty="0"/>
              <a:t>Футбо́л</a:t>
            </a:r>
            <a:r>
              <a:rPr lang="ru-RU" sz="2800" dirty="0"/>
              <a:t>  — командный вид </a:t>
            </a:r>
            <a:r>
              <a:rPr lang="ru-RU" sz="2800" dirty="0">
                <a:hlinkClick r:id="rId3" tooltip="Спорт"/>
              </a:rPr>
              <a:t>спорта</a:t>
            </a:r>
            <a:r>
              <a:rPr lang="ru-RU" sz="2800" dirty="0"/>
              <a:t>, в котором целью является забить </a:t>
            </a:r>
            <a:r>
              <a:rPr lang="ru-RU" sz="2800" dirty="0">
                <a:hlinkClick r:id="rId4" tooltip="Футбольный мяч"/>
              </a:rPr>
              <a:t>мяч</a:t>
            </a:r>
            <a:r>
              <a:rPr lang="ru-RU" sz="2800" dirty="0"/>
              <a:t> в </a:t>
            </a:r>
            <a:r>
              <a:rPr lang="ru-RU" sz="2800" dirty="0" smtClean="0">
                <a:hlinkClick r:id="rId5" tooltip="Ворота (спорт)"/>
              </a:rPr>
              <a:t>ворота</a:t>
            </a:r>
            <a:r>
              <a:rPr lang="ru-RU" sz="2800" dirty="0" smtClean="0"/>
              <a:t> соперника </a:t>
            </a:r>
            <a:r>
              <a:rPr lang="ru-RU" sz="2800" dirty="0"/>
              <a:t>ногами или другими частями тела (кроме рук) большее количество раз, чем команда соперника. В настоящее время самый популярный и массовый </a:t>
            </a:r>
            <a:r>
              <a:rPr lang="ru-RU" sz="2800" dirty="0">
                <a:hlinkClick r:id="rId6" tooltip="Вид спорта"/>
              </a:rPr>
              <a:t>вид спорта</a:t>
            </a:r>
            <a:r>
              <a:rPr lang="ru-RU" sz="2800" dirty="0"/>
              <a:t> в </a:t>
            </a:r>
            <a:r>
              <a:rPr lang="ru-RU" sz="2800" dirty="0" smtClean="0"/>
              <a:t>мире</a:t>
            </a:r>
            <a:r>
              <a:rPr lang="ru-RU" sz="2800" baseline="30000" dirty="0" smtClean="0"/>
              <a:t>.</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b="1" cap="all" dirty="0" smtClean="0"/>
              <a:t>БАДМИНТОН.</a:t>
            </a:r>
            <a:endParaRPr lang="ru-RU" b="1" cap="all" dirty="0"/>
          </a:p>
        </p:txBody>
      </p:sp>
      <p:pic>
        <p:nvPicPr>
          <p:cNvPr id="4" name="Содержимое 3" descr="http://im1-tub-ru.yandex.net/i?id=4e3612287b6d10c53228d01d3204bbe2-59-144&amp;n=21"/>
          <p:cNvPicPr>
            <a:picLocks noGrp="1"/>
          </p:cNvPicPr>
          <p:nvPr>
            <p:ph idx="1"/>
          </p:nvPr>
        </p:nvPicPr>
        <p:blipFill>
          <a:blip r:embed="rId2"/>
          <a:srcRect/>
          <a:stretch>
            <a:fillRect/>
          </a:stretch>
        </p:blipFill>
        <p:spPr bwMode="auto">
          <a:xfrm>
            <a:off x="428596" y="2143116"/>
            <a:ext cx="1981200" cy="3429024"/>
          </a:xfrm>
          <a:prstGeom prst="rect">
            <a:avLst/>
          </a:prstGeom>
          <a:noFill/>
          <a:ln w="9525">
            <a:noFill/>
            <a:miter lim="800000"/>
            <a:headEnd/>
            <a:tailEnd/>
          </a:ln>
        </p:spPr>
      </p:pic>
      <p:pic>
        <p:nvPicPr>
          <p:cNvPr id="5" name="Рисунок 4" descr="http://im3-tub-ru.yandex.net/i?id=90a5d2ba449ac8428c8788c533a192d1-08-144&amp;n=21"/>
          <p:cNvPicPr/>
          <p:nvPr/>
        </p:nvPicPr>
        <p:blipFill>
          <a:blip r:embed="rId3"/>
          <a:srcRect/>
          <a:stretch>
            <a:fillRect/>
          </a:stretch>
        </p:blipFill>
        <p:spPr bwMode="auto">
          <a:xfrm>
            <a:off x="6715140" y="4643446"/>
            <a:ext cx="1795145" cy="1433830"/>
          </a:xfrm>
          <a:prstGeom prst="rect">
            <a:avLst/>
          </a:prstGeom>
          <a:noFill/>
          <a:ln w="9525">
            <a:noFill/>
            <a:miter lim="800000"/>
            <a:headEnd/>
            <a:tailEnd/>
          </a:ln>
        </p:spPr>
      </p:pic>
      <p:sp>
        <p:nvSpPr>
          <p:cNvPr id="6" name="Прямоугольник 5"/>
          <p:cNvSpPr/>
          <p:nvPr/>
        </p:nvSpPr>
        <p:spPr>
          <a:xfrm>
            <a:off x="2643174" y="1571612"/>
            <a:ext cx="4214826" cy="5170646"/>
          </a:xfrm>
          <a:prstGeom prst="rect">
            <a:avLst/>
          </a:prstGeom>
        </p:spPr>
        <p:txBody>
          <a:bodyPr wrap="square">
            <a:spAutoFit/>
          </a:bodyPr>
          <a:lstStyle/>
          <a:p>
            <a:r>
              <a:rPr lang="ru-RU" sz="2400" b="1" dirty="0"/>
              <a:t>Бадминтон</a:t>
            </a:r>
            <a:r>
              <a:rPr lang="ru-RU" sz="2400" dirty="0"/>
              <a:t> </a:t>
            </a:r>
            <a:r>
              <a:rPr lang="ru-RU" sz="2400" dirty="0" smtClean="0"/>
              <a:t>— </a:t>
            </a:r>
            <a:r>
              <a:rPr lang="ru-RU" sz="2400" dirty="0"/>
              <a:t>вид спорта, в котором игроки располагаются на противоположных сторонах разделённой сеткой площадки и перекидывают волан через сетку ударами ракеток, стремясь, чтобы он упал на поле противника. Соперничают два игрока или две пары игроков. Входит в программу летних Олимпийских игр с 1992 года.</a:t>
            </a:r>
          </a:p>
          <a:p>
            <a:endParaRPr lang="ru-RU"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Будьте, здоровы!</a:t>
            </a:r>
            <a:endParaRPr lang="ru-RU" dirty="0"/>
          </a:p>
        </p:txBody>
      </p:sp>
      <p:sp>
        <p:nvSpPr>
          <p:cNvPr id="3" name="Содержимое 2"/>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normAutofit/>
          </a:bodyPr>
          <a:lstStyle/>
          <a:p>
            <a:pPr>
              <a:buNone/>
            </a:pPr>
            <a:endParaRPr lang="ru-RU" sz="6000" dirty="0" smtClean="0"/>
          </a:p>
          <a:p>
            <a:pPr>
              <a:buNone/>
            </a:pPr>
            <a:r>
              <a:rPr lang="ru-RU" sz="6000" dirty="0"/>
              <a:t> </a:t>
            </a:r>
            <a:r>
              <a:rPr lang="ru-RU" sz="6000" dirty="0" smtClean="0"/>
              <a:t> Занимайтесь спортом!</a:t>
            </a:r>
            <a:endParaRPr lang="ru-RU"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b="1" cap="all" dirty="0" smtClean="0"/>
              <a:t/>
            </a:r>
            <a:br>
              <a:rPr lang="ru-RU" b="1" cap="all" dirty="0" smtClean="0"/>
            </a:br>
            <a:r>
              <a:rPr lang="ru-RU" b="1" cap="all" dirty="0" smtClean="0"/>
              <a:t>БАСКЕТБОЛ.</a:t>
            </a:r>
            <a:r>
              <a:rPr lang="ru-RU" b="1" cap="all" dirty="0"/>
              <a:t/>
            </a:r>
            <a:br>
              <a:rPr lang="ru-RU" b="1" cap="all" dirty="0"/>
            </a:br>
            <a:endParaRPr lang="ru-RU" dirty="0"/>
          </a:p>
        </p:txBody>
      </p:sp>
      <p:pic>
        <p:nvPicPr>
          <p:cNvPr id="4" name="Содержимое 3" descr="http://im2-tub-ru.yandex.net/i?id=2083093e8f6cbf5630d623da699ed6e9-32-144&amp;n=21"/>
          <p:cNvPicPr>
            <a:picLocks noGrp="1"/>
          </p:cNvPicPr>
          <p:nvPr>
            <p:ph idx="1"/>
          </p:nvPr>
        </p:nvPicPr>
        <p:blipFill>
          <a:blip r:embed="rId2"/>
          <a:srcRect/>
          <a:stretch>
            <a:fillRect/>
          </a:stretch>
        </p:blipFill>
        <p:spPr bwMode="auto">
          <a:xfrm>
            <a:off x="357158" y="2214554"/>
            <a:ext cx="1785950" cy="3071834"/>
          </a:xfrm>
          <a:prstGeom prst="rect">
            <a:avLst/>
          </a:prstGeom>
          <a:noFill/>
          <a:ln w="9525">
            <a:noFill/>
            <a:miter lim="800000"/>
            <a:headEnd/>
            <a:tailEnd/>
          </a:ln>
        </p:spPr>
      </p:pic>
      <p:pic>
        <p:nvPicPr>
          <p:cNvPr id="5" name="Рисунок 4" descr="http://im0-tub-ru.yandex.net/i?id=cf9fc288fedaf434e839be403392e4ce-126-144&amp;n=21"/>
          <p:cNvPicPr/>
          <p:nvPr/>
        </p:nvPicPr>
        <p:blipFill>
          <a:blip r:embed="rId3"/>
          <a:srcRect/>
          <a:stretch>
            <a:fillRect/>
          </a:stretch>
        </p:blipFill>
        <p:spPr bwMode="auto">
          <a:xfrm>
            <a:off x="6858016" y="4214818"/>
            <a:ext cx="1907540" cy="2143140"/>
          </a:xfrm>
          <a:prstGeom prst="rect">
            <a:avLst/>
          </a:prstGeom>
          <a:noFill/>
          <a:ln w="9525">
            <a:noFill/>
            <a:miter lim="800000"/>
            <a:headEnd/>
            <a:tailEnd/>
          </a:ln>
        </p:spPr>
      </p:pic>
      <p:sp>
        <p:nvSpPr>
          <p:cNvPr id="6" name="Прямоугольник 5"/>
          <p:cNvSpPr/>
          <p:nvPr/>
        </p:nvSpPr>
        <p:spPr>
          <a:xfrm>
            <a:off x="2286000" y="1500175"/>
            <a:ext cx="4572000" cy="5355312"/>
          </a:xfrm>
          <a:prstGeom prst="rect">
            <a:avLst/>
          </a:prstGeom>
        </p:spPr>
        <p:txBody>
          <a:bodyPr wrap="square">
            <a:spAutoFit/>
          </a:bodyPr>
          <a:lstStyle/>
          <a:p>
            <a:r>
              <a:rPr lang="ru-RU" b="1" dirty="0"/>
              <a:t>Баскетбол</a:t>
            </a:r>
            <a:r>
              <a:rPr lang="ru-RU" dirty="0"/>
              <a:t> </a:t>
            </a:r>
            <a:r>
              <a:rPr lang="ru-RU" dirty="0" smtClean="0"/>
              <a:t> </a:t>
            </a:r>
            <a:r>
              <a:rPr lang="ru-RU" dirty="0"/>
              <a:t>спортивная командная игра с мячом. В баскетбол играют две команды, каждая из которых состоит из пяти игроков. Цель каждой команды — забросить руками мяч в кольцо с сеткой (корзину) соперника и помешать другой команде овладеть мячом и забросить его в свою корзину. </a:t>
            </a:r>
            <a:r>
              <a:rPr lang="ru-RU" dirty="0"/>
              <a:t>Kорзина</a:t>
            </a:r>
            <a:r>
              <a:rPr lang="ru-RU" dirty="0"/>
              <a:t> находится на высоте 3,05 метра от пола </a:t>
            </a:r>
            <a:r>
              <a:rPr lang="ru-RU" dirty="0" smtClean="0"/>
              <a:t>. </a:t>
            </a:r>
            <a:r>
              <a:rPr lang="ru-RU" dirty="0"/>
              <a:t>От каждой команды на площадке находится по 5 человек, всего в команде 12 человек, замены не ограничены. За мяч, заброшенный с ближней и средней дистанции, засчитывается 2 очка, с дальней (из-за </a:t>
            </a:r>
            <a:r>
              <a:rPr lang="ru-RU" dirty="0"/>
              <a:t>трехочковой</a:t>
            </a:r>
            <a:r>
              <a:rPr lang="ru-RU" dirty="0"/>
              <a:t> линии) — 3 очка. Штрафной бросок оценивается в одно очко. Стандартный размер баскетбольной площадки 28 метров в длину и 15 метров в ширину. Баскетбол — один из самых популярных видов спорта в мире.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Бокс.</a:t>
            </a:r>
            <a:endParaRPr lang="ru-RU" dirty="0"/>
          </a:p>
        </p:txBody>
      </p:sp>
      <p:pic>
        <p:nvPicPr>
          <p:cNvPr id="4" name="Содержимое 3" descr="http://im0-tub-ru.yandex.net/i?id=6f0047a26c2f16aa30e13b41b6b3d70b-47-144&amp;n=21"/>
          <p:cNvPicPr>
            <a:picLocks noGrp="1"/>
          </p:cNvPicPr>
          <p:nvPr>
            <p:ph idx="1"/>
          </p:nvPr>
        </p:nvPicPr>
        <p:blipFill>
          <a:blip r:embed="rId2"/>
          <a:srcRect/>
          <a:stretch>
            <a:fillRect/>
          </a:stretch>
        </p:blipFill>
        <p:spPr bwMode="auto">
          <a:xfrm>
            <a:off x="500034" y="2214554"/>
            <a:ext cx="1905000" cy="3643338"/>
          </a:xfrm>
          <a:prstGeom prst="rect">
            <a:avLst/>
          </a:prstGeom>
          <a:noFill/>
          <a:ln w="9525">
            <a:noFill/>
            <a:miter lim="800000"/>
            <a:headEnd/>
            <a:tailEnd/>
          </a:ln>
        </p:spPr>
      </p:pic>
      <p:pic>
        <p:nvPicPr>
          <p:cNvPr id="5" name="Рисунок 4" descr="http://im3-tub-ru.yandex.net/i?id=9f04a7b9ab75f5cd12aabbe20b23022b-31-144&amp;n=21"/>
          <p:cNvPicPr/>
          <p:nvPr/>
        </p:nvPicPr>
        <p:blipFill>
          <a:blip r:embed="rId3"/>
          <a:srcRect/>
          <a:stretch>
            <a:fillRect/>
          </a:stretch>
        </p:blipFill>
        <p:spPr bwMode="auto">
          <a:xfrm>
            <a:off x="6357950" y="4786322"/>
            <a:ext cx="2054860" cy="1433830"/>
          </a:xfrm>
          <a:prstGeom prst="rect">
            <a:avLst/>
          </a:prstGeom>
          <a:noFill/>
          <a:ln w="9525">
            <a:noFill/>
            <a:miter lim="800000"/>
            <a:headEnd/>
            <a:tailEnd/>
          </a:ln>
        </p:spPr>
      </p:pic>
      <p:sp>
        <p:nvSpPr>
          <p:cNvPr id="6" name="Прямоугольник 5"/>
          <p:cNvSpPr/>
          <p:nvPr/>
        </p:nvSpPr>
        <p:spPr>
          <a:xfrm>
            <a:off x="2428860" y="1443841"/>
            <a:ext cx="4429140" cy="5016758"/>
          </a:xfrm>
          <a:prstGeom prst="rect">
            <a:avLst/>
          </a:prstGeom>
        </p:spPr>
        <p:txBody>
          <a:bodyPr wrap="square">
            <a:spAutoFit/>
          </a:bodyPr>
          <a:lstStyle/>
          <a:p>
            <a:r>
              <a:rPr lang="ru-RU" sz="2000" b="1" dirty="0"/>
              <a:t>Бокс</a:t>
            </a:r>
            <a:r>
              <a:rPr lang="ru-RU" sz="2000" dirty="0"/>
              <a:t> </a:t>
            </a:r>
            <a:r>
              <a:rPr lang="ru-RU" sz="2000" dirty="0" smtClean="0"/>
              <a:t> </a:t>
            </a:r>
            <a:r>
              <a:rPr lang="ru-RU" sz="2000" dirty="0"/>
              <a:t>коробка, ящик, </a:t>
            </a:r>
            <a:r>
              <a:rPr lang="ru-RU" sz="2000" dirty="0" smtClean="0"/>
              <a:t>ринг— </a:t>
            </a:r>
            <a:r>
              <a:rPr lang="ru-RU" sz="2000" dirty="0"/>
              <a:t>контактный вид </a:t>
            </a:r>
            <a:r>
              <a:rPr lang="ru-RU" sz="2000" dirty="0">
                <a:hlinkClick r:id="rId4" tooltip="Спорт"/>
              </a:rPr>
              <a:t>спорта</a:t>
            </a:r>
            <a:r>
              <a:rPr lang="ru-RU" sz="2000" dirty="0"/>
              <a:t>, единоборство, в котором спортсмены наносят друг другу удары </a:t>
            </a:r>
            <a:r>
              <a:rPr lang="ru-RU" sz="2000" dirty="0">
                <a:hlinkClick r:id="rId5" tooltip="Кулак (рука)"/>
              </a:rPr>
              <a:t>кулаками</a:t>
            </a:r>
            <a:r>
              <a:rPr lang="ru-RU" sz="2000" dirty="0"/>
              <a:t> в специальных перчатках. </a:t>
            </a:r>
            <a:r>
              <a:rPr lang="ru-RU" sz="2000" dirty="0">
                <a:hlinkClick r:id="rId6" tooltip="Рефери (бокс) (страница отсутствует)"/>
              </a:rPr>
              <a:t>Рефери</a:t>
            </a:r>
            <a:r>
              <a:rPr lang="ru-RU" sz="2000" dirty="0"/>
              <a:t> контролирует бой, который длится от 3 до 12 раундов. Победа присваивается в случае, если соперник сбит с ног и не может подняться в течение десяти секунд (</a:t>
            </a:r>
            <a:r>
              <a:rPr lang="ru-RU" sz="2000" dirty="0">
                <a:hlinkClick r:id="rId7" tooltip="Нокаут"/>
              </a:rPr>
              <a:t>нокаут</a:t>
            </a:r>
            <a:r>
              <a:rPr lang="ru-RU" sz="2000" dirty="0"/>
              <a:t>) или если он получил травму, не позволяющую продолжать бой (технический нокаут). Если после установленного количества раундов поединок не был прекращён, то победитель определяется оценками судей.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a:t>Борьба: Греко-римская борьба, Вольная </a:t>
            </a:r>
            <a:r>
              <a:rPr lang="ru-RU" dirty="0" smtClean="0"/>
              <a:t>борьба.</a:t>
            </a:r>
            <a:endParaRPr lang="ru-RU" dirty="0"/>
          </a:p>
        </p:txBody>
      </p:sp>
      <p:pic>
        <p:nvPicPr>
          <p:cNvPr id="4" name="Содержимое 3" descr="GrecoRomanWrestling2.jpg"/>
          <p:cNvPicPr>
            <a:picLocks noGrp="1"/>
          </p:cNvPicPr>
          <p:nvPr>
            <p:ph idx="1"/>
          </p:nvPr>
        </p:nvPicPr>
        <p:blipFill>
          <a:blip r:embed="rId2"/>
          <a:srcRect/>
          <a:stretch>
            <a:fillRect/>
          </a:stretch>
        </p:blipFill>
        <p:spPr bwMode="auto">
          <a:xfrm>
            <a:off x="428596" y="2143116"/>
            <a:ext cx="1785950" cy="2643206"/>
          </a:xfrm>
          <a:prstGeom prst="rect">
            <a:avLst/>
          </a:prstGeom>
          <a:noFill/>
          <a:ln w="9525">
            <a:noFill/>
            <a:miter lim="800000"/>
            <a:headEnd/>
            <a:tailEnd/>
          </a:ln>
        </p:spPr>
      </p:pic>
      <p:sp>
        <p:nvSpPr>
          <p:cNvPr id="5" name="Прямоугольник 4"/>
          <p:cNvSpPr/>
          <p:nvPr/>
        </p:nvSpPr>
        <p:spPr>
          <a:xfrm>
            <a:off x="2285984" y="3429000"/>
            <a:ext cx="3214710" cy="3170099"/>
          </a:xfrm>
          <a:prstGeom prst="rect">
            <a:avLst/>
          </a:prstGeom>
        </p:spPr>
        <p:txBody>
          <a:bodyPr wrap="square">
            <a:spAutoFit/>
          </a:bodyPr>
          <a:lstStyle/>
          <a:p>
            <a:r>
              <a:rPr lang="ru-RU" sz="2000" b="1" dirty="0"/>
              <a:t>Гре́ко-ри́мская</a:t>
            </a:r>
            <a:r>
              <a:rPr lang="ru-RU" sz="2000" b="1" dirty="0"/>
              <a:t> борьба́</a:t>
            </a:r>
            <a:r>
              <a:rPr lang="ru-RU" sz="2000" dirty="0"/>
              <a:t>  </a:t>
            </a:r>
            <a:r>
              <a:rPr lang="ru-RU" sz="2000" dirty="0" smtClean="0"/>
              <a:t>европейский </a:t>
            </a:r>
            <a:r>
              <a:rPr lang="ru-RU" sz="2000" dirty="0"/>
              <a:t>вид единоборства, в котором спортсмен должен, с помощью определённого арсенала технических действий (приёмов), вывести соперника из равновесия и прижать лопатками к ковру.</a:t>
            </a:r>
          </a:p>
        </p:txBody>
      </p:sp>
      <p:pic>
        <p:nvPicPr>
          <p:cNvPr id="6" name="Рисунок 5" descr="https://upload.wikimedia.org/wikipedia/commons/thumb/3/3b/FreestyleWrestling2.jpg/282px-FreestyleWrestling2.jpg"/>
          <p:cNvPicPr/>
          <p:nvPr/>
        </p:nvPicPr>
        <p:blipFill>
          <a:blip r:embed="rId3"/>
          <a:srcRect/>
          <a:stretch>
            <a:fillRect/>
          </a:stretch>
        </p:blipFill>
        <p:spPr bwMode="auto">
          <a:xfrm>
            <a:off x="5857884" y="3429000"/>
            <a:ext cx="2686685" cy="2948948"/>
          </a:xfrm>
          <a:prstGeom prst="rect">
            <a:avLst/>
          </a:prstGeom>
          <a:noFill/>
          <a:ln w="9525">
            <a:noFill/>
            <a:miter lim="800000"/>
            <a:headEnd/>
            <a:tailEnd/>
          </a:ln>
        </p:spPr>
      </p:pic>
      <p:sp>
        <p:nvSpPr>
          <p:cNvPr id="7" name="Прямоугольник 6"/>
          <p:cNvSpPr/>
          <p:nvPr/>
        </p:nvSpPr>
        <p:spPr>
          <a:xfrm>
            <a:off x="4929190" y="1714488"/>
            <a:ext cx="3714776" cy="1477328"/>
          </a:xfrm>
          <a:prstGeom prst="rect">
            <a:avLst/>
          </a:prstGeom>
        </p:spPr>
        <p:txBody>
          <a:bodyPr wrap="square">
            <a:spAutoFit/>
          </a:bodyPr>
          <a:lstStyle/>
          <a:p>
            <a:r>
              <a:rPr lang="ru-RU" dirty="0"/>
              <a:t>В вольной борьбе, в отличие от </a:t>
            </a:r>
            <a:r>
              <a:rPr lang="ru-RU" dirty="0">
                <a:hlinkClick r:id="rId4" tooltip="Греко-римская борьба"/>
              </a:rPr>
              <a:t>греко-римской</a:t>
            </a:r>
            <a:r>
              <a:rPr lang="ru-RU" dirty="0"/>
              <a:t>, разрешены захваты ног противника, подсечки и активное использование ног при выполнении какого-либо приема.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a:t>Велосипедный спорт </a:t>
            </a:r>
            <a:r>
              <a:rPr lang="ru-RU" dirty="0" smtClean="0"/>
              <a:t>.</a:t>
            </a:r>
            <a:endParaRPr lang="ru-RU" dirty="0"/>
          </a:p>
        </p:txBody>
      </p:sp>
      <p:pic>
        <p:nvPicPr>
          <p:cNvPr id="4" name="Содержимое 3" descr="Cycling.gif"/>
          <p:cNvPicPr>
            <a:picLocks noGrp="1"/>
          </p:cNvPicPr>
          <p:nvPr>
            <p:ph idx="1"/>
          </p:nvPr>
        </p:nvPicPr>
        <p:blipFill>
          <a:blip r:embed="rId2"/>
          <a:srcRect/>
          <a:stretch>
            <a:fillRect/>
          </a:stretch>
        </p:blipFill>
        <p:spPr bwMode="auto">
          <a:xfrm>
            <a:off x="428596" y="1928802"/>
            <a:ext cx="2095500" cy="3209925"/>
          </a:xfrm>
          <a:prstGeom prst="rect">
            <a:avLst/>
          </a:prstGeom>
          <a:noFill/>
          <a:ln w="9525">
            <a:noFill/>
            <a:miter lim="800000"/>
            <a:headEnd/>
            <a:tailEnd/>
          </a:ln>
        </p:spPr>
      </p:pic>
      <p:sp>
        <p:nvSpPr>
          <p:cNvPr id="5" name="Прямоугольник 4"/>
          <p:cNvSpPr/>
          <p:nvPr/>
        </p:nvSpPr>
        <p:spPr>
          <a:xfrm>
            <a:off x="2643174" y="1571611"/>
            <a:ext cx="4214826" cy="4801314"/>
          </a:xfrm>
          <a:prstGeom prst="rect">
            <a:avLst/>
          </a:prstGeom>
        </p:spPr>
        <p:txBody>
          <a:bodyPr wrap="square">
            <a:spAutoFit/>
          </a:bodyPr>
          <a:lstStyle/>
          <a:p>
            <a:r>
              <a:rPr lang="ru-RU" b="1" dirty="0"/>
              <a:t>Велосипедный спорт</a:t>
            </a:r>
            <a:r>
              <a:rPr lang="ru-RU" dirty="0"/>
              <a:t>  — это перемещение по земле с использованием транспортных средств (</a:t>
            </a:r>
            <a:r>
              <a:rPr lang="ru-RU" dirty="0">
                <a:hlinkClick r:id="rId3" tooltip="Велосипед"/>
              </a:rPr>
              <a:t>велосипедов</a:t>
            </a:r>
            <a:r>
              <a:rPr lang="ru-RU" dirty="0"/>
              <a:t>), движимых мускульной силой человека.</a:t>
            </a:r>
          </a:p>
          <a:p>
            <a:r>
              <a:rPr lang="ru-RU" dirty="0"/>
              <a:t>Велосипедный спорт (велоспорт) включает в себя такие дисциплины, как гонки на треке, шоссе, пересеченной местности, </a:t>
            </a:r>
            <a:r>
              <a:rPr lang="ru-RU" dirty="0">
                <a:hlinkClick r:id="rId4" tooltip="Маунтинбайк"/>
              </a:rPr>
              <a:t>маунтинбайк</a:t>
            </a:r>
            <a:r>
              <a:rPr lang="ru-RU" dirty="0"/>
              <a:t>, соревнования в фигурной езде и игре в мяч на велосипедах — </a:t>
            </a:r>
            <a:r>
              <a:rPr lang="ru-RU" dirty="0">
                <a:hlinkClick r:id="rId5" tooltip="Велополо (страница отсутствует)"/>
              </a:rPr>
              <a:t>велополо</a:t>
            </a:r>
            <a:r>
              <a:rPr lang="ru-RU" dirty="0"/>
              <a:t> и </a:t>
            </a:r>
            <a:r>
              <a:rPr lang="ru-RU" dirty="0">
                <a:hlinkClick r:id="rId6" tooltip="Велобол"/>
              </a:rPr>
              <a:t>велобол</a:t>
            </a:r>
            <a:r>
              <a:rPr lang="ru-RU" dirty="0"/>
              <a:t> </a:t>
            </a:r>
            <a:r>
              <a:rPr lang="ru-RU" dirty="0"/>
              <a:t>и</a:t>
            </a:r>
            <a:r>
              <a:rPr lang="ru-RU" dirty="0"/>
              <a:t> др. Велоспорт также является частью такого вида спорта как </a:t>
            </a:r>
            <a:r>
              <a:rPr lang="ru-RU" dirty="0">
                <a:hlinkClick r:id="rId7" tooltip="Триатлон"/>
              </a:rPr>
              <a:t>триатлон</a:t>
            </a:r>
            <a:r>
              <a:rPr lang="ru-RU" dirty="0"/>
              <a:t>. Основная цель гоночных дисциплин — наиболее быстрое преодоление определённой дистанции (и ландшафта) на велосипеде.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a:t>Водный </a:t>
            </a:r>
            <a:r>
              <a:rPr lang="ru-RU" dirty="0" smtClean="0"/>
              <a:t>спорт.</a:t>
            </a:r>
            <a:endParaRPr lang="ru-RU" dirty="0"/>
          </a:p>
        </p:txBody>
      </p:sp>
      <p:pic>
        <p:nvPicPr>
          <p:cNvPr id="4" name="Содержимое 3" descr="http://womanwiki.ru/s/images/thumb/8/87/Vodn1000.jpg/250px-Vodn1000.jpg"/>
          <p:cNvPicPr>
            <a:picLocks noGrp="1"/>
          </p:cNvPicPr>
          <p:nvPr>
            <p:ph idx="1"/>
          </p:nvPr>
        </p:nvPicPr>
        <p:blipFill>
          <a:blip r:embed="rId2"/>
          <a:srcRect/>
          <a:stretch>
            <a:fillRect/>
          </a:stretch>
        </p:blipFill>
        <p:spPr bwMode="auto">
          <a:xfrm>
            <a:off x="571472" y="1857364"/>
            <a:ext cx="2381250" cy="3429024"/>
          </a:xfrm>
          <a:prstGeom prst="rect">
            <a:avLst/>
          </a:prstGeom>
          <a:noFill/>
          <a:ln w="9525">
            <a:noFill/>
            <a:miter lim="800000"/>
            <a:headEnd/>
            <a:tailEnd/>
          </a:ln>
        </p:spPr>
      </p:pic>
      <p:sp>
        <p:nvSpPr>
          <p:cNvPr id="5" name="Прямоугольник 4"/>
          <p:cNvSpPr/>
          <p:nvPr/>
        </p:nvSpPr>
        <p:spPr>
          <a:xfrm>
            <a:off x="3071802" y="1500174"/>
            <a:ext cx="3571900" cy="4524315"/>
          </a:xfrm>
          <a:prstGeom prst="rect">
            <a:avLst/>
          </a:prstGeom>
        </p:spPr>
        <p:txBody>
          <a:bodyPr wrap="square">
            <a:spAutoFit/>
          </a:bodyPr>
          <a:lstStyle/>
          <a:p>
            <a:r>
              <a:rPr lang="ru-RU" sz="2400" b="1" dirty="0"/>
              <a:t>ВОДНЫЙ СПОРТ</a:t>
            </a:r>
            <a:r>
              <a:rPr lang="ru-RU" sz="2400" dirty="0"/>
              <a:t>, охватывает плавание, ныряние, прыжки в воду, игры на воде, греблю, парусный спорт. Занятие этими видами физ. упражнений связано с наиболее полным использованием естественных сил природы—-воды, воздуха и </a:t>
            </a:r>
            <a:r>
              <a:rPr lang="ru-RU" sz="2400" dirty="0" smtClean="0"/>
              <a:t>солнца.</a:t>
            </a:r>
            <a:endParaRPr lang="ru-RU" sz="2400" dirty="0"/>
          </a:p>
        </p:txBody>
      </p:sp>
      <p:pic>
        <p:nvPicPr>
          <p:cNvPr id="6" name="Рисунок 5" descr="http://im3-tub-ru.yandex.net/i?id=b4918217981f3f00e2b47a20fe29f856-142-144&amp;n=21"/>
          <p:cNvPicPr/>
          <p:nvPr/>
        </p:nvPicPr>
        <p:blipFill>
          <a:blip r:embed="rId3"/>
          <a:srcRect/>
          <a:stretch>
            <a:fillRect/>
          </a:stretch>
        </p:blipFill>
        <p:spPr bwMode="auto">
          <a:xfrm>
            <a:off x="6572264" y="3286124"/>
            <a:ext cx="2156460" cy="23574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ru-RU" dirty="0" smtClean="0"/>
              <a:t>Волейбол.</a:t>
            </a:r>
            <a:endParaRPr lang="ru-RU" dirty="0"/>
          </a:p>
        </p:txBody>
      </p:sp>
      <p:pic>
        <p:nvPicPr>
          <p:cNvPr id="4" name="Содержимое 3" descr="Двойной блок закрывает атаку из 4-й зоны."/>
          <p:cNvPicPr>
            <a:picLocks noGrp="1"/>
          </p:cNvPicPr>
          <p:nvPr>
            <p:ph idx="1"/>
          </p:nvPr>
        </p:nvPicPr>
        <p:blipFill>
          <a:blip r:embed="rId2"/>
          <a:srcRect/>
          <a:stretch>
            <a:fillRect/>
          </a:stretch>
        </p:blipFill>
        <p:spPr bwMode="auto">
          <a:xfrm>
            <a:off x="571472" y="2143116"/>
            <a:ext cx="1928826" cy="3357586"/>
          </a:xfrm>
          <a:prstGeom prst="rect">
            <a:avLst/>
          </a:prstGeom>
          <a:noFill/>
          <a:ln w="9525">
            <a:noFill/>
            <a:miter lim="800000"/>
            <a:headEnd/>
            <a:tailEnd/>
          </a:ln>
        </p:spPr>
      </p:pic>
      <p:sp>
        <p:nvSpPr>
          <p:cNvPr id="5" name="Прямоугольник 4"/>
          <p:cNvSpPr/>
          <p:nvPr/>
        </p:nvSpPr>
        <p:spPr>
          <a:xfrm>
            <a:off x="2571736" y="1428736"/>
            <a:ext cx="4214826" cy="4893647"/>
          </a:xfrm>
          <a:prstGeom prst="rect">
            <a:avLst/>
          </a:prstGeom>
        </p:spPr>
        <p:txBody>
          <a:bodyPr wrap="square">
            <a:spAutoFit/>
          </a:bodyPr>
          <a:lstStyle/>
          <a:p>
            <a:r>
              <a:rPr lang="ru-RU" sz="2400" b="1" dirty="0"/>
              <a:t>Волейбол</a:t>
            </a:r>
            <a:r>
              <a:rPr lang="ru-RU" sz="2400" dirty="0"/>
              <a:t> </a:t>
            </a:r>
            <a:r>
              <a:rPr lang="ru-RU" sz="2400" dirty="0" smtClean="0"/>
              <a:t> </a:t>
            </a:r>
            <a:r>
              <a:rPr lang="ru-RU" sz="2400" dirty="0"/>
              <a:t>командная спортивная игра, в процессе которой две команды соревнуются на специальной </a:t>
            </a:r>
            <a:r>
              <a:rPr lang="ru-RU" sz="2400" dirty="0">
                <a:hlinkClick r:id="rId3" tooltip="Волейбольная площадка"/>
              </a:rPr>
              <a:t>площадке</a:t>
            </a:r>
            <a:r>
              <a:rPr lang="ru-RU" sz="2400" dirty="0"/>
              <a:t>, разделённой </a:t>
            </a:r>
            <a:r>
              <a:rPr lang="ru-RU" sz="2400" dirty="0">
                <a:hlinkClick r:id="rId4" tooltip="Сетка (спортивная) (страница отсутствует)"/>
              </a:rPr>
              <a:t>сеткой</a:t>
            </a:r>
            <a:r>
              <a:rPr lang="ru-RU" sz="2400" dirty="0"/>
              <a:t>, стремясь направить </a:t>
            </a:r>
            <a:r>
              <a:rPr lang="ru-RU" sz="2400" dirty="0">
                <a:hlinkClick r:id="rId5" tooltip="Волейбольный мяч"/>
              </a:rPr>
              <a:t>мяч</a:t>
            </a:r>
            <a:r>
              <a:rPr lang="ru-RU" sz="2400" dirty="0"/>
              <a:t> на сторону соперника таким образом, чтобы он приземлился на площадке противника (</a:t>
            </a:r>
            <a:r>
              <a:rPr lang="ru-RU" sz="2400" i="1" dirty="0"/>
              <a:t>добить до пола</a:t>
            </a:r>
            <a:r>
              <a:rPr lang="ru-RU" sz="2400" dirty="0"/>
              <a:t>), либо чтобы игрок защищающейся команды допустил </a:t>
            </a:r>
            <a:r>
              <a:rPr lang="ru-RU" sz="2400" dirty="0" smtClean="0"/>
              <a:t>ошибку.</a:t>
            </a:r>
            <a:endParaRPr lang="ru-RU" sz="2400" dirty="0"/>
          </a:p>
        </p:txBody>
      </p:sp>
      <p:pic>
        <p:nvPicPr>
          <p:cNvPr id="6" name="Рисунок 5" descr="https://upload.wikimedia.org/wikipedia/commons/thumb/4/43/Haavisto.jpg/150px-Haavisto.jpg"/>
          <p:cNvPicPr/>
          <p:nvPr/>
        </p:nvPicPr>
        <p:blipFill>
          <a:blip r:embed="rId6"/>
          <a:srcRect/>
          <a:stretch>
            <a:fillRect/>
          </a:stretch>
        </p:blipFill>
        <p:spPr bwMode="auto">
          <a:xfrm>
            <a:off x="6786578" y="3286124"/>
            <a:ext cx="2000264" cy="221457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ru-RU" dirty="0" smtClean="0"/>
              <a:t/>
            </a:r>
            <a:br>
              <a:rPr lang="ru-RU" dirty="0" smtClean="0"/>
            </a:br>
            <a:r>
              <a:rPr lang="ru-RU" dirty="0" smtClean="0"/>
              <a:t>Гандбол.</a:t>
            </a:r>
            <a:r>
              <a:rPr lang="ru-RU" dirty="0"/>
              <a:t/>
            </a:r>
            <a:br>
              <a:rPr lang="ru-RU" dirty="0"/>
            </a:br>
            <a:endParaRPr lang="ru-RU" dirty="0"/>
          </a:p>
        </p:txBody>
      </p:sp>
      <p:pic>
        <p:nvPicPr>
          <p:cNvPr id="4" name="Содержимое 3" descr="https://upload.wikimedia.org/wikipedia/commons/thumb/3/33/Russia_vs_Angola_4.jpg/500px-Russia_vs_Angola_4.jpg"/>
          <p:cNvPicPr>
            <a:picLocks noGrp="1"/>
          </p:cNvPicPr>
          <p:nvPr>
            <p:ph idx="1"/>
          </p:nvPr>
        </p:nvPicPr>
        <p:blipFill>
          <a:blip r:embed="rId2"/>
          <a:srcRect/>
          <a:stretch>
            <a:fillRect/>
          </a:stretch>
        </p:blipFill>
        <p:spPr bwMode="auto">
          <a:xfrm>
            <a:off x="500034" y="2071678"/>
            <a:ext cx="2119314" cy="3857652"/>
          </a:xfrm>
          <a:prstGeom prst="rect">
            <a:avLst/>
          </a:prstGeom>
          <a:noFill/>
          <a:ln w="9525">
            <a:noFill/>
            <a:miter lim="800000"/>
            <a:headEnd/>
            <a:tailEnd/>
          </a:ln>
        </p:spPr>
      </p:pic>
      <p:sp>
        <p:nvSpPr>
          <p:cNvPr id="5" name="Прямоугольник 4"/>
          <p:cNvSpPr/>
          <p:nvPr/>
        </p:nvSpPr>
        <p:spPr>
          <a:xfrm>
            <a:off x="2714612" y="1571612"/>
            <a:ext cx="4143388" cy="4401205"/>
          </a:xfrm>
          <a:prstGeom prst="rect">
            <a:avLst/>
          </a:prstGeom>
        </p:spPr>
        <p:txBody>
          <a:bodyPr wrap="square">
            <a:spAutoFit/>
          </a:bodyPr>
          <a:lstStyle/>
          <a:p>
            <a:r>
              <a:rPr lang="ru-RU" sz="2800" b="1" dirty="0"/>
              <a:t>Гандбол</a:t>
            </a:r>
            <a:r>
              <a:rPr lang="ru-RU" sz="2800" dirty="0"/>
              <a:t> </a:t>
            </a:r>
            <a:r>
              <a:rPr lang="ru-RU" sz="2800" dirty="0" smtClean="0"/>
              <a:t>— </a:t>
            </a:r>
            <a:r>
              <a:rPr lang="ru-RU" sz="2800" dirty="0"/>
              <a:t>мяч) — командная игра с </a:t>
            </a:r>
            <a:r>
              <a:rPr lang="ru-RU" sz="2800" dirty="0">
                <a:hlinkClick r:id="rId3" tooltip="Мяч"/>
              </a:rPr>
              <a:t>мячом</a:t>
            </a:r>
            <a:r>
              <a:rPr lang="ru-RU" sz="2800" dirty="0"/>
              <a:t> 7 на 7 игроков (по 6 полевых и вратарь в каждой команде). Играют мячом, руками. Цель игры — забросить как можно больше мячей в ворота (3 м × 2 м) противника.</a:t>
            </a:r>
          </a:p>
        </p:txBody>
      </p:sp>
      <p:pic>
        <p:nvPicPr>
          <p:cNvPr id="6" name="Рисунок 5" descr="https://upload.wikimedia.org/wikipedia/commons/thumb/9/9d/7m_Penalty_Handball.jpg/200px-7m_Penalty_Handball.jpg"/>
          <p:cNvPicPr/>
          <p:nvPr/>
        </p:nvPicPr>
        <p:blipFill>
          <a:blip r:embed="rId4"/>
          <a:srcRect/>
          <a:stretch>
            <a:fillRect/>
          </a:stretch>
        </p:blipFill>
        <p:spPr bwMode="auto">
          <a:xfrm>
            <a:off x="6643702" y="4000504"/>
            <a:ext cx="2056322" cy="228601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168</Words>
  <Application>Microsoft Office PowerPoint</Application>
  <PresentationFormat>Экран (4:3)</PresentationFormat>
  <Paragraphs>48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 Летние  виды спорта. </vt:lpstr>
      <vt:lpstr>БАДМИНТОН.</vt:lpstr>
      <vt:lpstr> БАСКЕТБОЛ. </vt:lpstr>
      <vt:lpstr>Бокс.</vt:lpstr>
      <vt:lpstr>Борьба: Греко-римская борьба, Вольная борьба.</vt:lpstr>
      <vt:lpstr>Велосипедный спорт .</vt:lpstr>
      <vt:lpstr>Водный спорт.</vt:lpstr>
      <vt:lpstr>Волейбол.</vt:lpstr>
      <vt:lpstr> Гандбол. </vt:lpstr>
      <vt:lpstr>Гимнастика.</vt:lpstr>
      <vt:lpstr> Гребля академическая. </vt:lpstr>
      <vt:lpstr>Гребля на байдарках и каноэ.</vt:lpstr>
      <vt:lpstr>Дзюдо.</vt:lpstr>
      <vt:lpstr>Конный спорт.</vt:lpstr>
      <vt:lpstr> Лёгкая атлетика. </vt:lpstr>
      <vt:lpstr>Теннис.</vt:lpstr>
      <vt:lpstr>  Тяжёлая атлетика.  </vt:lpstr>
      <vt:lpstr> Фехтование. </vt:lpstr>
      <vt:lpstr> Футбол. </vt:lpstr>
      <vt:lpstr>Будьте, здоровы!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Летние  виды спорта. </dc:title>
  <dc:creator>Валентина Воеводская</dc:creator>
  <cp:lastModifiedBy>Валентина Воеводская</cp:lastModifiedBy>
  <cp:revision>1</cp:revision>
  <dcterms:created xsi:type="dcterms:W3CDTF">2015-03-03T12:03:22Z</dcterms:created>
  <dcterms:modified xsi:type="dcterms:W3CDTF">2015-03-03T15:32:09Z</dcterms:modified>
</cp:coreProperties>
</file>