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62" r:id="rId11"/>
    <p:sldId id="288" r:id="rId12"/>
    <p:sldId id="287" r:id="rId13"/>
    <p:sldId id="289" r:id="rId14"/>
    <p:sldId id="268" r:id="rId15"/>
    <p:sldId id="290" r:id="rId16"/>
    <p:sldId id="291" r:id="rId17"/>
    <p:sldId id="29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65"/>
    <a:srgbClr val="F9887F"/>
    <a:srgbClr val="FA607A"/>
    <a:srgbClr val="6AD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1" d="100"/>
          <a:sy n="41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6A54C1-88E1-4220-A5CD-65A1E0F3B8F8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A7A633F-0D1F-46F8-AFC3-7460F4883F9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05800" cy="22322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Развитие детей раннего возраста (2-3 года)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40968"/>
            <a:ext cx="1681703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7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Ранний возраст 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(от года до трех лет)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199" y="1722437"/>
            <a:ext cx="4485389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/>
              <a:t>• предметная деятельность и деловое общение со взрослым;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• </a:t>
            </a:r>
            <a:r>
              <a:rPr lang="ru-RU" sz="2200" b="1" dirty="0"/>
              <a:t>активная речь;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• </a:t>
            </a:r>
            <a:r>
              <a:rPr lang="ru-RU" sz="2200" b="1" dirty="0"/>
              <a:t>произвольное поведение;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• </a:t>
            </a:r>
            <a:r>
              <a:rPr lang="ru-RU" sz="2200" b="1" dirty="0"/>
              <a:t>формирование потребности в общении со сверстниками;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• </a:t>
            </a:r>
            <a:r>
              <a:rPr lang="ru-RU" sz="2200" b="1" dirty="0"/>
              <a:t>начало символической игры;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• </a:t>
            </a:r>
            <a:r>
              <a:rPr lang="ru-RU" sz="2200" b="1" dirty="0"/>
              <a:t>самосознание и самостоятельность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4048" y="1746703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64008" indent="0" algn="ctr">
              <a:buNone/>
            </a:pPr>
            <a:r>
              <a:rPr lang="ru-RU" sz="2100" b="1" dirty="0"/>
              <a:t>Социальная ситуация развития,</a:t>
            </a:r>
          </a:p>
          <a:p>
            <a:pPr marL="64008" indent="0" algn="ctr">
              <a:buNone/>
            </a:pPr>
            <a:r>
              <a:rPr lang="ru-RU" sz="2100" b="1" dirty="0"/>
              <a:t> характерная для раннего детства </a:t>
            </a:r>
          </a:p>
          <a:p>
            <a:pPr marL="64008" indent="0" algn="ctr">
              <a:buNone/>
            </a:pPr>
            <a:r>
              <a:rPr lang="ru-RU" sz="2100" b="1" dirty="0"/>
              <a:t>может быть обозначена </a:t>
            </a:r>
            <a:r>
              <a:rPr lang="ru-RU" sz="2100" b="1" dirty="0" smtClean="0"/>
              <a:t>формулой:</a:t>
            </a:r>
          </a:p>
          <a:p>
            <a:pPr marL="64008" indent="0" algn="ctr">
              <a:buNone/>
            </a:pPr>
            <a:endParaRPr lang="ru-RU" dirty="0" smtClean="0"/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Ребенок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Предмет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Взрослый</a:t>
            </a:r>
          </a:p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164288" y="4869160"/>
            <a:ext cx="0" cy="36004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034910" y="3839487"/>
            <a:ext cx="20893" cy="34039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99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488832" cy="323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Факторы, играющие </a:t>
            </a:r>
            <a:r>
              <a:rPr lang="ru-RU" sz="2000" b="1" dirty="0">
                <a:solidFill>
                  <a:srgbClr val="FFFF00"/>
                </a:solidFill>
              </a:rPr>
              <a:t>решающую роль в появлении у детей активной </a:t>
            </a:r>
            <a:r>
              <a:rPr lang="ru-RU" sz="2000" b="1" dirty="0" smtClean="0">
                <a:solidFill>
                  <a:srgbClr val="FFFF00"/>
                </a:solidFill>
              </a:rPr>
              <a:t>речи:</a:t>
            </a:r>
          </a:p>
          <a:p>
            <a:pPr algn="ctr"/>
            <a:endParaRPr lang="ru-RU" sz="2000" b="1" dirty="0">
              <a:solidFill>
                <a:srgbClr val="FFFF00"/>
              </a:solidFill>
            </a:endParaRPr>
          </a:p>
          <a:p>
            <a:pPr algn="ctr"/>
            <a:endParaRPr lang="ru-RU" sz="2000" b="1" dirty="0" smtClean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— установление эмоциональных контактов взрослого с ребенком. </a:t>
            </a:r>
            <a:endParaRPr lang="ru-RU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— насыщение ребенка слышимой речью. </a:t>
            </a:r>
            <a:endParaRPr lang="ru-RU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— организация взрослым сотрудничества с ребенком, в ходе которого он усваивает 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культурно-выработанные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способы и средства 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общения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93096"/>
            <a:ext cx="237095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6632"/>
            <a:ext cx="8130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Критерии оценки психического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развития </a:t>
            </a:r>
            <a:r>
              <a:rPr lang="ru-RU" b="1" dirty="0">
                <a:solidFill>
                  <a:srgbClr val="FFFF00"/>
                </a:solidFill>
              </a:rPr>
              <a:t>«усредненного», «социально-адаптированного» ребенка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дошкольного </a:t>
            </a:r>
            <a:r>
              <a:rPr lang="ru-RU" b="1" dirty="0">
                <a:solidFill>
                  <a:srgbClr val="FFFF00"/>
                </a:solidFill>
              </a:rPr>
              <a:t>возраста (Осипенко Т.Н., 1996).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268760"/>
            <a:ext cx="8856984" cy="4430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Слуховое восприятие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Берет и показывает по инструкции названную куклу, игрушку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Показывает 4 названных предмета				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Показывает на картинке ту деятельность из предъявленных ситуаций, которая ему задана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Экспрессивная речь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речи использует множественное число			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Пользуется глаголами, местоимениями "мне", "мой", предлогами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Задает короткие вопросы: "что", "кто", "где"		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Называет 3 числа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ru-RU" sz="1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r>
              <a:rPr lang="ru-RU" b="1" dirty="0">
                <a:solidFill>
                  <a:srgbClr val="FFFF00"/>
                </a:solidFill>
              </a:rPr>
              <a:t>Оценка физического и нервно-психического развития детей раннего и дошкольного возраста: В помощь </a:t>
            </a:r>
            <a:r>
              <a:rPr lang="ru-RU" b="1" dirty="0" smtClean="0">
                <a:solidFill>
                  <a:srgbClr val="FFFF00"/>
                </a:solidFill>
              </a:rPr>
              <a:t>педагогу детского сада </a:t>
            </a:r>
            <a:endParaRPr lang="ru-RU" b="1" dirty="0">
              <a:solidFill>
                <a:srgbClr val="FFFF00"/>
              </a:solidFill>
            </a:endParaRPr>
          </a:p>
          <a:p>
            <a:pPr lvl="0" algn="ctr"/>
            <a:r>
              <a:rPr lang="ru-RU" b="1" dirty="0">
                <a:solidFill>
                  <a:srgbClr val="FFFF00"/>
                </a:solidFill>
              </a:rPr>
              <a:t>(Н.А. </a:t>
            </a:r>
            <a:r>
              <a:rPr lang="ru-RU" b="1" dirty="0" err="1">
                <a:solidFill>
                  <a:srgbClr val="FFFF00"/>
                </a:solidFill>
              </a:rPr>
              <a:t>Ноткина</a:t>
            </a:r>
            <a:r>
              <a:rPr lang="ru-RU" b="1" dirty="0">
                <a:solidFill>
                  <a:srgbClr val="FFFF00"/>
                </a:solidFill>
              </a:rPr>
              <a:t>, Л.И. </a:t>
            </a:r>
            <a:r>
              <a:rPr lang="ru-RU" b="1" dirty="0" err="1">
                <a:solidFill>
                  <a:srgbClr val="FFFF00"/>
                </a:solidFill>
              </a:rPr>
              <a:t>Казьмина</a:t>
            </a:r>
            <a:r>
              <a:rPr lang="ru-RU" b="1" dirty="0">
                <a:solidFill>
                  <a:srgbClr val="FFFF00"/>
                </a:solidFill>
              </a:rPr>
              <a:t>, Н.Н. </a:t>
            </a:r>
            <a:r>
              <a:rPr lang="ru-RU" b="1" dirty="0" err="1">
                <a:solidFill>
                  <a:srgbClr val="FFFF00"/>
                </a:solidFill>
              </a:rPr>
              <a:t>Бойнович</a:t>
            </a:r>
            <a:r>
              <a:rPr lang="ru-RU" b="1" dirty="0">
                <a:solidFill>
                  <a:srgbClr val="FFFF00"/>
                </a:solidFill>
              </a:rPr>
              <a:t>. СПб.,1995 г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 lvl="0"/>
            <a:r>
              <a:rPr lang="ru-RU" sz="1400" b="1" dirty="0" smtClean="0">
                <a:solidFill>
                  <a:srgbClr val="FFFF00"/>
                </a:solidFill>
              </a:rPr>
              <a:t>С 2-х лет</a:t>
            </a:r>
            <a:endParaRPr lang="ru-RU" sz="1400" b="1" dirty="0">
              <a:solidFill>
                <a:srgbClr val="FFFF00"/>
              </a:solidFill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Задаёт первые вопросы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Общается с детьми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3 года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Может связно рассказывать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748883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Показатели нервно-психического развития детей 2-3 года 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(Н.М. </a:t>
            </a:r>
            <a:r>
              <a:rPr lang="ru-RU" b="1" dirty="0" err="1">
                <a:solidFill>
                  <a:srgbClr val="FFFF00"/>
                </a:solidFill>
              </a:rPr>
              <a:t>Аксарина</a:t>
            </a:r>
            <a:r>
              <a:rPr lang="ru-RU" b="1" dirty="0">
                <a:solidFill>
                  <a:srgbClr val="FFFF00"/>
                </a:solidFill>
              </a:rPr>
              <a:t>, К.Л. Печора, Г.В. </a:t>
            </a:r>
            <a:r>
              <a:rPr lang="ru-RU" b="1" dirty="0" err="1">
                <a:solidFill>
                  <a:srgbClr val="FFFF00"/>
                </a:solidFill>
              </a:rPr>
              <a:t>Пантюхина</a:t>
            </a:r>
            <a:r>
              <a:rPr lang="ru-RU" b="1" dirty="0" smtClean="0">
                <a:solidFill>
                  <a:srgbClr val="FFFF00"/>
                </a:solidFill>
              </a:rPr>
              <a:t>)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sz="1400" b="1" dirty="0"/>
              <a:t>С 2-х </a:t>
            </a:r>
            <a:r>
              <a:rPr lang="ru-RU" sz="1400" b="1" dirty="0" smtClean="0"/>
              <a:t>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п</a:t>
            </a:r>
            <a:r>
              <a:rPr lang="ru-RU" sz="1400" b="1" dirty="0" smtClean="0"/>
              <a:t>онимает </a:t>
            </a:r>
            <a:r>
              <a:rPr lang="ru-RU" sz="1400" b="1" dirty="0"/>
              <a:t>короткий рассказ без показа о событиях, бывших в опыте многократно</a:t>
            </a:r>
          </a:p>
          <a:p>
            <a:r>
              <a:rPr lang="ru-RU" sz="1400" b="1" dirty="0" smtClean="0"/>
              <a:t>• пользуется </a:t>
            </a:r>
            <a:r>
              <a:rPr lang="ru-RU" sz="1400" b="1" dirty="0"/>
              <a:t>3-х словными </a:t>
            </a:r>
            <a:r>
              <a:rPr lang="ru-RU" sz="1400" b="1" dirty="0" smtClean="0"/>
              <a:t>предложениями</a:t>
            </a:r>
          </a:p>
          <a:p>
            <a:endParaRPr lang="ru-RU" sz="1400" b="1" dirty="0"/>
          </a:p>
          <a:p>
            <a:endParaRPr lang="ru-RU" sz="1400" b="1" dirty="0"/>
          </a:p>
          <a:p>
            <a:r>
              <a:rPr lang="ru-RU" sz="1400" b="1" dirty="0"/>
              <a:t>В 3 года</a:t>
            </a:r>
          </a:p>
          <a:p>
            <a:r>
              <a:rPr lang="ru-RU" sz="1400" b="1" dirty="0" smtClean="0"/>
              <a:t>• понимает </a:t>
            </a:r>
            <a:r>
              <a:rPr lang="ru-RU" sz="1400" b="1" dirty="0"/>
              <a:t>содержание рассказов , которые сам не видел, но отдельные элементы знакомы</a:t>
            </a:r>
          </a:p>
          <a:p>
            <a:r>
              <a:rPr lang="ru-RU" sz="1400" b="1" dirty="0" smtClean="0"/>
              <a:t>• пользуется </a:t>
            </a:r>
            <a:r>
              <a:rPr lang="ru-RU" sz="1400" b="1" dirty="0"/>
              <a:t>многословными предложениями (где</a:t>
            </a:r>
            <a:r>
              <a:rPr lang="ru-RU" sz="1400" b="1" dirty="0" smtClean="0"/>
              <a:t>?, куда?, почему</a:t>
            </a:r>
            <a:r>
              <a:rPr lang="ru-RU" sz="1400" b="1" dirty="0"/>
              <a:t>?, когда?)</a:t>
            </a:r>
          </a:p>
          <a:p>
            <a:endParaRPr lang="ru-RU" sz="1400" b="1" dirty="0"/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005064"/>
            <a:ext cx="20109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Познавательное развитие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469977" y="1772816"/>
            <a:ext cx="3456384" cy="3888432"/>
          </a:xfrm>
          <a:prstGeom prst="snip2DiagRect">
            <a:avLst/>
          </a:prstGeom>
          <a:solidFill>
            <a:srgbClr val="F1AB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Восприятие</a:t>
            </a:r>
          </a:p>
          <a:p>
            <a:pPr algn="ctr"/>
            <a:endParaRPr lang="ru-RU" sz="1600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Зрительное восприятие носит </a:t>
            </a:r>
            <a:r>
              <a:rPr lang="ru-RU" sz="1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непроизвольный </a:t>
            </a:r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и 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и</a:t>
            </a:r>
            <a:r>
              <a:rPr lang="ru-RU" sz="1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збирательный характер</a:t>
            </a:r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, часто опирается на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случайные признаки. </a:t>
            </a:r>
            <a:r>
              <a:rPr lang="ru-RU" sz="1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Возникает зрительная ориентировка, целенаправленный </a:t>
            </a:r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выбор </a:t>
            </a:r>
          </a:p>
          <a:p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предмета по образцу. Развивается </a:t>
            </a:r>
            <a:r>
              <a:rPr lang="ru-RU" sz="1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слуховое </a:t>
            </a:r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восприятие </a:t>
            </a:r>
            <a:r>
              <a:rPr lang="ru-RU" sz="14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и фонематический  </a:t>
            </a:r>
            <a:r>
              <a:rPr lang="ru-RU" sz="1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слух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4139952" y="836713"/>
            <a:ext cx="4608512" cy="187220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Внимание и память 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носят непроизвольный 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характер и вплетены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 в другую деятельность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247964" y="2996952"/>
            <a:ext cx="4392488" cy="216024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Мышление.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Для детей раннего детского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возраста характерно наглядно-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действенное мышление.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 раннем детстве происходит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формирование обобщения.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Обобщение предметов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первоначально возникает в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действии , а затем  </a:t>
            </a:r>
          </a:p>
          <a:p>
            <a:pPr algn="ctr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закрепляется в слове.</a:t>
            </a:r>
          </a:p>
        </p:txBody>
      </p:sp>
    </p:spTree>
    <p:extLst>
      <p:ext uri="{BB962C8B-B14F-4D97-AF65-F5344CB8AC3E}">
        <p14:creationId xmlns:p14="http://schemas.microsoft.com/office/powerpoint/2010/main" val="1576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Критерии оценки психического  развития «усредненного», «социально-адаптированного» ребенка  дошкольного возраста (Осипенко Т.Н., 1996</a:t>
            </a:r>
            <a:r>
              <a:rPr lang="ru-RU" b="1" dirty="0" smtClean="0">
                <a:solidFill>
                  <a:srgbClr val="FFFF00"/>
                </a:solidFill>
              </a:rPr>
              <a:t>).</a:t>
            </a:r>
          </a:p>
          <a:p>
            <a:pPr algn="ctr"/>
            <a:endParaRPr lang="ru-RU" b="1" dirty="0">
              <a:solidFill>
                <a:srgbClr val="FFFF00"/>
              </a:solidFill>
            </a:endParaRPr>
          </a:p>
          <a:p>
            <a:r>
              <a:rPr lang="ru-RU" sz="1400" b="1" dirty="0">
                <a:solidFill>
                  <a:srgbClr val="FFFF00"/>
                </a:solidFill>
              </a:rPr>
              <a:t>Конструктивная д-</a:t>
            </a:r>
            <a:r>
              <a:rPr lang="ru-RU" sz="1400" b="1" dirty="0" err="1">
                <a:solidFill>
                  <a:srgbClr val="FFFF00"/>
                </a:solidFill>
              </a:rPr>
              <a:t>ть</a:t>
            </a:r>
            <a:endParaRPr lang="ru-RU" sz="1400" b="1" dirty="0">
              <a:solidFill>
                <a:srgbClr val="FFFF00"/>
              </a:solidFill>
            </a:endParaRPr>
          </a:p>
          <a:p>
            <a:r>
              <a:rPr lang="ru-RU" sz="1400" b="1" dirty="0" smtClean="0"/>
              <a:t>•</a:t>
            </a:r>
            <a:r>
              <a:rPr lang="ru-RU" sz="1400" b="1" dirty="0"/>
              <a:t>	Выкладывает 5 кубиков в композицию 				</a:t>
            </a:r>
          </a:p>
          <a:p>
            <a:r>
              <a:rPr lang="ru-RU" sz="1400" b="1" dirty="0"/>
              <a:t>•	Собирает пирамиду из 6 элементов  </a:t>
            </a:r>
          </a:p>
          <a:p>
            <a:r>
              <a:rPr lang="ru-RU" sz="1400" b="1" dirty="0"/>
              <a:t>Интеллект. р-</a:t>
            </a:r>
            <a:r>
              <a:rPr lang="ru-RU" sz="1400" b="1" dirty="0" err="1"/>
              <a:t>тие</a:t>
            </a:r>
            <a:endParaRPr lang="ru-RU" sz="1400" b="1" dirty="0"/>
          </a:p>
          <a:p>
            <a:r>
              <a:rPr lang="ru-RU" sz="1400" b="1" dirty="0"/>
              <a:t>•	Выкладывает круг, квадрат, треугольник в специальные углубления (доска </a:t>
            </a:r>
            <a:r>
              <a:rPr lang="ru-RU" sz="1400" b="1" dirty="0" err="1"/>
              <a:t>Сегена</a:t>
            </a:r>
            <a:r>
              <a:rPr lang="ru-RU" sz="1400" b="1" dirty="0"/>
              <a:t>)                                Знает функциональное предназначение ложки, чашки, расчески, карандаша  </a:t>
            </a:r>
          </a:p>
          <a:p>
            <a:r>
              <a:rPr lang="ru-RU" sz="1400" b="1" dirty="0">
                <a:solidFill>
                  <a:srgbClr val="FFFF00"/>
                </a:solidFill>
              </a:rPr>
              <a:t>Социальное общение</a:t>
            </a:r>
          </a:p>
          <a:p>
            <a:r>
              <a:rPr lang="ru-RU" sz="1400" b="1" dirty="0"/>
              <a:t>•	Выраженная реакция на отсутствие матери </a:t>
            </a:r>
          </a:p>
          <a:p>
            <a:r>
              <a:rPr lang="ru-RU" sz="1400" b="1" dirty="0"/>
              <a:t>•	Сопровождает игры словами, обращается к игрушкам	</a:t>
            </a:r>
          </a:p>
          <a:p>
            <a:r>
              <a:rPr lang="ru-RU" sz="1400" b="1" dirty="0"/>
              <a:t>•	Соучаствует в желании других						 </a:t>
            </a:r>
          </a:p>
          <a:p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sz="1400" b="1" dirty="0"/>
              <a:t>Формируются навыки опрятности, снимает штаны, если хочет в туалет</a:t>
            </a:r>
          </a:p>
          <a:p>
            <a:r>
              <a:rPr lang="ru-RU" sz="1400" b="1" dirty="0" err="1">
                <a:solidFill>
                  <a:srgbClr val="FFFF00"/>
                </a:solidFill>
              </a:rPr>
              <a:t>Самообсл</a:t>
            </a:r>
            <a:r>
              <a:rPr lang="ru-RU" sz="1400" b="1" dirty="0">
                <a:solidFill>
                  <a:srgbClr val="FFFF00"/>
                </a:solidFill>
              </a:rPr>
              <a:t>. и навыки</a:t>
            </a:r>
            <a:r>
              <a:rPr lang="ru-RU" sz="1400" b="1" dirty="0"/>
              <a:t>	</a:t>
            </a:r>
          </a:p>
          <a:p>
            <a:r>
              <a:rPr lang="ru-RU" sz="1400" b="1" dirty="0"/>
              <a:t>•	Моет и вытирает руки полотенцем 					</a:t>
            </a:r>
          </a:p>
          <a:p>
            <a:r>
              <a:rPr lang="ru-RU" sz="1400" b="1" dirty="0"/>
              <a:t>•	Сам одевает ботинки без шнуровки 					</a:t>
            </a:r>
          </a:p>
          <a:p>
            <a:r>
              <a:rPr lang="ru-RU" sz="1400" b="1" dirty="0"/>
              <a:t>•	Просится днем на горшок, сам снимает штаны 			</a:t>
            </a:r>
          </a:p>
          <a:p>
            <a:r>
              <a:rPr lang="ru-RU" sz="1400" b="1" dirty="0"/>
              <a:t>•	Ест ложкой аккуратно	</a:t>
            </a:r>
          </a:p>
          <a:p>
            <a:r>
              <a:rPr lang="ru-RU" sz="1400" b="1" dirty="0">
                <a:solidFill>
                  <a:srgbClr val="FFFF00"/>
                </a:solidFill>
              </a:rPr>
              <a:t>Игра</a:t>
            </a:r>
          </a:p>
          <a:p>
            <a:r>
              <a:rPr lang="ru-RU" sz="1400" b="1" dirty="0"/>
              <a:t>•	Воспроизводит несложные сюжетные постройки типа "ворота", "скамейка", "дома"                          Делает куличики из леска (игра сюжетного характера)   </a:t>
            </a:r>
          </a:p>
          <a:p>
            <a:r>
              <a:rPr lang="ru-RU" sz="1400" b="1" dirty="0"/>
              <a:t>•	Появляются элементы ролевой игры "я — мама": кормит, баюкает куклу, "я — водитель": возит, нагружает машину и др.</a:t>
            </a:r>
          </a:p>
        </p:txBody>
      </p:sp>
    </p:spTree>
    <p:extLst>
      <p:ext uri="{BB962C8B-B14F-4D97-AF65-F5344CB8AC3E}">
        <p14:creationId xmlns:p14="http://schemas.microsoft.com/office/powerpoint/2010/main" val="31830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7048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FFFF00"/>
                </a:solidFill>
              </a:rPr>
              <a:t>Оценка физического и нервно-психического развития детей раннего и дошкольного возраста: В помощь педагогу детского сада </a:t>
            </a:r>
          </a:p>
          <a:p>
            <a:pPr lvl="0" algn="ctr"/>
            <a:r>
              <a:rPr lang="ru-RU" b="1" dirty="0">
                <a:solidFill>
                  <a:srgbClr val="FFFF00"/>
                </a:solidFill>
              </a:rPr>
              <a:t>(Н.А. </a:t>
            </a:r>
            <a:r>
              <a:rPr lang="ru-RU" b="1" dirty="0" err="1">
                <a:solidFill>
                  <a:srgbClr val="FFFF00"/>
                </a:solidFill>
              </a:rPr>
              <a:t>Ноткина</a:t>
            </a:r>
            <a:r>
              <a:rPr lang="ru-RU" b="1" dirty="0">
                <a:solidFill>
                  <a:srgbClr val="FFFF00"/>
                </a:solidFill>
              </a:rPr>
              <a:t>, Л.И. </a:t>
            </a:r>
            <a:r>
              <a:rPr lang="ru-RU" b="1" dirty="0" err="1">
                <a:solidFill>
                  <a:srgbClr val="FFFF00"/>
                </a:solidFill>
              </a:rPr>
              <a:t>Казьмина</a:t>
            </a:r>
            <a:r>
              <a:rPr lang="ru-RU" b="1" dirty="0">
                <a:solidFill>
                  <a:srgbClr val="FFFF00"/>
                </a:solidFill>
              </a:rPr>
              <a:t>, Н.Н. </a:t>
            </a:r>
            <a:r>
              <a:rPr lang="ru-RU" b="1" dirty="0" err="1">
                <a:solidFill>
                  <a:srgbClr val="FFFF00"/>
                </a:solidFill>
              </a:rPr>
              <a:t>Бойнович</a:t>
            </a:r>
            <a:r>
              <a:rPr lang="ru-RU" b="1" dirty="0">
                <a:solidFill>
                  <a:srgbClr val="FFFF00"/>
                </a:solidFill>
              </a:rPr>
              <a:t>. СПб.,1995 г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 lvl="0" algn="ctr"/>
            <a:endParaRPr lang="ru-RU" b="1" dirty="0">
              <a:solidFill>
                <a:srgbClr val="FFFF00"/>
              </a:solidFill>
            </a:endParaRPr>
          </a:p>
          <a:p>
            <a:pPr lvl="0" algn="ctr"/>
            <a:endParaRPr lang="ru-RU" b="1" dirty="0" smtClean="0">
              <a:solidFill>
                <a:srgbClr val="FFFF00"/>
              </a:solidFill>
            </a:endParaRPr>
          </a:p>
          <a:p>
            <a:pPr lvl="0"/>
            <a:r>
              <a:rPr lang="ru-RU" sz="1400" b="1" dirty="0" smtClean="0"/>
              <a:t>С 2-х лет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Чиркает вертикальные и горизонтальные линии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Регулирует отправления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b="1" dirty="0" smtClean="0"/>
          </a:p>
          <a:p>
            <a:pPr lvl="0"/>
            <a:r>
              <a:rPr lang="ru-RU" sz="1400" b="1" dirty="0" smtClean="0"/>
              <a:t>В 3 года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В игре входит в роль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Рисует шар, яблоко и другие предметы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Ставит 10 кубиков один на другой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Сам раздевается и одевается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err="1" smtClean="0"/>
              <a:t>Растёгивает</a:t>
            </a:r>
            <a:r>
              <a:rPr lang="ru-RU" sz="1400" b="1" dirty="0" smtClean="0"/>
              <a:t> 3 пуговицы</a:t>
            </a:r>
          </a:p>
          <a:p>
            <a:pPr lvl="0"/>
            <a:endParaRPr lang="ru-RU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43622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FFFF00"/>
                </a:solidFill>
              </a:rPr>
              <a:t>Показатели нервно-психического развития детей 2-3 года </a:t>
            </a:r>
          </a:p>
          <a:p>
            <a:pPr lvl="0" algn="ctr"/>
            <a:r>
              <a:rPr lang="ru-RU" b="1" dirty="0">
                <a:solidFill>
                  <a:srgbClr val="FFFF00"/>
                </a:solidFill>
              </a:rPr>
              <a:t>(Н.М. </a:t>
            </a:r>
            <a:r>
              <a:rPr lang="ru-RU" b="1" dirty="0" err="1">
                <a:solidFill>
                  <a:srgbClr val="FFFF00"/>
                </a:solidFill>
              </a:rPr>
              <a:t>Аксарина</a:t>
            </a:r>
            <a:r>
              <a:rPr lang="ru-RU" b="1" dirty="0">
                <a:solidFill>
                  <a:srgbClr val="FFFF00"/>
                </a:solidFill>
              </a:rPr>
              <a:t>, К.Л. Печора, Г.В. </a:t>
            </a:r>
            <a:r>
              <a:rPr lang="ru-RU" b="1" dirty="0" err="1">
                <a:solidFill>
                  <a:srgbClr val="FFFF00"/>
                </a:solidFill>
              </a:rPr>
              <a:t>Пантюхина</a:t>
            </a:r>
            <a:r>
              <a:rPr lang="ru-RU" b="1" dirty="0">
                <a:solidFill>
                  <a:srgbClr val="FFFF00"/>
                </a:solidFill>
              </a:rPr>
              <a:t>)</a:t>
            </a:r>
          </a:p>
          <a:p>
            <a:pPr lvl="0" algn="ctr"/>
            <a:endParaRPr lang="ru-RU" b="1" dirty="0">
              <a:solidFill>
                <a:srgbClr val="FFFF00"/>
              </a:solidFill>
            </a:endParaRPr>
          </a:p>
          <a:p>
            <a:pPr lvl="0"/>
            <a:r>
              <a:rPr lang="ru-RU" sz="1400" b="1" dirty="0">
                <a:solidFill>
                  <a:prstClr val="white"/>
                </a:solidFill>
              </a:rPr>
              <a:t>С 2-х лет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white"/>
                </a:solidFill>
              </a:rPr>
              <a:t>Ориентируется в 3-х контрастных цветах, подбирает по образцу парные предметы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white"/>
                </a:solidFill>
              </a:rPr>
              <a:t>Воспроизводит постройки типа: стол, стул, ворота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white"/>
                </a:solidFill>
              </a:rPr>
              <a:t>Рисует вертикальные и горизонтальные </a:t>
            </a:r>
            <a:r>
              <a:rPr lang="ru-RU" sz="1400" b="1" dirty="0" err="1">
                <a:solidFill>
                  <a:prstClr val="white"/>
                </a:solidFill>
              </a:rPr>
              <a:t>линии,подражая</a:t>
            </a:r>
            <a:r>
              <a:rPr lang="ru-RU" sz="1400" b="1" dirty="0">
                <a:solidFill>
                  <a:prstClr val="white"/>
                </a:solidFill>
              </a:rPr>
              <a:t> взрослому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white"/>
                </a:solidFill>
              </a:rPr>
              <a:t>В игре воспроизводит ряд последовательных действий, проявляет </a:t>
            </a:r>
            <a:r>
              <a:rPr lang="ru-RU" sz="1400" b="1" dirty="0" err="1">
                <a:solidFill>
                  <a:prstClr val="white"/>
                </a:solidFill>
              </a:rPr>
              <a:t>интнрес</a:t>
            </a:r>
            <a:r>
              <a:rPr lang="ru-RU" sz="1400" b="1" dirty="0">
                <a:solidFill>
                  <a:prstClr val="white"/>
                </a:solidFill>
              </a:rPr>
              <a:t> к играм сверстников и играет рядом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white"/>
                </a:solidFill>
              </a:rPr>
              <a:t>Умеет частично одевать одежду с помощью взрослого (шапку, ботинки)</a:t>
            </a:r>
          </a:p>
          <a:p>
            <a:pPr lvl="0"/>
            <a:endParaRPr lang="ru-RU" sz="1400" b="1" dirty="0" smtClean="0">
              <a:solidFill>
                <a:prstClr val="white"/>
              </a:solidFill>
            </a:endParaRPr>
          </a:p>
          <a:p>
            <a:pPr lvl="0"/>
            <a:endParaRPr lang="ru-RU" sz="1400" b="1" dirty="0">
              <a:solidFill>
                <a:prstClr val="white"/>
              </a:solidFill>
            </a:endParaRPr>
          </a:p>
          <a:p>
            <a:pPr lvl="0"/>
            <a:r>
              <a:rPr lang="ru-RU" sz="1400" b="1" dirty="0">
                <a:solidFill>
                  <a:prstClr val="white"/>
                </a:solidFill>
              </a:rPr>
              <a:t>В 3 </a:t>
            </a:r>
            <a:r>
              <a:rPr lang="ru-RU" sz="1400" b="1" dirty="0" smtClean="0">
                <a:solidFill>
                  <a:prstClr val="white"/>
                </a:solidFill>
              </a:rPr>
              <a:t>года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prstClr val="white"/>
                </a:solidFill>
              </a:rPr>
              <a:t>Называет 4 цвета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prstClr val="white"/>
                </a:solidFill>
              </a:rPr>
              <a:t>Использует по назначению геометрические фигуры (путём наложения)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prstClr val="white"/>
                </a:solidFill>
              </a:rPr>
              <a:t>Делает сложные постройки (гараж, лестница, дом),называет и обыгрывает их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prstClr val="white"/>
                </a:solidFill>
              </a:rPr>
              <a:t>Пользуется салфеткой при еде, одевается самостоятельно с небольшой помощью взрослого, проявляет самостоятельность, часто употребляет «я сам»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prstClr val="white"/>
                </a:solidFill>
              </a:rPr>
              <a:t>Начало ролевой игры</a:t>
            </a:r>
            <a:endParaRPr lang="ru-RU" sz="1400" b="1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prstClr val="white"/>
              </a:solidFill>
            </a:endParaRPr>
          </a:p>
          <a:p>
            <a:pPr lvl="0"/>
            <a:endParaRPr lang="ru-RU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5809828" cy="3810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TextBox 2"/>
          <p:cNvSpPr txBox="1"/>
          <p:nvPr/>
        </p:nvSpPr>
        <p:spPr>
          <a:xfrm rot="21162961">
            <a:off x="817567" y="865374"/>
            <a:ext cx="6942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Давайте играть! Удачи!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4572000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</a:rPr>
              <a:t>Развитие-это изменения, происходящие в организме в соответствии с законами живой природы. </a:t>
            </a:r>
          </a:p>
          <a:p>
            <a:r>
              <a:rPr lang="ru-RU" sz="2800" b="1" dirty="0">
                <a:latin typeface="Arial Black" pitchFamily="34" charset="0"/>
              </a:rPr>
              <a:t> </a:t>
            </a:r>
            <a:r>
              <a:rPr lang="ru-RU" sz="1600" dirty="0">
                <a:latin typeface="Arial Black" pitchFamily="34" charset="0"/>
              </a:rPr>
              <a:t>Развитие человека можно условно разделить на три составных части: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Black" pitchFamily="34" charset="0"/>
              </a:rPr>
              <a:t>физическое развитие </a:t>
            </a:r>
            <a:r>
              <a:rPr lang="ru-RU" sz="1600" dirty="0" smtClean="0">
                <a:latin typeface="Arial Black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Arial Black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Black" pitchFamily="34" charset="0"/>
              </a:rPr>
              <a:t>социальное развитие </a:t>
            </a:r>
            <a:r>
              <a:rPr lang="ru-RU" sz="1600" dirty="0" smtClean="0">
                <a:latin typeface="Arial Black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Arial Black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Black" pitchFamily="34" charset="0"/>
              </a:rPr>
              <a:t>развитие психических процессов: интеллекта </a:t>
            </a:r>
            <a:r>
              <a:rPr lang="ru-RU" sz="1600" dirty="0" smtClean="0">
                <a:latin typeface="Arial Black" pitchFamily="34" charset="0"/>
              </a:rPr>
              <a:t>; </a:t>
            </a:r>
            <a:r>
              <a:rPr lang="ru-RU" sz="1600" dirty="0">
                <a:latin typeface="Arial Black" pitchFamily="34" charset="0"/>
              </a:rPr>
              <a:t>развитие воли; развитие эмоций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606428"/>
            <a:ext cx="3744416" cy="341486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05561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115616" y="796716"/>
            <a:ext cx="6480720" cy="576064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35696" y="5445224"/>
            <a:ext cx="482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555776" y="4149080"/>
            <a:ext cx="36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59832" y="3068960"/>
            <a:ext cx="2448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07904" y="1988840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Равнобедренный треугольник 25"/>
          <p:cNvSpPr/>
          <p:nvPr/>
        </p:nvSpPr>
        <p:spPr>
          <a:xfrm>
            <a:off x="3666251" y="760674"/>
            <a:ext cx="1307441" cy="1228166"/>
          </a:xfrm>
          <a:prstGeom prst="triangle">
            <a:avLst>
              <a:gd name="adj" fmla="val 523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355976" y="1190091"/>
            <a:ext cx="280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 самореализации</a:t>
            </a:r>
            <a:endParaRPr lang="ru-RU" b="1" dirty="0"/>
          </a:p>
        </p:txBody>
      </p:sp>
      <p:sp>
        <p:nvSpPr>
          <p:cNvPr id="27" name="Трапеция 26"/>
          <p:cNvSpPr/>
          <p:nvPr/>
        </p:nvSpPr>
        <p:spPr>
          <a:xfrm>
            <a:off x="3065596" y="2035763"/>
            <a:ext cx="2592288" cy="1033197"/>
          </a:xfrm>
          <a:prstGeom prst="trapezoid">
            <a:avLst>
              <a:gd name="adj" fmla="val 53160"/>
            </a:avLst>
          </a:prstGeom>
          <a:solidFill>
            <a:srgbClr val="6AD4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491194" y="2300333"/>
            <a:ext cx="1656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</a:rPr>
              <a:t> познании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9" name="Трапеция 28"/>
          <p:cNvSpPr/>
          <p:nvPr/>
        </p:nvSpPr>
        <p:spPr>
          <a:xfrm>
            <a:off x="2411760" y="3068960"/>
            <a:ext cx="3888432" cy="1080120"/>
          </a:xfrm>
          <a:prstGeom prst="trapezoid">
            <a:avLst>
              <a:gd name="adj" fmla="val 58350"/>
            </a:avLst>
          </a:prstGeom>
          <a:solidFill>
            <a:srgbClr val="FA60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 общении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" name="Трапеция 29"/>
          <p:cNvSpPr/>
          <p:nvPr/>
        </p:nvSpPr>
        <p:spPr>
          <a:xfrm>
            <a:off x="1691680" y="4149080"/>
            <a:ext cx="5328592" cy="1296144"/>
          </a:xfrm>
          <a:prstGeom prst="trapezoid">
            <a:avLst>
              <a:gd name="adj" fmla="val 54929"/>
            </a:avLst>
          </a:prstGeom>
          <a:solidFill>
            <a:srgbClr val="F988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в</a:t>
            </a:r>
            <a:r>
              <a:rPr lang="ru-RU" b="1" dirty="0" smtClean="0">
                <a:solidFill>
                  <a:schemeClr val="bg1"/>
                </a:solidFill>
              </a:rPr>
              <a:t> любви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1" name="Трапеция 30"/>
          <p:cNvSpPr/>
          <p:nvPr/>
        </p:nvSpPr>
        <p:spPr>
          <a:xfrm>
            <a:off x="1121380" y="5445224"/>
            <a:ext cx="6480720" cy="1112132"/>
          </a:xfrm>
          <a:prstGeom prst="trapezoid">
            <a:avLst>
              <a:gd name="adj" fmla="val 499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Биологические потребности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128792" cy="3817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/>
                <a:ea typeface="Calibri"/>
              </a:rPr>
              <a:t>Физическое здоровье детей является одной из первооснов его полноценного развития. Нормально физически </a:t>
            </a:r>
            <a:r>
              <a:rPr lang="ru-RU" sz="2000" b="1" dirty="0" smtClean="0">
                <a:latin typeface="Times New Roman"/>
                <a:ea typeface="Calibri"/>
              </a:rPr>
              <a:t>развивающийся </a:t>
            </a:r>
            <a:r>
              <a:rPr lang="ru-RU" sz="2000" b="1" dirty="0">
                <a:latin typeface="Times New Roman"/>
                <a:ea typeface="Calibri"/>
              </a:rPr>
              <a:t>ребенок, как правило, подвижен, жизнерадостен и </a:t>
            </a:r>
            <a:r>
              <a:rPr lang="ru-RU" sz="2000" b="1" dirty="0" smtClean="0">
                <a:latin typeface="Times New Roman"/>
                <a:ea typeface="Calibri"/>
              </a:rPr>
              <a:t>любознателен</a:t>
            </a:r>
            <a:r>
              <a:rPr lang="ru-RU" sz="2000" b="1" dirty="0">
                <a:latin typeface="Times New Roman"/>
                <a:ea typeface="Calibri"/>
              </a:rPr>
              <a:t>; активен в играх, участвует в делах взрослых. </a:t>
            </a:r>
            <a:endParaRPr lang="ru-RU" sz="2000" b="1" dirty="0" smtClean="0">
              <a:latin typeface="Times New Roman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 b="1" dirty="0" smtClean="0">
              <a:solidFill>
                <a:srgbClr val="FFFF00"/>
              </a:solidFill>
              <a:latin typeface="Times New Roman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/>
                <a:ea typeface="Calibri"/>
              </a:rPr>
              <a:t>Физическое </a:t>
            </a:r>
            <a:r>
              <a:rPr lang="ru-RU" sz="2400" b="1" dirty="0">
                <a:solidFill>
                  <a:srgbClr val="FFFF00"/>
                </a:solidFill>
                <a:latin typeface="Times New Roman"/>
                <a:ea typeface="Calibri"/>
              </a:rPr>
              <a:t>самочувствие ребенка раннего возраста в </a:t>
            </a:r>
            <a:r>
              <a:rPr lang="ru-RU" sz="2400" b="1" dirty="0" smtClean="0">
                <a:solidFill>
                  <a:srgbClr val="FFFF00"/>
                </a:solidFill>
                <a:latin typeface="Times New Roman"/>
                <a:ea typeface="Calibri"/>
              </a:rPr>
              <a:t>дошкольном </a:t>
            </a:r>
            <a:r>
              <a:rPr lang="ru-RU" sz="2400" b="1" dirty="0">
                <a:solidFill>
                  <a:srgbClr val="FFFF00"/>
                </a:solidFill>
                <a:latin typeface="Times New Roman"/>
                <a:ea typeface="Calibri"/>
              </a:rPr>
              <a:t>учреждении должно быть предметом особого </a:t>
            </a:r>
            <a:r>
              <a:rPr lang="ru-RU" sz="2400" b="1" dirty="0" smtClean="0">
                <a:solidFill>
                  <a:srgbClr val="FFFF00"/>
                </a:solidFill>
                <a:latin typeface="Times New Roman"/>
                <a:ea typeface="Calibri"/>
              </a:rPr>
              <a:t>внимания </a:t>
            </a:r>
            <a:r>
              <a:rPr lang="ru-RU" sz="2400" b="1" dirty="0">
                <a:solidFill>
                  <a:srgbClr val="FFFF00"/>
                </a:solidFill>
                <a:latin typeface="Times New Roman"/>
                <a:ea typeface="Calibri"/>
              </a:rPr>
              <a:t>педагогов.</a:t>
            </a:r>
            <a:endParaRPr lang="ru-RU" sz="2400" b="1" dirty="0">
              <a:solidFill>
                <a:srgbClr val="FFFF00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941168"/>
            <a:ext cx="122413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9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4249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Ориентиры  физического развития</a:t>
            </a: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Критерии оценки психического развития «усредненного», «социально-адаптированного» ребенка дошкольного возраста (Осипенко Т.Н., 1996).</a:t>
            </a:r>
          </a:p>
          <a:p>
            <a:r>
              <a:rPr lang="ru-RU" b="1" dirty="0">
                <a:solidFill>
                  <a:srgbClr val="FFFF00"/>
                </a:solidFill>
              </a:rPr>
              <a:t>Крупная моторика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Кидает мяч руками                                 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Умеет ходить на носках                           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Подпрыгивает на месте на 2 ногах                       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Катается на 3- колесном велосипеде </a:t>
            </a:r>
            <a:endParaRPr lang="ru-RU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FFFF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Оценка физического и нервно-психического развития детей раннего и дошкольного возраста: В помощь </a:t>
            </a:r>
            <a:r>
              <a:rPr lang="ru-RU" b="1" dirty="0" err="1" smtClean="0">
                <a:solidFill>
                  <a:srgbClr val="FFFF00"/>
                </a:solidFill>
              </a:rPr>
              <a:t>педагогудетскогосада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(Н.А. </a:t>
            </a:r>
            <a:r>
              <a:rPr lang="ru-RU" b="1" dirty="0" err="1">
                <a:solidFill>
                  <a:srgbClr val="FFFF00"/>
                </a:solidFill>
              </a:rPr>
              <a:t>Н</a:t>
            </a:r>
            <a:r>
              <a:rPr lang="ru-RU" b="1" dirty="0" err="1" smtClean="0">
                <a:solidFill>
                  <a:srgbClr val="FFFF00"/>
                </a:solidFill>
              </a:rPr>
              <a:t>откина</a:t>
            </a:r>
            <a:r>
              <a:rPr lang="ru-RU" b="1" dirty="0" smtClean="0">
                <a:solidFill>
                  <a:srgbClr val="FFFF00"/>
                </a:solidFill>
              </a:rPr>
              <a:t>, Л.И. </a:t>
            </a:r>
            <a:r>
              <a:rPr lang="ru-RU" b="1" dirty="0" err="1" smtClean="0">
                <a:solidFill>
                  <a:srgbClr val="FFFF00"/>
                </a:solidFill>
              </a:rPr>
              <a:t>Казьмина</a:t>
            </a:r>
            <a:r>
              <a:rPr lang="ru-RU" b="1" dirty="0" smtClean="0">
                <a:solidFill>
                  <a:srgbClr val="FFFF00"/>
                </a:solidFill>
              </a:rPr>
              <a:t>, Н.Н. </a:t>
            </a:r>
            <a:r>
              <a:rPr lang="ru-RU" b="1" dirty="0" err="1" smtClean="0">
                <a:solidFill>
                  <a:srgbClr val="FFFF00"/>
                </a:solidFill>
              </a:rPr>
              <a:t>Бойнович</a:t>
            </a:r>
            <a:r>
              <a:rPr lang="ru-RU" b="1" dirty="0" smtClean="0">
                <a:solidFill>
                  <a:srgbClr val="FFFF00"/>
                </a:solidFill>
              </a:rPr>
              <a:t>. СПб.,1995 г.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 2-х лет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Пробует ловить брошенный мяч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Поднимается и спускается с лестницы с поддержкой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 3-м годам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Поднимается и спускается по ступенькам без опоры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31448"/>
            <a:ext cx="9144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424936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Ориентиры  физического развития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Показатели нервно-психического развития детей 2-3 года 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(Н.М. </a:t>
            </a:r>
            <a:r>
              <a:rPr lang="ru-RU" b="1" dirty="0" err="1" smtClean="0">
                <a:solidFill>
                  <a:srgbClr val="FFFF00"/>
                </a:solidFill>
              </a:rPr>
              <a:t>Аксарина</a:t>
            </a:r>
            <a:r>
              <a:rPr lang="ru-RU" b="1" dirty="0" smtClean="0">
                <a:solidFill>
                  <a:srgbClr val="FFFF00"/>
                </a:solidFill>
              </a:rPr>
              <a:t>, К.Л. Печора, Г.В. </a:t>
            </a:r>
            <a:r>
              <a:rPr lang="ru-RU" b="1" dirty="0" err="1" smtClean="0">
                <a:solidFill>
                  <a:srgbClr val="FFFF00"/>
                </a:solidFill>
              </a:rPr>
              <a:t>Пантюхина</a:t>
            </a:r>
            <a:r>
              <a:rPr lang="ru-RU" b="1" dirty="0">
                <a:solidFill>
                  <a:srgbClr val="FFFF00"/>
                </a:solidFill>
              </a:rPr>
              <a:t>)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Движения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 2-х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перешагивают через препятствия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чередующимся шагом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 3 года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Перешагивает через палку, приподнятую над полом</a:t>
            </a:r>
          </a:p>
          <a:p>
            <a:r>
              <a:rPr lang="ru-RU" dirty="0">
                <a:solidFill>
                  <a:srgbClr val="FFFF00"/>
                </a:solidFill>
              </a:rPr>
              <a:t>н</a:t>
            </a:r>
            <a:r>
              <a:rPr lang="ru-RU" dirty="0" smtClean="0">
                <a:solidFill>
                  <a:srgbClr val="FFFF00"/>
                </a:solidFill>
              </a:rPr>
              <a:t>а 30-35 см.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Педагогика раннего возраста </a:t>
            </a:r>
            <a:r>
              <a:rPr lang="ru-RU" b="1" dirty="0" smtClean="0">
                <a:solidFill>
                  <a:srgbClr val="FFFF00"/>
                </a:solidFill>
              </a:rPr>
              <a:t>(</a:t>
            </a:r>
            <a:r>
              <a:rPr lang="ru-RU" b="1" dirty="0" err="1" smtClean="0">
                <a:solidFill>
                  <a:srgbClr val="FFFF00"/>
                </a:solidFill>
              </a:rPr>
              <a:t>Галигузова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Л.Н</a:t>
            </a:r>
            <a:r>
              <a:rPr lang="ru-RU" b="1" dirty="0" smtClean="0">
                <a:solidFill>
                  <a:srgbClr val="FFFF00"/>
                </a:solidFill>
              </a:rPr>
              <a:t>., Мещерякова С.Ю.)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 </a:t>
            </a:r>
            <a:r>
              <a:rPr lang="ru-RU" dirty="0">
                <a:solidFill>
                  <a:srgbClr val="FFFF00"/>
                </a:solidFill>
              </a:rPr>
              <a:t>3 годам они могут:</a:t>
            </a:r>
          </a:p>
          <a:p>
            <a:r>
              <a:rPr lang="ru-RU" dirty="0">
                <a:solidFill>
                  <a:srgbClr val="FFFF00"/>
                </a:solidFill>
              </a:rPr>
              <a:t>•	бегать, меняя скорость, в одном направлении или по кругу;</a:t>
            </a:r>
          </a:p>
          <a:p>
            <a:r>
              <a:rPr lang="ru-RU" dirty="0">
                <a:solidFill>
                  <a:srgbClr val="FFFF00"/>
                </a:solidFill>
              </a:rPr>
              <a:t>•	кружиться на месте;</a:t>
            </a:r>
          </a:p>
          <a:p>
            <a:r>
              <a:rPr lang="ru-RU" dirty="0">
                <a:solidFill>
                  <a:srgbClr val="FFFF00"/>
                </a:solidFill>
              </a:rPr>
              <a:t>•	ходить на четвереньках по дорожке;</a:t>
            </a:r>
          </a:p>
          <a:p>
            <a:r>
              <a:rPr lang="ru-RU" dirty="0">
                <a:solidFill>
                  <a:srgbClr val="FFFF00"/>
                </a:solidFill>
              </a:rPr>
              <a:t>•	подниматься по лестнице и спускаться по ней;</a:t>
            </a:r>
          </a:p>
          <a:p>
            <a:r>
              <a:rPr lang="ru-RU" dirty="0">
                <a:solidFill>
                  <a:srgbClr val="FFFF00"/>
                </a:solidFill>
              </a:rPr>
              <a:t>•	влезать на стул, скамейку, спускаться с </a:t>
            </a:r>
            <a:r>
              <a:rPr lang="ru-RU" dirty="0" smtClean="0">
                <a:solidFill>
                  <a:srgbClr val="FFFF00"/>
                </a:solidFill>
              </a:rPr>
              <a:t>них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>
                <a:solidFill>
                  <a:srgbClr val="FFFF00"/>
                </a:solidFill>
              </a:rPr>
              <a:t>•	бросать и ловить брошенный с небольшого расстояния мяч;</a:t>
            </a:r>
          </a:p>
          <a:p>
            <a:r>
              <a:rPr lang="ru-RU" dirty="0">
                <a:solidFill>
                  <a:srgbClr val="FFFF00"/>
                </a:solidFill>
              </a:rPr>
              <a:t>•	подпрыгивать на двух ногах на месте и прыгать вперед,</a:t>
            </a:r>
          </a:p>
          <a:p>
            <a:r>
              <a:rPr lang="ru-RU" dirty="0">
                <a:solidFill>
                  <a:srgbClr val="FFFF00"/>
                </a:solidFill>
              </a:rPr>
              <a:t>•	спрыгивать с невысоких предметов (10—15 см);</a:t>
            </a:r>
          </a:p>
          <a:p>
            <a:r>
              <a:rPr lang="ru-RU" dirty="0">
                <a:solidFill>
                  <a:srgbClr val="FFFF00"/>
                </a:solidFill>
              </a:rPr>
              <a:t>•	перепрыгивать через ручейки, канавки и др.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994" y="1412776"/>
            <a:ext cx="153848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484784"/>
            <a:ext cx="8352928" cy="513371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стимулировать появление эмоционального отклика на подвижные игры и игровые упражнения и желание участвовать в них;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обучать детей выполнению упражнений вместе со взрослым и по образцу, предлагаемому взрослым;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формировать у детей навыки элементарной ориентировки в пространстве;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обучать детей элементам мышечной релаксации;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учить детей согласовывать свои действия с движениями других: начинать и заканчивать упражнения одновременно, соблюдать предложенный темп;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формировать понятия «быстро – медленно», «сильно – слабо», «громко – тихо» в процессе выполнения детьми различных по скоростно-силовым характеристикам упражнений;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учить детей реагировать на сигнал и действовать в соответствии с ним;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учить детей выполнять по образцу взрослого, а затем самостоятельно простейшие построения и перестроения, уверенно </a:t>
            </a:r>
            <a:r>
              <a:rPr lang="ru-RU" altLang="ru-RU" sz="1400" dirty="0" smtClean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выполнять </a:t>
            </a: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физические упражнения в соответствии с указаниями инструктора по физической культуре (воспитателя);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обучать детей правильному динамическому и статическому дыханию, способствующему стимулированию функционирования сердечно-сосудистой и дыхательной систем;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развивать силу, объем, точность движений;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развивать способности детей к точному управлению движениями в пространстве в вертикальной, горизонтальной и сагиттальной плоскости (чувство пространства);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стимулировать желание детей принимать активное участие в подвижных играх; целенаправленно развивать сенсорно-перцептивные, координационные способности детей;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учитывать индивидуально-типологические особенности детей при выполнении ими специальных комплексов упражнений, способствующих устранению нарушения развития моторики;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altLang="ru-RU" sz="1400" dirty="0">
                <a:solidFill>
                  <a:schemeClr val="tx2">
                    <a:lumMod val="10000"/>
                  </a:schemeClr>
                </a:solidFill>
                <a:latin typeface="Arial"/>
                <a:cs typeface="Arial"/>
              </a:rPr>
              <a:t>развивать ручную моторику в действиях с мелкими предметами в различных пальчиковых и кистевых упражнениях.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4665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Arial"/>
              </a:rPr>
              <a:t>Педагогические ориентиры: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740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5852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реализация базовых потребностей в любви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80728"/>
            <a:ext cx="1362075" cy="1362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8601" y="2311363"/>
            <a:ext cx="61206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Правила: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Не осуждать опыт ребёнка, никогда не жаловаться на него родителям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С поступлением ребёнка в ясли все его проблемы становятся профессиональными проблемами педагога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Воспитатель там, где больше детей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Воспитатель там, где идёт обучение,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Воспитатель там, где самый трудный фронт работы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598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418" y="1052736"/>
            <a:ext cx="1365622" cy="13595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63688" y="476672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реализация базовых потребностей в любви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526661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rgbClr val="FFFF00"/>
                </a:solidFill>
              </a:rPr>
              <a:t>Личностно-ориентированная педагогика предъявляет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особые </a:t>
            </a:r>
            <a:r>
              <a:rPr lang="ru-RU" b="1" dirty="0">
                <a:solidFill>
                  <a:srgbClr val="FFFF00"/>
                </a:solidFill>
              </a:rPr>
              <a:t>требования к личности воспитателя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Важнейшими среди них являются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FF00"/>
                </a:solidFill>
              </a:rPr>
              <a:t>искренность</a:t>
            </a:r>
            <a:r>
              <a:rPr lang="ru-RU" b="1" dirty="0">
                <a:solidFill>
                  <a:srgbClr val="FFFF00"/>
                </a:solidFill>
              </a:rPr>
              <a:t>, 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FF00"/>
                </a:solidFill>
              </a:rPr>
              <a:t>позитивное </a:t>
            </a:r>
            <a:r>
              <a:rPr lang="ru-RU" b="1" dirty="0">
                <a:solidFill>
                  <a:srgbClr val="FFFF00"/>
                </a:solidFill>
              </a:rPr>
              <a:t>принятие другого человека, 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FFFF00"/>
                </a:solidFill>
              </a:rPr>
              <a:t>эмпатия</a:t>
            </a:r>
            <a:r>
              <a:rPr lang="ru-RU" b="1" dirty="0">
                <a:solidFill>
                  <a:srgbClr val="FFFF00"/>
                </a:solidFill>
              </a:rPr>
              <a:t>, 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FF00"/>
                </a:solidFill>
              </a:rPr>
              <a:t>эмоциональность</a:t>
            </a:r>
            <a:r>
              <a:rPr lang="ru-RU" b="1" dirty="0">
                <a:solidFill>
                  <a:srgbClr val="FFFF00"/>
                </a:solidFill>
              </a:rPr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3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Волна">
      <a:dk1>
        <a:sysClr val="windowText" lastClr="585858"/>
      </a:dk1>
      <a:lt1>
        <a:sysClr val="window" lastClr="FCFCFC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1072</TotalTime>
  <Words>1019</Words>
  <Application>Microsoft Office PowerPoint</Application>
  <PresentationFormat>Экран (4:3)</PresentationFormat>
  <Paragraphs>225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Развитие детей раннего возраста (2-3 года)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Ранний возраст  (от года до трех лет)</vt:lpstr>
      <vt:lpstr>Презентация PowerPoint</vt:lpstr>
      <vt:lpstr>Презентация PowerPoint</vt:lpstr>
      <vt:lpstr>Презентация PowerPoint</vt:lpstr>
      <vt:lpstr>Познавательное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Luda</dc:creator>
  <cp:lastModifiedBy>Ludmila Shashko</cp:lastModifiedBy>
  <cp:revision>62</cp:revision>
  <dcterms:created xsi:type="dcterms:W3CDTF">2013-03-19T18:15:47Z</dcterms:created>
  <dcterms:modified xsi:type="dcterms:W3CDTF">2015-04-05T15:15:29Z</dcterms:modified>
</cp:coreProperties>
</file>