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8" r:id="rId3"/>
    <p:sldId id="282" r:id="rId4"/>
    <p:sldId id="259" r:id="rId5"/>
    <p:sldId id="261" r:id="rId6"/>
    <p:sldId id="260" r:id="rId7"/>
    <p:sldId id="293" r:id="rId8"/>
    <p:sldId id="294" r:id="rId9"/>
    <p:sldId id="295" r:id="rId10"/>
    <p:sldId id="296" r:id="rId11"/>
    <p:sldId id="297" r:id="rId12"/>
    <p:sldId id="298" r:id="rId13"/>
    <p:sldId id="300" r:id="rId14"/>
    <p:sldId id="301" r:id="rId15"/>
    <p:sldId id="305" r:id="rId16"/>
    <p:sldId id="28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D69"/>
    <a:srgbClr val="009136"/>
    <a:srgbClr val="6ED8EF"/>
    <a:srgbClr val="5D5454"/>
    <a:srgbClr val="E87B0E"/>
    <a:srgbClr val="E6E6E6"/>
    <a:srgbClr val="FF99FF"/>
    <a:srgbClr val="CC99FF"/>
    <a:srgbClr val="FF9900"/>
    <a:srgbClr val="37CB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41" autoAdjust="0"/>
    <p:restoredTop sz="94660"/>
  </p:normalViewPr>
  <p:slideViewPr>
    <p:cSldViewPr snapToGrid="0">
      <p:cViewPr varScale="1">
        <p:scale>
          <a:sx n="43" d="100"/>
          <a:sy n="43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551DBB-93F5-4FDB-BC75-C020D9B953EF}" type="doc">
      <dgm:prSet loTypeId="urn:microsoft.com/office/officeart/2005/8/layout/radial4" loCatId="relationship" qsTypeId="urn:microsoft.com/office/officeart/2005/8/quickstyle/simple5" qsCatId="simple" csTypeId="urn:microsoft.com/office/officeart/2005/8/colors/accent1_1" csCatId="accent1" phldr="1"/>
      <dgm:spPr/>
    </dgm:pt>
    <dgm:pt modelId="{9BFE45BB-B5CE-4801-8EB4-8211C3DBEB1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информационных технологий в начальной школе</a:t>
          </a:r>
          <a:endParaRPr kumimoji="0" lang="ru-RU" b="0" i="0" u="none" strike="noStrike" cap="none" normalizeH="0" baseline="0" dirty="0" smtClean="0">
            <a:ln/>
            <a:solidFill>
              <a:schemeClr val="accent6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22DE1-1EEF-4593-AB29-58678E139EBF}" type="parTrans" cxnId="{2C9B5872-2542-49E7-A096-463B8A0ED6B5}">
      <dgm:prSet/>
      <dgm:spPr/>
      <dgm:t>
        <a:bodyPr/>
        <a:lstStyle/>
        <a:p>
          <a:endParaRPr lang="ru-RU"/>
        </a:p>
      </dgm:t>
    </dgm:pt>
    <dgm:pt modelId="{C58FE3B2-9DF5-4D54-812A-627F7EFBBE1A}" type="sibTrans" cxnId="{2C9B5872-2542-49E7-A096-463B8A0ED6B5}">
      <dgm:prSet/>
      <dgm:spPr/>
      <dgm:t>
        <a:bodyPr/>
        <a:lstStyle/>
        <a:p>
          <a:endParaRPr lang="ru-RU"/>
        </a:p>
      </dgm:t>
    </dgm:pt>
    <dgm:pt modelId="{187FBE20-03BF-4B0F-9E29-D29B7935A78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b="1" i="0" u="none" strike="noStrike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Электронные и интерактивные  энциклопедии, мультимедийные учебники</a:t>
          </a:r>
        </a:p>
      </dgm:t>
    </dgm:pt>
    <dgm:pt modelId="{954A6E13-0B9C-4E0E-B320-E741391B7707}" type="parTrans" cxnId="{B6F97BAC-7DFC-4B32-8F12-ADB7F18450DF}">
      <dgm:prSet/>
      <dgm:spPr/>
      <dgm:t>
        <a:bodyPr/>
        <a:lstStyle/>
        <a:p>
          <a:endParaRPr lang="ru-RU"/>
        </a:p>
      </dgm:t>
    </dgm:pt>
    <dgm:pt modelId="{6AC2D424-D658-49A5-AC39-AE1817335ED4}" type="sibTrans" cxnId="{B6F97BAC-7DFC-4B32-8F12-ADB7F18450DF}">
      <dgm:prSet/>
      <dgm:spPr/>
      <dgm:t>
        <a:bodyPr/>
        <a:lstStyle/>
        <a:p>
          <a:endParaRPr lang="ru-RU"/>
        </a:p>
      </dgm:t>
    </dgm:pt>
    <dgm:pt modelId="{2B0BF571-1AB7-4413-ADAD-12F4C51F57D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Урок с мультимедийной поддержкой</a:t>
          </a:r>
        </a:p>
      </dgm:t>
    </dgm:pt>
    <dgm:pt modelId="{296F58D2-2AB5-4DFC-9FBF-A4A886D0B94A}" type="parTrans" cxnId="{650C89EE-E43E-4F4E-A1BB-A70A9E639F91}">
      <dgm:prSet/>
      <dgm:spPr/>
      <dgm:t>
        <a:bodyPr/>
        <a:lstStyle/>
        <a:p>
          <a:endParaRPr lang="ru-RU"/>
        </a:p>
      </dgm:t>
    </dgm:pt>
    <dgm:pt modelId="{BB9D0134-4FB1-4406-8236-25EB15955A06}" type="sibTrans" cxnId="{650C89EE-E43E-4F4E-A1BB-A70A9E639F91}">
      <dgm:prSet/>
      <dgm:spPr/>
      <dgm:t>
        <a:bodyPr/>
        <a:lstStyle/>
        <a:p>
          <a:endParaRPr lang="ru-RU"/>
        </a:p>
      </dgm:t>
    </dgm:pt>
    <dgm:pt modelId="{37AA198A-7299-4DD0-9ED4-0F94FEB1A44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с помощью компьютера</a:t>
          </a:r>
        </a:p>
      </dgm:t>
    </dgm:pt>
    <dgm:pt modelId="{FB767B60-B433-4DFA-A41C-9772D1560672}" type="parTrans" cxnId="{DE4919AA-AD73-4743-8ED1-2BF01E7278BE}">
      <dgm:prSet/>
      <dgm:spPr/>
      <dgm:t>
        <a:bodyPr/>
        <a:lstStyle/>
        <a:p>
          <a:endParaRPr lang="ru-RU"/>
        </a:p>
      </dgm:t>
    </dgm:pt>
    <dgm:pt modelId="{0755B550-1135-4E50-BEDA-B47F120779CA}" type="sibTrans" cxnId="{DE4919AA-AD73-4743-8ED1-2BF01E7278BE}">
      <dgm:prSet/>
      <dgm:spPr/>
      <dgm:t>
        <a:bodyPr/>
        <a:lstStyle/>
        <a:p>
          <a:endParaRPr lang="ru-RU"/>
        </a:p>
      </dgm:t>
    </dgm:pt>
    <dgm:pt modelId="{397A7133-7C70-4435-9FC7-5F3538E1CBF7}" type="pres">
      <dgm:prSet presAssocID="{B9551DBB-93F5-4FDB-BC75-C020D9B953E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0EE0BB-D7CA-4B8F-BF95-51139FD640C6}" type="pres">
      <dgm:prSet presAssocID="{9BFE45BB-B5CE-4801-8EB4-8211C3DBEB1D}" presName="centerShape" presStyleLbl="node0" presStyleIdx="0" presStyleCnt="1"/>
      <dgm:spPr/>
      <dgm:t>
        <a:bodyPr/>
        <a:lstStyle/>
        <a:p>
          <a:endParaRPr lang="ru-RU"/>
        </a:p>
      </dgm:t>
    </dgm:pt>
    <dgm:pt modelId="{ECBF20D4-A20B-4585-8594-C44290B06C21}" type="pres">
      <dgm:prSet presAssocID="{954A6E13-0B9C-4E0E-B320-E741391B7707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B32BCFD-107A-482B-8F24-46D6B4BF8792}" type="pres">
      <dgm:prSet presAssocID="{187FBE20-03BF-4B0F-9E29-D29B7935A78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A3ED9D-B4E6-4440-8290-E34E8C68CA79}" type="pres">
      <dgm:prSet presAssocID="{296F58D2-2AB5-4DFC-9FBF-A4A886D0B94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C0D72AEE-D5A9-4D97-B699-751ABA2CBF5C}" type="pres">
      <dgm:prSet presAssocID="{2B0BF571-1AB7-4413-ADAD-12F4C51F57D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89678-E751-4F77-A185-E127E3127F45}" type="pres">
      <dgm:prSet presAssocID="{FB767B60-B433-4DFA-A41C-9772D156067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04B9B78D-39E5-4B73-BD18-67D2348A5903}" type="pres">
      <dgm:prSet presAssocID="{37AA198A-7299-4DD0-9ED4-0F94FEB1A44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BECA2F-1B41-46D5-A19C-1C64DE662B27}" type="presOf" srcId="{9BFE45BB-B5CE-4801-8EB4-8211C3DBEB1D}" destId="{E20EE0BB-D7CA-4B8F-BF95-51139FD640C6}" srcOrd="0" destOrd="0" presId="urn:microsoft.com/office/officeart/2005/8/layout/radial4"/>
    <dgm:cxn modelId="{0397B6E3-A49F-4E2D-AE22-8839D6D99DE2}" type="presOf" srcId="{B9551DBB-93F5-4FDB-BC75-C020D9B953EF}" destId="{397A7133-7C70-4435-9FC7-5F3538E1CBF7}" srcOrd="0" destOrd="0" presId="urn:microsoft.com/office/officeart/2005/8/layout/radial4"/>
    <dgm:cxn modelId="{31D326D3-151B-457B-BDB7-85EE0A34873A}" type="presOf" srcId="{2B0BF571-1AB7-4413-ADAD-12F4C51F57DB}" destId="{C0D72AEE-D5A9-4D97-B699-751ABA2CBF5C}" srcOrd="0" destOrd="0" presId="urn:microsoft.com/office/officeart/2005/8/layout/radial4"/>
    <dgm:cxn modelId="{7AA5E9A4-7FAC-479B-93C6-0FEF16A77EC1}" type="presOf" srcId="{296F58D2-2AB5-4DFC-9FBF-A4A886D0B94A}" destId="{3EA3ED9D-B4E6-4440-8290-E34E8C68CA79}" srcOrd="0" destOrd="0" presId="urn:microsoft.com/office/officeart/2005/8/layout/radial4"/>
    <dgm:cxn modelId="{650C89EE-E43E-4F4E-A1BB-A70A9E639F91}" srcId="{9BFE45BB-B5CE-4801-8EB4-8211C3DBEB1D}" destId="{2B0BF571-1AB7-4413-ADAD-12F4C51F57DB}" srcOrd="1" destOrd="0" parTransId="{296F58D2-2AB5-4DFC-9FBF-A4A886D0B94A}" sibTransId="{BB9D0134-4FB1-4406-8236-25EB15955A06}"/>
    <dgm:cxn modelId="{0B110369-E507-4B6C-8B03-9232AFD50036}" type="presOf" srcId="{FB767B60-B433-4DFA-A41C-9772D1560672}" destId="{40489678-E751-4F77-A185-E127E3127F45}" srcOrd="0" destOrd="0" presId="urn:microsoft.com/office/officeart/2005/8/layout/radial4"/>
    <dgm:cxn modelId="{2BCF8585-4D55-4CFD-80F7-E94901BA49CE}" type="presOf" srcId="{187FBE20-03BF-4B0F-9E29-D29B7935A784}" destId="{8B32BCFD-107A-482B-8F24-46D6B4BF8792}" srcOrd="0" destOrd="0" presId="urn:microsoft.com/office/officeart/2005/8/layout/radial4"/>
    <dgm:cxn modelId="{B6F97BAC-7DFC-4B32-8F12-ADB7F18450DF}" srcId="{9BFE45BB-B5CE-4801-8EB4-8211C3DBEB1D}" destId="{187FBE20-03BF-4B0F-9E29-D29B7935A784}" srcOrd="0" destOrd="0" parTransId="{954A6E13-0B9C-4E0E-B320-E741391B7707}" sibTransId="{6AC2D424-D658-49A5-AC39-AE1817335ED4}"/>
    <dgm:cxn modelId="{8874CC5C-D24B-4972-9B6D-C385E2FA3A9A}" type="presOf" srcId="{37AA198A-7299-4DD0-9ED4-0F94FEB1A442}" destId="{04B9B78D-39E5-4B73-BD18-67D2348A5903}" srcOrd="0" destOrd="0" presId="urn:microsoft.com/office/officeart/2005/8/layout/radial4"/>
    <dgm:cxn modelId="{630A88F9-06A9-4D23-9AFE-3CAEBECA8B49}" type="presOf" srcId="{954A6E13-0B9C-4E0E-B320-E741391B7707}" destId="{ECBF20D4-A20B-4585-8594-C44290B06C21}" srcOrd="0" destOrd="0" presId="urn:microsoft.com/office/officeart/2005/8/layout/radial4"/>
    <dgm:cxn modelId="{2C9B5872-2542-49E7-A096-463B8A0ED6B5}" srcId="{B9551DBB-93F5-4FDB-BC75-C020D9B953EF}" destId="{9BFE45BB-B5CE-4801-8EB4-8211C3DBEB1D}" srcOrd="0" destOrd="0" parTransId="{41A22DE1-1EEF-4593-AB29-58678E139EBF}" sibTransId="{C58FE3B2-9DF5-4D54-812A-627F7EFBBE1A}"/>
    <dgm:cxn modelId="{DE4919AA-AD73-4743-8ED1-2BF01E7278BE}" srcId="{9BFE45BB-B5CE-4801-8EB4-8211C3DBEB1D}" destId="{37AA198A-7299-4DD0-9ED4-0F94FEB1A442}" srcOrd="2" destOrd="0" parTransId="{FB767B60-B433-4DFA-A41C-9772D1560672}" sibTransId="{0755B550-1135-4E50-BEDA-B47F120779CA}"/>
    <dgm:cxn modelId="{F087120B-3362-45FD-93BA-6BC692D05263}" type="presParOf" srcId="{397A7133-7C70-4435-9FC7-5F3538E1CBF7}" destId="{E20EE0BB-D7CA-4B8F-BF95-51139FD640C6}" srcOrd="0" destOrd="0" presId="urn:microsoft.com/office/officeart/2005/8/layout/radial4"/>
    <dgm:cxn modelId="{EFCEA5D4-5E5D-4E61-B98B-3F2B4F09AFF6}" type="presParOf" srcId="{397A7133-7C70-4435-9FC7-5F3538E1CBF7}" destId="{ECBF20D4-A20B-4585-8594-C44290B06C21}" srcOrd="1" destOrd="0" presId="urn:microsoft.com/office/officeart/2005/8/layout/radial4"/>
    <dgm:cxn modelId="{74C11E06-E8A4-4F5B-8491-E68D9DCEA087}" type="presParOf" srcId="{397A7133-7C70-4435-9FC7-5F3538E1CBF7}" destId="{8B32BCFD-107A-482B-8F24-46D6B4BF8792}" srcOrd="2" destOrd="0" presId="urn:microsoft.com/office/officeart/2005/8/layout/radial4"/>
    <dgm:cxn modelId="{503DC4E6-B9B6-4BDF-9E51-790AB7B45CFA}" type="presParOf" srcId="{397A7133-7C70-4435-9FC7-5F3538E1CBF7}" destId="{3EA3ED9D-B4E6-4440-8290-E34E8C68CA79}" srcOrd="3" destOrd="0" presId="urn:microsoft.com/office/officeart/2005/8/layout/radial4"/>
    <dgm:cxn modelId="{CECFE425-1326-4225-A8A6-DC9090B9FBAA}" type="presParOf" srcId="{397A7133-7C70-4435-9FC7-5F3538E1CBF7}" destId="{C0D72AEE-D5A9-4D97-B699-751ABA2CBF5C}" srcOrd="4" destOrd="0" presId="urn:microsoft.com/office/officeart/2005/8/layout/radial4"/>
    <dgm:cxn modelId="{55D0EE0B-DCD6-439C-B198-1CFFB24AD198}" type="presParOf" srcId="{397A7133-7C70-4435-9FC7-5F3538E1CBF7}" destId="{40489678-E751-4F77-A185-E127E3127F45}" srcOrd="5" destOrd="0" presId="urn:microsoft.com/office/officeart/2005/8/layout/radial4"/>
    <dgm:cxn modelId="{606C606C-2409-4F4E-80F4-9A0CD5052010}" type="presParOf" srcId="{397A7133-7C70-4435-9FC7-5F3538E1CBF7}" destId="{04B9B78D-39E5-4B73-BD18-67D2348A5903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20EE0BB-D7CA-4B8F-BF95-51139FD640C6}">
      <dsp:nvSpPr>
        <dsp:cNvPr id="0" name=""/>
        <dsp:cNvSpPr/>
      </dsp:nvSpPr>
      <dsp:spPr>
        <a:xfrm>
          <a:off x="3018737" y="3376307"/>
          <a:ext cx="2784405" cy="278440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kern="1200" cap="none" normalizeH="0" baseline="0" dirty="0" smtClean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информационных технологий в начальной школе</a:t>
          </a:r>
          <a:endParaRPr kumimoji="0" lang="ru-RU" sz="1800" b="0" i="0" u="none" strike="noStrike" kern="1200" cap="none" normalizeH="0" baseline="0" dirty="0" smtClean="0">
            <a:ln/>
            <a:solidFill>
              <a:schemeClr val="accent6">
                <a:lumMod val="75000"/>
              </a:schemeClr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8737" y="3376307"/>
        <a:ext cx="2784405" cy="2784405"/>
      </dsp:txXfrm>
    </dsp:sp>
    <dsp:sp modelId="{ECBF20D4-A20B-4585-8594-C44290B06C21}">
      <dsp:nvSpPr>
        <dsp:cNvPr id="0" name=""/>
        <dsp:cNvSpPr/>
      </dsp:nvSpPr>
      <dsp:spPr>
        <a:xfrm rot="12900000">
          <a:off x="1174424" y="2872121"/>
          <a:ext cx="2189695" cy="7935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32BCFD-107A-482B-8F24-46D6B4BF8792}">
      <dsp:nvSpPr>
        <dsp:cNvPr id="0" name=""/>
        <dsp:cNvSpPr/>
      </dsp:nvSpPr>
      <dsp:spPr>
        <a:xfrm>
          <a:off x="49832" y="1582845"/>
          <a:ext cx="2645185" cy="2116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2100" b="1" i="0" u="none" strike="noStrike" kern="1200" cap="none" normalizeH="0" baseline="0" dirty="0" smtClean="0">
            <a:ln/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Электронные и интерактивные  энциклопедии, мультимедийные учебники</a:t>
          </a:r>
        </a:p>
      </dsp:txBody>
      <dsp:txXfrm>
        <a:off x="49832" y="1582845"/>
        <a:ext cx="2645185" cy="2116148"/>
      </dsp:txXfrm>
    </dsp:sp>
    <dsp:sp modelId="{3EA3ED9D-B4E6-4440-8290-E34E8C68CA79}">
      <dsp:nvSpPr>
        <dsp:cNvPr id="0" name=""/>
        <dsp:cNvSpPr/>
      </dsp:nvSpPr>
      <dsp:spPr>
        <a:xfrm rot="16200000">
          <a:off x="3316092" y="1757239"/>
          <a:ext cx="2189695" cy="7935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0D72AEE-D5A9-4D97-B699-751ABA2CBF5C}">
      <dsp:nvSpPr>
        <dsp:cNvPr id="0" name=""/>
        <dsp:cNvSpPr/>
      </dsp:nvSpPr>
      <dsp:spPr>
        <a:xfrm>
          <a:off x="3088347" y="1095"/>
          <a:ext cx="2645185" cy="2116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Урок с мультимедийной поддержкой</a:t>
          </a:r>
        </a:p>
      </dsp:txBody>
      <dsp:txXfrm>
        <a:off x="3088347" y="1095"/>
        <a:ext cx="2645185" cy="2116148"/>
      </dsp:txXfrm>
    </dsp:sp>
    <dsp:sp modelId="{40489678-E751-4F77-A185-E127E3127F45}">
      <dsp:nvSpPr>
        <dsp:cNvPr id="0" name=""/>
        <dsp:cNvSpPr/>
      </dsp:nvSpPr>
      <dsp:spPr>
        <a:xfrm rot="19500000">
          <a:off x="5457759" y="2872121"/>
          <a:ext cx="2189695" cy="793555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4B9B78D-39E5-4B73-BD18-67D2348A5903}">
      <dsp:nvSpPr>
        <dsp:cNvPr id="0" name=""/>
        <dsp:cNvSpPr/>
      </dsp:nvSpPr>
      <dsp:spPr>
        <a:xfrm>
          <a:off x="6126861" y="1582845"/>
          <a:ext cx="2645185" cy="2116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100" b="1" i="0" u="none" strike="noStrike" kern="1200" cap="none" normalizeH="0" baseline="0" dirty="0" smtClean="0">
              <a:ln/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Тестирование с помощью компьютера</a:t>
          </a:r>
        </a:p>
      </dsp:txBody>
      <dsp:txXfrm>
        <a:off x="6126861" y="1582845"/>
        <a:ext cx="2645185" cy="21161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2A20D-9F1C-4F31-B296-C95DE234D7D8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139BC-2411-48CD-9A81-1B5A3B62FF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3BC385-902D-423B-9258-7C30AFE7E243}" type="slidenum">
              <a:rPr lang="ru-RU"/>
              <a:pPr/>
              <a:t>12</a:t>
            </a:fld>
            <a:endParaRPr lang="ru-RU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rgbClr val="E5EA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4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 userDrawn="1"/>
        </p:nvSpPr>
        <p:spPr>
          <a:xfrm>
            <a:off x="685800" y="3699308"/>
            <a:ext cx="7772400" cy="2876059"/>
          </a:xfrm>
          <a:prstGeom prst="roundRect">
            <a:avLst/>
          </a:prstGeom>
          <a:gradFill flip="none" rotWithShape="1">
            <a:gsLst>
              <a:gs pos="0">
                <a:schemeClr val="accent6">
                  <a:tint val="66000"/>
                  <a:satMod val="160000"/>
                  <a:alpha val="25000"/>
                  <a:lumMod val="70000"/>
                  <a:lumOff val="3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571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99308"/>
            <a:ext cx="7772400" cy="2855912"/>
          </a:xfrm>
        </p:spPr>
        <p:txBody>
          <a:bodyPr anchor="ctr" anchorCtr="0">
            <a:normAutofit/>
          </a:bodyPr>
          <a:lstStyle>
            <a:lvl1pPr algn="ctr">
              <a:defRPr sz="5600" b="1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8501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124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39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5" r="1335" b="17212"/>
          <a:stretch/>
        </p:blipFill>
        <p:spPr>
          <a:xfrm>
            <a:off x="0" y="1"/>
            <a:ext cx="4192510" cy="43059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4305993"/>
            <a:ext cx="6858000" cy="1820486"/>
          </a:xfrm>
        </p:spPr>
        <p:txBody>
          <a:bodyPr anchor="ctr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Объект 14"/>
          <p:cNvSpPr>
            <a:spLocks noGrp="1"/>
          </p:cNvSpPr>
          <p:nvPr>
            <p:ph sz="quarter" idx="13"/>
          </p:nvPr>
        </p:nvSpPr>
        <p:spPr>
          <a:xfrm>
            <a:off x="4538749" y="423949"/>
            <a:ext cx="4189326" cy="3425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82481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763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29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695796"/>
            <a:ext cx="3886200" cy="448116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87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90946"/>
            <a:ext cx="7886700" cy="133990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059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913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458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6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41398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DC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агетная рамка 21"/>
          <p:cNvSpPr/>
          <p:nvPr userDrawn="1"/>
        </p:nvSpPr>
        <p:spPr>
          <a:xfrm rot="19210274">
            <a:off x="8619811" y="62696"/>
            <a:ext cx="244177" cy="244177"/>
          </a:xfrm>
          <a:prstGeom prst="bevel">
            <a:avLst>
              <a:gd name="adj" fmla="val 15530"/>
            </a:avLst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2</a:t>
            </a:r>
            <a:endParaRPr lang="ru-RU" sz="800" dirty="0"/>
          </a:p>
        </p:txBody>
      </p:sp>
      <p:sp>
        <p:nvSpPr>
          <p:cNvPr id="19" name="Багетная рамка 18"/>
          <p:cNvSpPr/>
          <p:nvPr userDrawn="1"/>
        </p:nvSpPr>
        <p:spPr>
          <a:xfrm rot="549100">
            <a:off x="4591415" y="29953"/>
            <a:ext cx="440668" cy="279400"/>
          </a:xfrm>
          <a:prstGeom prst="bevel">
            <a:avLst>
              <a:gd name="adj" fmla="val 15530"/>
            </a:avLst>
          </a:prstGeom>
          <a:solidFill>
            <a:srgbClr val="CC99FF"/>
          </a:solidFill>
          <a:ln>
            <a:solidFill>
              <a:srgbClr val="CC99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 smtClean="0"/>
              <a:t>Tab</a:t>
            </a:r>
            <a:endParaRPr lang="ru-RU" sz="900" dirty="0"/>
          </a:p>
        </p:txBody>
      </p:sp>
      <p:sp>
        <p:nvSpPr>
          <p:cNvPr id="18" name="Багетная рамка 17"/>
          <p:cNvSpPr/>
          <p:nvPr userDrawn="1"/>
        </p:nvSpPr>
        <p:spPr>
          <a:xfrm rot="21354383">
            <a:off x="6466242" y="55501"/>
            <a:ext cx="1318003" cy="279400"/>
          </a:xfrm>
          <a:prstGeom prst="bevel">
            <a:avLst>
              <a:gd name="adj" fmla="val 15768"/>
            </a:avLst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агетная рамка 16"/>
          <p:cNvSpPr/>
          <p:nvPr userDrawn="1"/>
        </p:nvSpPr>
        <p:spPr>
          <a:xfrm rot="1019198">
            <a:off x="8869482" y="179172"/>
            <a:ext cx="244177" cy="244177"/>
          </a:xfrm>
          <a:prstGeom prst="bevel">
            <a:avLst>
              <a:gd name="adj" fmla="val 15530"/>
            </a:avLst>
          </a:prstGeom>
          <a:solidFill>
            <a:srgbClr val="37CBFF"/>
          </a:solidFill>
          <a:ln>
            <a:solidFill>
              <a:srgbClr val="37CB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1000" dirty="0" smtClean="0"/>
              <a:t>9</a:t>
            </a:r>
            <a:endParaRPr lang="ru-RU" sz="800" dirty="0"/>
          </a:p>
        </p:txBody>
      </p:sp>
      <p:sp>
        <p:nvSpPr>
          <p:cNvPr id="14" name="Багетная рамка 13"/>
          <p:cNvSpPr/>
          <p:nvPr userDrawn="1"/>
        </p:nvSpPr>
        <p:spPr>
          <a:xfrm rot="474543">
            <a:off x="8810294" y="6518640"/>
            <a:ext cx="279400" cy="279400"/>
          </a:xfrm>
          <a:prstGeom prst="bevel">
            <a:avLst>
              <a:gd name="adj" fmla="val 15530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Alt</a:t>
            </a:r>
            <a:endParaRPr lang="ru-RU" sz="800" dirty="0"/>
          </a:p>
        </p:txBody>
      </p:sp>
      <p:sp>
        <p:nvSpPr>
          <p:cNvPr id="13" name="Багетная рамка 12"/>
          <p:cNvSpPr/>
          <p:nvPr userDrawn="1"/>
        </p:nvSpPr>
        <p:spPr>
          <a:xfrm rot="5113579">
            <a:off x="338109" y="11141"/>
            <a:ext cx="279400" cy="279400"/>
          </a:xfrm>
          <a:prstGeom prst="bevel">
            <a:avLst>
              <a:gd name="adj" fmla="val 15530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Ins</a:t>
            </a:r>
            <a:endParaRPr lang="ru-RU" sz="800" dirty="0"/>
          </a:p>
        </p:txBody>
      </p:sp>
      <p:sp>
        <p:nvSpPr>
          <p:cNvPr id="12" name="Багетная рамка 11"/>
          <p:cNvSpPr/>
          <p:nvPr userDrawn="1"/>
        </p:nvSpPr>
        <p:spPr>
          <a:xfrm rot="1019198">
            <a:off x="59961" y="36839"/>
            <a:ext cx="279400" cy="279400"/>
          </a:xfrm>
          <a:prstGeom prst="bevel">
            <a:avLst>
              <a:gd name="adj" fmla="val 15530"/>
            </a:avLst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Esc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Багетная рамка 10"/>
          <p:cNvSpPr/>
          <p:nvPr userDrawn="1"/>
        </p:nvSpPr>
        <p:spPr>
          <a:xfrm rot="20696560">
            <a:off x="31974" y="332756"/>
            <a:ext cx="279400" cy="279400"/>
          </a:xfrm>
          <a:prstGeom prst="bevel">
            <a:avLst>
              <a:gd name="adj" fmla="val 15530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800" dirty="0" smtClean="0"/>
              <a:t>End</a:t>
            </a:r>
            <a:endParaRPr lang="ru-RU" sz="800" dirty="0"/>
          </a:p>
        </p:txBody>
      </p:sp>
      <p:sp>
        <p:nvSpPr>
          <p:cNvPr id="7" name="Скругленный прямоугольник 6"/>
          <p:cNvSpPr/>
          <p:nvPr userDrawn="1"/>
        </p:nvSpPr>
        <p:spPr>
          <a:xfrm>
            <a:off x="199505" y="191193"/>
            <a:ext cx="8744990" cy="6475614"/>
          </a:xfrm>
          <a:prstGeom prst="roundRect">
            <a:avLst>
              <a:gd name="adj" fmla="val 6000"/>
            </a:avLst>
          </a:prstGeom>
          <a:solidFill>
            <a:srgbClr val="E5EAF0"/>
          </a:solidFill>
          <a:ln w="57150"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9031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14990"/>
            <a:ext cx="7886700" cy="4461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151E-B606-4815-9FDE-C92037CF54D1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2399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2399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43BA0-D41D-49DF-B26E-25D147C258F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Багетная рамка 14"/>
          <p:cNvSpPr/>
          <p:nvPr userDrawn="1"/>
        </p:nvSpPr>
        <p:spPr>
          <a:xfrm rot="4193504">
            <a:off x="109104" y="6458160"/>
            <a:ext cx="279400" cy="279400"/>
          </a:xfrm>
          <a:prstGeom prst="bevel">
            <a:avLst>
              <a:gd name="adj" fmla="val 15530"/>
            </a:avLst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l"/>
            <a:r>
              <a:rPr lang="en-US" sz="800" b="1" dirty="0" smtClean="0"/>
              <a:t>O</a:t>
            </a:r>
          </a:p>
          <a:p>
            <a:pPr algn="r"/>
            <a:r>
              <a:rPr lang="ru-RU" sz="800" b="1" dirty="0" smtClean="0">
                <a:solidFill>
                  <a:srgbClr val="FF0000"/>
                </a:solidFill>
              </a:rPr>
              <a:t>Щ</a:t>
            </a:r>
            <a:endParaRPr lang="ru-RU" sz="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34846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ln>
            <a:noFill/>
          </a:ln>
          <a:solidFill>
            <a:srgbClr val="002060"/>
          </a:solidFill>
          <a:effectLst>
            <a:glow rad="63500">
              <a:schemeClr val="bg1"/>
            </a:glow>
          </a:effectLst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821" y="3770329"/>
            <a:ext cx="7772400" cy="28559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познавательной активности на уроках математики путём использования современных информационных технологий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65825" y="197502"/>
            <a:ext cx="75193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общеобразовательное учреждение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д. Екатериновка 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Красноярского района Самарской области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13211" y="25163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учитель начальных классов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Покшиванова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Л.В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672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мультимедийным приложением</a:t>
            </a:r>
            <a:endParaRPr lang="ru-RU" dirty="0"/>
          </a:p>
        </p:txBody>
      </p:sp>
      <p:pic>
        <p:nvPicPr>
          <p:cNvPr id="5122" name="Picture 2" descr="F:\DCIM\183___02\IMG_1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6258" y="2050502"/>
            <a:ext cx="5753687" cy="43150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gigra.my1.ru/_nw/12/00847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486" y="1325562"/>
            <a:ext cx="3209660" cy="45737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15637" y="1184565"/>
            <a:ext cx="5044378" cy="4970476"/>
          </a:xfrm>
        </p:spPr>
        <p:txBody>
          <a:bodyPr>
            <a:noAutofit/>
          </a:bodyPr>
          <a:lstStyle/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работе  я использую мультимедийный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«Уроки Кирилла 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Математика. 3 класс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мультимедийном учебнике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«Уроки Кирилла и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Мефодия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учебный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 уроков представлен в игровой форме, наиболее подходящей для детского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восприятия. Задания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ребенок выполняет в содружестве с анимированным персонажем, позволяют ему легко и прочно усвоить материал школьной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Предельно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простая навигация позволит ребенку заниматься самостоятельно или с минимальным участием взрослого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72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Ниже приведен пример заданий к теме «Сравнение чисел». В увлекательной форме ребенку предлагается сравнить числа.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208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66700" y="279400"/>
            <a:ext cx="8585200" cy="6235700"/>
            <a:chOff x="168" y="176"/>
            <a:chExt cx="5408" cy="3928"/>
          </a:xfrm>
        </p:grpSpPr>
        <p:sp>
          <p:nvSpPr>
            <p:cNvPr id="146435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436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437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438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439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440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441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6442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6443" name="WordArt 11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7848600" cy="115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9600" b="1" kern="10" dirty="0" smtClean="0">
                <a:ln w="19050">
                  <a:solidFill>
                    <a:srgbClr val="270D69"/>
                  </a:solidFill>
                  <a:round/>
                  <a:headEnd/>
                  <a:tailEnd/>
                </a:ln>
                <a:solidFill>
                  <a:srgbClr val="270D6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Урок </a:t>
            </a:r>
            <a:r>
              <a:rPr lang="ru-RU" sz="9600" b="1" kern="10" dirty="0">
                <a:ln w="19050">
                  <a:solidFill>
                    <a:srgbClr val="270D69"/>
                  </a:solidFill>
                  <a:round/>
                  <a:headEnd/>
                  <a:tailEnd/>
                </a:ln>
                <a:solidFill>
                  <a:srgbClr val="270D6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 </a:t>
            </a:r>
            <a:r>
              <a:rPr lang="ru-RU" sz="9600" b="1" kern="10" dirty="0" err="1">
                <a:ln w="19050">
                  <a:solidFill>
                    <a:srgbClr val="270D69"/>
                  </a:solidFill>
                  <a:round/>
                  <a:headEnd/>
                  <a:tailEnd/>
                </a:ln>
                <a:solidFill>
                  <a:srgbClr val="270D6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мультимедийной</a:t>
            </a:r>
            <a:endParaRPr lang="ru-RU" sz="9600" b="1" kern="10" dirty="0">
              <a:ln w="19050">
                <a:solidFill>
                  <a:srgbClr val="270D69"/>
                </a:solidFill>
                <a:round/>
                <a:headEnd/>
                <a:tailEnd/>
              </a:ln>
              <a:solidFill>
                <a:srgbClr val="270D6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ru-RU" sz="9600" b="1" kern="10" dirty="0">
                <a:ln w="19050">
                  <a:solidFill>
                    <a:srgbClr val="270D69"/>
                  </a:solidFill>
                  <a:round/>
                  <a:headEnd/>
                  <a:tailEnd/>
                </a:ln>
                <a:solidFill>
                  <a:srgbClr val="270D6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ru-RU" sz="9600" b="1" kern="10" dirty="0" smtClean="0">
                <a:ln w="19050">
                  <a:solidFill>
                    <a:srgbClr val="270D69"/>
                  </a:solidFill>
                  <a:round/>
                  <a:headEnd/>
                  <a:tailEnd/>
                </a:ln>
                <a:solidFill>
                  <a:srgbClr val="270D6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поддержкой</a:t>
            </a:r>
            <a:endParaRPr lang="ru-RU" sz="9600" b="1" kern="10" dirty="0">
              <a:ln w="19050">
                <a:solidFill>
                  <a:srgbClr val="270D69"/>
                </a:solidFill>
                <a:round/>
                <a:headEnd/>
                <a:tailEnd/>
              </a:ln>
              <a:solidFill>
                <a:srgbClr val="270D69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827088" y="1909763"/>
            <a:ext cx="79216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 i="1" dirty="0">
                <a:latin typeface="Times New Roman" pitchFamily="18" charset="0"/>
              </a:rPr>
              <a:t>так называется урок, где </a:t>
            </a:r>
            <a:r>
              <a:rPr lang="ru-RU" sz="2800" b="1" i="1" dirty="0">
                <a:latin typeface="Times New Roman" pitchFamily="18" charset="0"/>
              </a:rPr>
              <a:t>мультимедиа используется для усиления обучающего эффекта. </a:t>
            </a:r>
            <a:r>
              <a:rPr lang="ru-RU" sz="2800" i="1" dirty="0">
                <a:latin typeface="Times New Roman" pitchFamily="18" charset="0"/>
              </a:rPr>
              <a:t>На таком уроке учитель остается одним из главных участников образовательного процесса, часто и главным источником информации, а мультимедийные технологии применяются им для усиления наглядности, для подключения одновременно нескольких каналов представления информации, для более доступного объяснения учебного материала.</a:t>
            </a:r>
            <a:r>
              <a:rPr lang="ru-RU" sz="2800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70165" y="238991"/>
            <a:ext cx="8666018" cy="9455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противоположное движение</a:t>
            </a:r>
            <a:endParaRPr lang="ru-RU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26"/>
          <p:cNvSpPr>
            <a:spLocks noChangeShapeType="1"/>
          </p:cNvSpPr>
          <p:nvPr/>
        </p:nvSpPr>
        <p:spPr bwMode="auto">
          <a:xfrm>
            <a:off x="539750" y="6237288"/>
            <a:ext cx="8137525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93833" y="742556"/>
            <a:ext cx="864235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аэродрома одновременно  в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противоположных направлениях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вылетели два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самолёта. Скорость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самолёта 960 км/ч, скорость другого в 2 раза меньше.  Через какое время самолёты будут находиться  на расстоянии </a:t>
            </a:r>
            <a:r>
              <a:rPr lang="ru-RU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10080 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 друг от друга?</a:t>
            </a:r>
          </a:p>
        </p:txBody>
      </p:sp>
      <p:sp>
        <p:nvSpPr>
          <p:cNvPr id="8" name="Rectangle 29"/>
          <p:cNvSpPr>
            <a:spLocks noChangeArrowheads="1"/>
          </p:cNvSpPr>
          <p:nvPr/>
        </p:nvSpPr>
        <p:spPr bwMode="auto">
          <a:xfrm>
            <a:off x="474305" y="4593435"/>
            <a:ext cx="1163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C0000"/>
                </a:solidFill>
              </a:rPr>
              <a:t>Время</a:t>
            </a:r>
          </a:p>
        </p:txBody>
      </p:sp>
      <p:pic>
        <p:nvPicPr>
          <p:cNvPr id="9" name="Picture 19" descr="самолёт 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844" y="3600693"/>
            <a:ext cx="1524000" cy="762000"/>
          </a:xfrm>
          <a:prstGeom prst="rect">
            <a:avLst/>
          </a:prstGeom>
          <a:noFill/>
        </p:spPr>
      </p:pic>
      <p:pic>
        <p:nvPicPr>
          <p:cNvPr id="10" name="Picture 18" descr="самолёт 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6208" y="3437666"/>
            <a:ext cx="1619250" cy="952500"/>
          </a:xfrm>
          <a:prstGeom prst="rect">
            <a:avLst/>
          </a:prstGeom>
          <a:noFill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4431149" y="4065535"/>
            <a:ext cx="431800" cy="1076325"/>
            <a:chOff x="2245" y="1752"/>
            <a:chExt cx="816" cy="1178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245" y="2704"/>
              <a:ext cx="408" cy="22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2426" y="1797"/>
              <a:ext cx="46" cy="1043"/>
            </a:xfrm>
            <a:prstGeom prst="plus">
              <a:avLst>
                <a:gd name="adj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rot="5400000">
              <a:off x="2460" y="1718"/>
              <a:ext cx="567" cy="635"/>
            </a:xfrm>
            <a:prstGeom prst="triangle">
              <a:avLst>
                <a:gd name="adj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5138738" y="4534628"/>
            <a:ext cx="287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FF3300"/>
                </a:solidFill>
              </a:rPr>
              <a:t>?</a:t>
            </a:r>
            <a:r>
              <a:rPr lang="ru-RU" sz="2400" dirty="0"/>
              <a:t> в 2 раза меньше 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2908157" y="4484689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400" dirty="0"/>
              <a:t>960 км/ч </a:t>
            </a:r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2908157" y="5060828"/>
            <a:ext cx="1223962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5208588" y="5073583"/>
            <a:ext cx="1368425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6"/>
          <p:cNvSpPr>
            <a:spLocks noChangeShapeType="1"/>
          </p:cNvSpPr>
          <p:nvPr/>
        </p:nvSpPr>
        <p:spPr bwMode="auto">
          <a:xfrm>
            <a:off x="539750" y="5589588"/>
            <a:ext cx="8137525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539750" y="5445125"/>
            <a:ext cx="0" cy="100806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8675688" y="5373688"/>
            <a:ext cx="0" cy="10795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>
            <a:off x="4500563" y="5300663"/>
            <a:ext cx="0" cy="5762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3995738" y="5753100"/>
            <a:ext cx="17795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/>
              <a:t>10080 км</a:t>
            </a:r>
            <a:r>
              <a:rPr lang="ru-RU" dirty="0"/>
              <a:t> </a:t>
            </a:r>
          </a:p>
        </p:txBody>
      </p:sp>
      <p:sp>
        <p:nvSpPr>
          <p:cNvPr id="24" name="Rectangle 28"/>
          <p:cNvSpPr>
            <a:spLocks noChangeArrowheads="1"/>
          </p:cNvSpPr>
          <p:nvPr/>
        </p:nvSpPr>
        <p:spPr bwMode="auto">
          <a:xfrm>
            <a:off x="1547813" y="4227513"/>
            <a:ext cx="793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CC0000"/>
                </a:solidFill>
              </a:rPr>
              <a:t>? </a:t>
            </a:r>
          </a:p>
        </p:txBody>
      </p:sp>
    </p:spTree>
    <p:extLst>
      <p:ext uri="{BB962C8B-B14F-4D97-AF65-F5344CB8AC3E}">
        <p14:creationId xmlns="" xmlns:p14="http://schemas.microsoft.com/office/powerpoint/2010/main" val="313683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85185E-6 L 0.17934 0.00347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162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357188" y="214313"/>
            <a:ext cx="8358187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00063" y="6143625"/>
            <a:ext cx="8215312" cy="0"/>
          </a:xfrm>
          <a:prstGeom prst="line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3734B0-4BE0-4D59-A4BB-93AF25127BDC}" type="slidenum">
              <a:rPr lang="ru-RU" altLang="en-US"/>
              <a:pPr>
                <a:defRPr/>
              </a:pPr>
              <a:t>14</a:t>
            </a:fld>
            <a:endParaRPr lang="ru-RU" altLang="en-US" dirty="0"/>
          </a:p>
        </p:txBody>
      </p:sp>
      <p:pic>
        <p:nvPicPr>
          <p:cNvPr id="30725" name="Рисунок 6" descr="iCARZ36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428875"/>
            <a:ext cx="2643188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jablok1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5" y="571500"/>
            <a:ext cx="944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Рисунок 8" descr="iCARZ36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63" y="1785938"/>
            <a:ext cx="2643187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Рисунок 9" descr="iCARZ36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75" y="3071813"/>
            <a:ext cx="26574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9" name="Рисунок 10" descr="iCARZ36G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08650" y="4572000"/>
            <a:ext cx="26638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jablok1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28813" y="357188"/>
            <a:ext cx="944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jablok1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75" y="1285875"/>
            <a:ext cx="944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jablok1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142875"/>
            <a:ext cx="944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jablok1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5" y="285750"/>
            <a:ext cx="944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jablok1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75" y="714375"/>
            <a:ext cx="944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jablok1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142875"/>
            <a:ext cx="944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jablok1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00938" y="0"/>
            <a:ext cx="944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jablok109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50" y="1214438"/>
            <a:ext cx="944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642910" y="5286388"/>
            <a:ext cx="4198260" cy="76944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: 4 = 2 (ост.1)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56836E-6 C 0.0033 0.01897 0.01215 0.03123 0.01962 0.04627 C 0.02239 0.05205 0.02482 0.05899 0.02743 0.06523 C 0.02934 0.07402 0.03333 0.07773 0.03541 0.08652 C 0.03819 0.09831 0.03837 0.10757 0.0434 0.11798 C 0.04844 0.14296 0.05434 0.17025 0.06163 0.19385 C 0.06337 0.20657 0.06632 0.22091 0.07083 0.23179 C 0.07118 0.23456 0.07135 0.23734 0.07205 0.24011 C 0.07274 0.24243 0.07413 0.24405 0.07482 0.24636 C 0.07795 0.26001 0.07864 0.27643 0.08003 0.29077 C 0.08142 0.30303 0.0809 0.32362 0.0868 0.3331 " pathEditMode="relative" rAng="0" ptsTypes="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49063E-6 C 0.03334 0.14318 0.06667 0.28683 0.08056 0.34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5274E-6 C 0.1092 0.23502 0.21857 0.47027 0.2625 0.564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6 0.02892 C 0.04271 0.11659 0.06545 0.20449 0.07534 0.24242 C 0.08524 0.28036 0.07847 0.25468 0.07899 0.257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" y="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52302E-6 C -0.08872 0.13971 -0.17726 0.27966 -0.21267 0.335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4.94101E-6 C 0.0533 0.20403 0.10677 0.40805 0.1283 0.4897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" y="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8.48716E-6 C 0.02153 0.28754 0.04306 0.5753 0.05174 0.69027 " pathEditMode="relative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93477E-6 C -0.03369 0.14272 -0.06737 0.28568 -0.08056 0.34281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" y="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70165" y="238991"/>
            <a:ext cx="8666018" cy="94557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n>
                  <a:solidFill>
                    <a:srgbClr val="270D69"/>
                  </a:solidFill>
                </a:ln>
                <a:solidFill>
                  <a:srgbClr val="270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с помощью компьютера</a:t>
            </a:r>
            <a:endParaRPr lang="ru-RU" sz="3200" b="1" dirty="0">
              <a:ln>
                <a:solidFill>
                  <a:srgbClr val="270D69"/>
                </a:solidFill>
              </a:ln>
              <a:solidFill>
                <a:srgbClr val="270D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6028" y="831054"/>
            <a:ext cx="83542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математики также способствует развитию навыков контроля и самоконтроля. Проверка работы по эталону осуществляется легко и быстро. Тестирование с помощью компьютера позволяет быстро оценить уровень знаний учащихся класса и в то же время способствует овладению учащимися действий с мышью,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клавиатурой.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2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0" y="1125416"/>
            <a:ext cx="3867820" cy="2855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266092" y="393895"/>
            <a:ext cx="6668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270D69"/>
                  </a:solidFill>
                </a:ln>
                <a:latin typeface="Times New Roman" pitchFamily="18" charset="0"/>
                <a:cs typeface="Times New Roman" pitchFamily="18" charset="0"/>
              </a:rPr>
              <a:t>Тестирование с помощью компьютера</a:t>
            </a:r>
            <a:endParaRPr lang="ru-RU" sz="2800" dirty="0">
              <a:ln>
                <a:solidFill>
                  <a:srgbClr val="270D69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E:\для доклада\Фото\IMG_1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08512" y="1194307"/>
            <a:ext cx="3753483" cy="2814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E:\для доклада\Фото\IMG_1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3467" y="4323241"/>
            <a:ext cx="3135980" cy="23518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30806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972195" y="487842"/>
            <a:ext cx="5034395" cy="95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ln>
                  <a:solidFill>
                    <a:srgbClr val="270D69"/>
                  </a:solidFill>
                </a:ln>
                <a:solidFill>
                  <a:srgbClr val="270D6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технологии</a:t>
            </a:r>
            <a:endParaRPr lang="ru-RU" sz="4000" b="1" dirty="0">
              <a:ln>
                <a:solidFill>
                  <a:srgbClr val="270D69"/>
                </a:solidFill>
              </a:ln>
              <a:solidFill>
                <a:srgbClr val="270D6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509154" y="1662544"/>
            <a:ext cx="7889257" cy="471747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определенную образовательную функцию,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помогают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ребёнку разобраться в потоке информации, воспринять её, запомнить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 познавательную активность на уроках математики.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 с тем выступают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вспомогательный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 учебного процесса,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 не основной.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Учитывая психологические особенности младшего школьника, работа с использованием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чётко продумана и дозирована. </a:t>
            </a:r>
          </a:p>
          <a:p>
            <a:pPr marL="0" indent="0" algn="just">
              <a:buNone/>
            </a:pPr>
            <a:endParaRPr lang="ru-RU" sz="1800" dirty="0"/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63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76645" y="4305993"/>
            <a:ext cx="8728364" cy="224028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 с использованием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 особенно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актуальны в начальной школе. Ученики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начальных классов имеют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наглядно-образное мышление, поэтому очень важно строить их обучение, применяя как можно больше качественного иллюстративного материала, вовлекая в процесс восприятия нового не только зрение, но и слух, эмоции, воображение.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4898906" y="432796"/>
            <a:ext cx="3468925" cy="34079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896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37" y="1308296"/>
            <a:ext cx="3615397" cy="2651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E:\Анне\IMG_12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9167" y="4195857"/>
            <a:ext cx="3253818" cy="24402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E:\Анне\IMG_12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8979" y="4140929"/>
            <a:ext cx="3257150" cy="24427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2083891" y="211016"/>
            <a:ext cx="483844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Уроки с использованием </a:t>
            </a:r>
          </a:p>
          <a:p>
            <a:pPr algn="ctr"/>
            <a:r>
              <a:rPr lang="ru-RU" sz="2800" dirty="0" smtClean="0">
                <a:ln>
                  <a:solidFill>
                    <a:srgbClr val="002060"/>
                  </a:solidFill>
                </a:ln>
                <a:latin typeface="Times New Roman" pitchFamily="18" charset="0"/>
                <a:cs typeface="Times New Roman" pitchFamily="18" charset="0"/>
              </a:rPr>
              <a:t> информационных технологий</a:t>
            </a:r>
            <a:endParaRPr lang="ru-RU" sz="2800" dirty="0">
              <a:ln>
                <a:solidFill>
                  <a:srgbClr val="00206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99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80654" y="519546"/>
            <a:ext cx="7523018" cy="5299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 информационных технологий: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6418" y="1184564"/>
            <a:ext cx="4078432" cy="448116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применение информационных технологий на уроках усиливает положительную мотивацию обучения, активизирует познавательную деятельность учащихся.</a:t>
            </a:r>
          </a:p>
          <a:p>
            <a:pPr marL="0" indent="0" algn="just">
              <a:buNone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2)использование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 позволяет проводить уроки на высоком эстетическом и эмоциональном уровне; обеспечивает наглядность, привлечение большого количества дидактического материала.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631747" y="1280160"/>
            <a:ext cx="3886200" cy="448116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повышается объем выполняемой работы на уроке в 1,5-2 раза; обеспечивается высокая степень дифференциации обучения (почти индивидуализация).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расширяется возможность самостоятельной деятельности; формируются навыки подлинно исследовательской деятельности.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обеспечивается доступ к различным справочным системам, электронным библиотекам, другим информационным ресурсам.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32305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6418" y="862446"/>
            <a:ext cx="8167254" cy="76061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ru-RU" sz="3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используются мной</a:t>
            </a:r>
            <a:r>
              <a:rPr lang="ru-RU" sz="3200" dirty="0" smtClean="0"/>
              <a:t> </a:t>
            </a:r>
            <a:r>
              <a:rPr lang="ru-RU" sz="32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различных этапах урока : </a:t>
            </a:r>
            <a:r>
              <a:rPr lang="ru-RU" sz="2000" dirty="0">
                <a:effectLst/>
              </a:rPr>
              <a:t/>
            </a:r>
            <a:br>
              <a:rPr lang="ru-RU" sz="2000" dirty="0">
                <a:effectLst/>
              </a:rPr>
            </a:br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6418" y="2004646"/>
            <a:ext cx="8167254" cy="4099581"/>
          </a:xfrm>
        </p:spPr>
        <p:txBody>
          <a:bodyPr>
            <a:noAutofit/>
          </a:bodyPr>
          <a:lstStyle/>
          <a:p>
            <a:pPr algn="just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объяснении нового материала: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отработке и закреплении навыков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на этапе контроля знаний: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самостоятельной работе учащихся: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исследовательской деятельности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32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="" xmlns:p14="http://schemas.microsoft.com/office/powerpoint/2010/main" val="783798289"/>
              </p:ext>
            </p:extLst>
          </p:nvPr>
        </p:nvGraphicFramePr>
        <p:xfrm>
          <a:off x="166256" y="270164"/>
          <a:ext cx="8821880" cy="616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6119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Электронные приложения к учебникам «Математика» </a:t>
            </a:r>
            <a:br>
              <a:rPr lang="ru-RU" dirty="0" smtClean="0"/>
            </a:br>
            <a:r>
              <a:rPr lang="ru-RU" dirty="0" smtClean="0"/>
              <a:t>1 -4 классы</a:t>
            </a:r>
            <a:endParaRPr lang="ru-RU" dirty="0"/>
          </a:p>
        </p:txBody>
      </p:sp>
      <p:pic>
        <p:nvPicPr>
          <p:cNvPr id="2050" name="Picture 2" descr="E:\для доклада\Фото\IMG_1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5326" y="1865313"/>
            <a:ext cx="6221768" cy="466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на уроках математики с электронными приложениями</a:t>
            </a:r>
            <a:endParaRPr lang="ru-RU" dirty="0"/>
          </a:p>
        </p:txBody>
      </p:sp>
      <p:pic>
        <p:nvPicPr>
          <p:cNvPr id="3074" name="Picture 2" descr="E:\для доклада\Фото\IMG_1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5075" y="1648210"/>
            <a:ext cx="6639951" cy="49797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Интерактивные энциклопедии и мультимедийные приложения</a:t>
            </a:r>
            <a:endParaRPr lang="ru-RU" dirty="0"/>
          </a:p>
        </p:txBody>
      </p:sp>
      <p:pic>
        <p:nvPicPr>
          <p:cNvPr id="4098" name="Picture 2" descr="E:\для доклада\43548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1" y="1758903"/>
            <a:ext cx="2033020" cy="2236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9" name="Picture 3" descr="E:\для доклада\schitayte-v-u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30680" y="1660044"/>
            <a:ext cx="2443723" cy="23323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 descr="E:\для доклада\tablmil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641" y="4234375"/>
            <a:ext cx="1963527" cy="231368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1" name="Picture 5" descr="E:\для доклада\uk3827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4914" y="4189241"/>
            <a:ext cx="2381250" cy="2362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2" name="Picture 6" descr="E:\для доклада\990407img.jp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4043" y="2419643"/>
            <a:ext cx="2420279" cy="34423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Клавиатура" id="{F26DBFD6-43B9-478F-8F8D-170F213E122F}" vid="{DD39142D-9279-4B33-A4E5-E39706405DE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Клавиатура</Template>
  <TotalTime>487</TotalTime>
  <Words>526</Words>
  <Application>Microsoft Office PowerPoint</Application>
  <PresentationFormat>Экран (4:3)</PresentationFormat>
  <Paragraphs>52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Формирование познавательной активности на уроках математики путём использования современных информационных технологий</vt:lpstr>
      <vt:lpstr>Уроки с использованием информационных технологий особенно актуальны в начальной школе. Ученики начальных классов имеют наглядно-образное мышление, поэтому очень важно строить их обучение, применяя как можно больше качественного иллюстративного материала, вовлекая в процесс восприятия нового не только зрение, но и слух, эмоции, воображение. </vt:lpstr>
      <vt:lpstr>Слайд 3</vt:lpstr>
      <vt:lpstr>Результаты использования информационных технологий: </vt:lpstr>
      <vt:lpstr>Информационные средства обучения используются мной на различных этапах урока :  </vt:lpstr>
      <vt:lpstr>Слайд 6</vt:lpstr>
      <vt:lpstr>Электронные приложения к учебникам «Математика»  1 -4 классы</vt:lpstr>
      <vt:lpstr>Работа на уроках математики с электронными приложениями</vt:lpstr>
      <vt:lpstr>Интерактивные энциклопедии и мультимедийные приложения</vt:lpstr>
      <vt:lpstr>Работа с мультимедийным приложением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познавательной активности на уроках математики путём использования современных информационных технологий</dc:title>
  <dc:creator>Анна Белова</dc:creator>
  <cp:lastModifiedBy>Windows User</cp:lastModifiedBy>
  <cp:revision>53</cp:revision>
  <dcterms:created xsi:type="dcterms:W3CDTF">2015-01-09T18:48:08Z</dcterms:created>
  <dcterms:modified xsi:type="dcterms:W3CDTF">2015-04-02T10:17:42Z</dcterms:modified>
</cp:coreProperties>
</file>