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4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DAAE4-684B-47B2-91CF-F8A3EEE20774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D867-01C3-4EB4-B865-5C22C3AD5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638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DAAE4-684B-47B2-91CF-F8A3EEE20774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D867-01C3-4EB4-B865-5C22C3AD5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848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DAAE4-684B-47B2-91CF-F8A3EEE20774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D867-01C3-4EB4-B865-5C22C3AD5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532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DAAE4-684B-47B2-91CF-F8A3EEE20774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D867-01C3-4EB4-B865-5C22C3AD5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576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DAAE4-684B-47B2-91CF-F8A3EEE20774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D867-01C3-4EB4-B865-5C22C3AD5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247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DAAE4-684B-47B2-91CF-F8A3EEE20774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D867-01C3-4EB4-B865-5C22C3AD5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248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DAAE4-684B-47B2-91CF-F8A3EEE20774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D867-01C3-4EB4-B865-5C22C3AD5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46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DAAE4-684B-47B2-91CF-F8A3EEE20774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D867-01C3-4EB4-B865-5C22C3AD5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08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DAAE4-684B-47B2-91CF-F8A3EEE20774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D867-01C3-4EB4-B865-5C22C3AD5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271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DAAE4-684B-47B2-91CF-F8A3EEE20774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D867-01C3-4EB4-B865-5C22C3AD5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154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DAAE4-684B-47B2-91CF-F8A3EEE20774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D867-01C3-4EB4-B865-5C22C3AD5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344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DAAE4-684B-47B2-91CF-F8A3EEE20774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6D867-01C3-4EB4-B865-5C22C3AD5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6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5.jpeg"/><Relationship Id="rId7" Type="http://schemas.openxmlformats.org/officeDocument/2006/relationships/image" Target="../media/image3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27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6.jpeg"/><Relationship Id="rId7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27.jpeg"/><Relationship Id="rId4" Type="http://schemas.openxmlformats.org/officeDocument/2006/relationships/image" Target="../media/image35.jpeg"/><Relationship Id="rId9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6.jpeg"/><Relationship Id="rId7" Type="http://schemas.openxmlformats.org/officeDocument/2006/relationships/image" Target="../media/image3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0.png"/><Relationship Id="rId7" Type="http://schemas.openxmlformats.org/officeDocument/2006/relationships/image" Target="../media/image4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7.jpe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5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g"/><Relationship Id="rId5" Type="http://schemas.openxmlformats.org/officeDocument/2006/relationships/image" Target="../media/image5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5.jpeg"/><Relationship Id="rId7" Type="http://schemas.openxmlformats.org/officeDocument/2006/relationships/image" Target="../media/image2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XP\Рабочий стол\анимашки\0_702e3_51210183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17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4032448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bg2">
                    <a:lumMod val="25000"/>
                  </a:schemeClr>
                </a:solidFill>
              </a:rPr>
              <a:t>Иг</a:t>
            </a:r>
            <a:r>
              <a:rPr lang="ru-RU" sz="7200" dirty="0">
                <a:solidFill>
                  <a:schemeClr val="bg2">
                    <a:lumMod val="25000"/>
                  </a:schemeClr>
                </a:solidFill>
              </a:rPr>
              <a:t>р</a:t>
            </a:r>
            <a:r>
              <a:rPr lang="ru-RU" sz="7200" dirty="0" smtClean="0">
                <a:solidFill>
                  <a:schemeClr val="bg2">
                    <a:lumMod val="25000"/>
                  </a:schemeClr>
                </a:solidFill>
              </a:rPr>
              <a:t>а </a:t>
            </a:r>
            <a:br>
              <a:rPr lang="ru-RU" sz="7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7200" dirty="0" smtClean="0">
                <a:solidFill>
                  <a:schemeClr val="bg2">
                    <a:lumMod val="25000"/>
                  </a:schemeClr>
                </a:solidFill>
              </a:rPr>
              <a:t>«Знатоки насекомых»</a:t>
            </a:r>
            <a:endParaRPr lang="ru-RU" sz="7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797152"/>
            <a:ext cx="7200800" cy="129614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Составила Акименко Надежда Николаевна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МБДОУ д/с № 37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г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 Апшеронск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97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самый сильный на земле?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5606244" y="4965780"/>
            <a:ext cx="936104" cy="864096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491880" y="4965780"/>
            <a:ext cx="936104" cy="864096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763688" y="4965780"/>
            <a:ext cx="936104" cy="864096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442043" y="4965780"/>
            <a:ext cx="936104" cy="864096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628800"/>
            <a:ext cx="4608512" cy="2808312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580112" y="2371236"/>
            <a:ext cx="3218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Кто они? Откуда? Чьи?</a:t>
            </a:r>
          </a:p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Льются чёрные ручьи.</a:t>
            </a:r>
          </a:p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Дружно маленькие точки</a:t>
            </a:r>
          </a:p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Ст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р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оят дом себе на кочке.</a:t>
            </a: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Управляющая кнопка: домой 8">
            <a:hlinkClick r:id="rId8" action="ppaction://hlinksldjump" highlightClick="1"/>
          </p:cNvPr>
          <p:cNvSpPr/>
          <p:nvPr/>
        </p:nvSpPr>
        <p:spPr>
          <a:xfrm>
            <a:off x="278948" y="5829876"/>
            <a:ext cx="665224" cy="792088"/>
          </a:xfrm>
          <a:prstGeom prst="actionButtonHom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22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У какого насекомого есть корзиночки для сбора пыльцы?</a:t>
            </a:r>
            <a:endParaRPr lang="ru-RU" sz="3600" dirty="0"/>
          </a:p>
        </p:txBody>
      </p:sp>
      <p:sp>
        <p:nvSpPr>
          <p:cNvPr id="3" name="Овал 2"/>
          <p:cNvSpPr/>
          <p:nvPr/>
        </p:nvSpPr>
        <p:spPr>
          <a:xfrm>
            <a:off x="1691680" y="4917617"/>
            <a:ext cx="936104" cy="86409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491880" y="4965780"/>
            <a:ext cx="936104" cy="864096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580112" y="4917617"/>
            <a:ext cx="936104" cy="864096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442043" y="4917617"/>
            <a:ext cx="936104" cy="864096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0178" y="1628800"/>
            <a:ext cx="4608512" cy="280831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23528" y="1628800"/>
            <a:ext cx="29523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Работать  малой пчелке</a:t>
            </a:r>
          </a:p>
          <a:p>
            <a:r>
              <a:rPr lang="ru-RU" b="1" dirty="0">
                <a:solidFill>
                  <a:srgbClr val="C00000"/>
                </a:solidFill>
              </a:rPr>
              <a:t>Нисколечко не лень.</a:t>
            </a:r>
          </a:p>
          <a:p>
            <a:r>
              <a:rPr lang="ru-RU" b="1" dirty="0">
                <a:solidFill>
                  <a:srgbClr val="C00000"/>
                </a:solidFill>
              </a:rPr>
              <a:t>С цветочка на цветочек </a:t>
            </a:r>
          </a:p>
          <a:p>
            <a:r>
              <a:rPr lang="ru-RU" b="1" dirty="0">
                <a:solidFill>
                  <a:srgbClr val="C00000"/>
                </a:solidFill>
              </a:rPr>
              <a:t>Летает каждый день.</a:t>
            </a:r>
          </a:p>
          <a:p>
            <a:r>
              <a:rPr lang="ru-RU" b="1" dirty="0">
                <a:solidFill>
                  <a:srgbClr val="C00000"/>
                </a:solidFill>
              </a:rPr>
              <a:t>По крохам собирает </a:t>
            </a:r>
          </a:p>
          <a:p>
            <a:r>
              <a:rPr lang="ru-RU" b="1" dirty="0">
                <a:solidFill>
                  <a:srgbClr val="C00000"/>
                </a:solidFill>
              </a:rPr>
              <a:t>Ц</a:t>
            </a:r>
            <a:r>
              <a:rPr lang="ru-RU" b="1" dirty="0" smtClean="0">
                <a:solidFill>
                  <a:srgbClr val="C00000"/>
                </a:solidFill>
              </a:rPr>
              <a:t>веточный </a:t>
            </a:r>
            <a:r>
              <a:rPr lang="ru-RU" b="1" dirty="0">
                <a:solidFill>
                  <a:srgbClr val="C00000"/>
                </a:solidFill>
              </a:rPr>
              <a:t>аромат, </a:t>
            </a:r>
          </a:p>
          <a:p>
            <a:r>
              <a:rPr lang="ru-RU" b="1" dirty="0">
                <a:solidFill>
                  <a:srgbClr val="C00000"/>
                </a:solidFill>
              </a:rPr>
              <a:t>И станет мед душистым,</a:t>
            </a:r>
          </a:p>
          <a:p>
            <a:r>
              <a:rPr lang="ru-RU" b="1" dirty="0">
                <a:solidFill>
                  <a:srgbClr val="C00000"/>
                </a:solidFill>
              </a:rPr>
              <a:t>Чему я очень рад!</a:t>
            </a:r>
          </a:p>
          <a:p>
            <a:r>
              <a:rPr lang="ru-RU" b="1" dirty="0">
                <a:solidFill>
                  <a:srgbClr val="C00000"/>
                </a:solidFill>
              </a:rPr>
              <a:t> </a:t>
            </a:r>
          </a:p>
          <a:p>
            <a:r>
              <a:rPr lang="ru-RU" b="1" dirty="0">
                <a:solidFill>
                  <a:srgbClr val="C00000"/>
                </a:solidFill>
              </a:rPr>
              <a:t>Н. Мигунова</a:t>
            </a:r>
          </a:p>
        </p:txBody>
      </p:sp>
      <p:sp>
        <p:nvSpPr>
          <p:cNvPr id="9" name="Управляющая кнопка: домой 8">
            <a:hlinkClick r:id="rId7" action="ppaction://hlinksldjump" highlightClick="1"/>
          </p:cNvPr>
          <p:cNvSpPr/>
          <p:nvPr/>
        </p:nvSpPr>
        <p:spPr>
          <a:xfrm>
            <a:off x="179512" y="5829876"/>
            <a:ext cx="720080" cy="730833"/>
          </a:xfrm>
          <a:prstGeom prst="actionButtonHom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68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Какие насекомые </a:t>
            </a:r>
            <a:r>
              <a:rPr lang="ru-RU" sz="3600" dirty="0" smtClean="0"/>
              <a:t>свои личинки </a:t>
            </a:r>
            <a:r>
              <a:rPr lang="ru-RU" sz="3600" dirty="0" smtClean="0"/>
              <a:t>откладывают </a:t>
            </a:r>
            <a:r>
              <a:rPr lang="ru-RU" sz="3600" dirty="0" smtClean="0"/>
              <a:t>в воду?</a:t>
            </a:r>
            <a:endParaRPr lang="ru-RU" sz="3600" dirty="0"/>
          </a:p>
        </p:txBody>
      </p:sp>
      <p:sp>
        <p:nvSpPr>
          <p:cNvPr id="3" name="Овал 2"/>
          <p:cNvSpPr/>
          <p:nvPr/>
        </p:nvSpPr>
        <p:spPr>
          <a:xfrm>
            <a:off x="5707844" y="4965780"/>
            <a:ext cx="936104" cy="864096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491880" y="4965780"/>
            <a:ext cx="936104" cy="864096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547664" y="5017731"/>
            <a:ext cx="936104" cy="864096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442043" y="4917617"/>
            <a:ext cx="936104" cy="864096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412776"/>
            <a:ext cx="3384376" cy="2088232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rId8" action="ppaction://hlinksldjump" highlightClick="1"/>
          </p:cNvPr>
          <p:cNvSpPr/>
          <p:nvPr/>
        </p:nvSpPr>
        <p:spPr>
          <a:xfrm>
            <a:off x="179512" y="6021288"/>
            <a:ext cx="792088" cy="665224"/>
          </a:xfrm>
          <a:prstGeom prst="actionButtonHom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012160" y="1450018"/>
            <a:ext cx="28803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Склонились низко лозы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Над гладью тихих вод,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Мы – быстрые стрекозы,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Здесь водим хоровод.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Без всякого усилья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Скользим мы над водой,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Сверкают наши крылья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Прозрачною слюдой.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08986" y="3007666"/>
            <a:ext cx="2437995" cy="1634480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4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build="p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У какого насекомого </a:t>
            </a:r>
            <a:r>
              <a:rPr lang="ru-RU" sz="3600" dirty="0"/>
              <a:t>самые </a:t>
            </a:r>
            <a:r>
              <a:rPr lang="ru-RU" sz="3600" dirty="0" smtClean="0"/>
              <a:t>прожорливые личинки?</a:t>
            </a:r>
            <a:endParaRPr lang="ru-RU" sz="3600" dirty="0"/>
          </a:p>
        </p:txBody>
      </p:sp>
      <p:sp>
        <p:nvSpPr>
          <p:cNvPr id="3" name="Овал 2"/>
          <p:cNvSpPr/>
          <p:nvPr/>
        </p:nvSpPr>
        <p:spPr>
          <a:xfrm>
            <a:off x="3995936" y="5023166"/>
            <a:ext cx="936104" cy="864096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739473" y="5023166"/>
            <a:ext cx="936104" cy="864096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123728" y="5073631"/>
            <a:ext cx="936104" cy="864096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451621" y="4974188"/>
            <a:ext cx="936104" cy="864096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4731362" y="593892"/>
            <a:ext cx="3312368" cy="4927236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rId8" action="ppaction://hlinksldjump" highlightClick="1"/>
          </p:cNvPr>
          <p:cNvSpPr/>
          <p:nvPr/>
        </p:nvSpPr>
        <p:spPr>
          <a:xfrm>
            <a:off x="323528" y="5838283"/>
            <a:ext cx="864096" cy="709811"/>
          </a:xfrm>
          <a:prstGeom prst="actionButtonHom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79512" y="2395789"/>
            <a:ext cx="3744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Спал цветок и вдруг проснулся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Больше спать не захотел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Шевельнулся, встрепенулся, 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Взвился вверх и улетел.</a:t>
            </a:r>
          </a:p>
        </p:txBody>
      </p:sp>
    </p:spTree>
    <p:extLst>
      <p:ext uri="{BB962C8B-B14F-4D97-AF65-F5344CB8AC3E}">
        <p14:creationId xmlns:p14="http://schemas.microsoft.com/office/powerpoint/2010/main" val="362753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У какого насекомого уши находятся на ногах?</a:t>
            </a:r>
            <a:endParaRPr lang="ru-RU" sz="3600" dirty="0"/>
          </a:p>
        </p:txBody>
      </p:sp>
      <p:sp>
        <p:nvSpPr>
          <p:cNvPr id="3" name="Овал 2"/>
          <p:cNvSpPr/>
          <p:nvPr/>
        </p:nvSpPr>
        <p:spPr>
          <a:xfrm>
            <a:off x="7422943" y="4890955"/>
            <a:ext cx="936104" cy="864096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491880" y="4917617"/>
            <a:ext cx="936104" cy="864096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619672" y="4913877"/>
            <a:ext cx="936104" cy="864096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570534" y="4890955"/>
            <a:ext cx="936104" cy="864096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3374" y="1622422"/>
            <a:ext cx="4608512" cy="2808312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rId8" action="ppaction://hlinksldjump" highlightClick="1"/>
          </p:cNvPr>
          <p:cNvSpPr/>
          <p:nvPr/>
        </p:nvSpPr>
        <p:spPr>
          <a:xfrm>
            <a:off x="107504" y="6021287"/>
            <a:ext cx="720080" cy="776179"/>
          </a:xfrm>
          <a:prstGeom prst="actionButtonHom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580112" y="2371236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На лугу живет скрипач.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Носит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ф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р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ак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и ходит вскачь.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Чемпион он по прыжкам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Скачет, скачет по лужкам.</a:t>
            </a:r>
          </a:p>
        </p:txBody>
      </p:sp>
    </p:spTree>
    <p:extLst>
      <p:ext uri="{BB962C8B-B14F-4D97-AF65-F5344CB8AC3E}">
        <p14:creationId xmlns:p14="http://schemas.microsoft.com/office/powerpoint/2010/main" val="370042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 какого насекомого уши  на усах?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3707904" y="4965780"/>
            <a:ext cx="936104" cy="864096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619672" y="4987216"/>
            <a:ext cx="936104" cy="864096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442043" y="4965780"/>
            <a:ext cx="936104" cy="864096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580112" y="4965780"/>
            <a:ext cx="936104" cy="864096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69635" y="1643562"/>
            <a:ext cx="4608512" cy="2808312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rId8" action="ppaction://hlinksldjump" highlightClick="1"/>
          </p:cNvPr>
          <p:cNvSpPr/>
          <p:nvPr/>
        </p:nvSpPr>
        <p:spPr>
          <a:xfrm>
            <a:off x="155869" y="5733256"/>
            <a:ext cx="1042416" cy="1042416"/>
          </a:xfrm>
          <a:prstGeom prst="actionButtonHom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67544" y="1772816"/>
            <a:ext cx="288032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Не зверь, не птица,</a:t>
            </a:r>
          </a:p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Носок, как спица,</a:t>
            </a:r>
          </a:p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Летит - кричит,</a:t>
            </a:r>
          </a:p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Сядет – молчит.</a:t>
            </a:r>
          </a:p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 </a:t>
            </a:r>
          </a:p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                     Комар </a:t>
            </a: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54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XP\Рабочий стол\анимашки\0_702e3_51210183_XL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0"/>
            <a:ext cx="91836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220071" y="2276871"/>
            <a:ext cx="3096345" cy="1224137"/>
          </a:xfrm>
        </p:spPr>
        <p:txBody>
          <a:bodyPr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722313" y="1628801"/>
            <a:ext cx="2875879" cy="136815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ИГРАТЬ 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755576" y="4077072"/>
            <a:ext cx="2842616" cy="1042416"/>
          </a:xfrm>
          <a:prstGeom prst="actionButtonForwardNext">
            <a:avLst/>
          </a:prstGeom>
          <a:pattFill prst="pct75">
            <a:fgClr>
              <a:schemeClr val="accent3">
                <a:lumMod val="75000"/>
              </a:schemeClr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5436096" y="4077072"/>
            <a:ext cx="2570379" cy="1042416"/>
          </a:xfrm>
          <a:prstGeom prst="actionButtonHome">
            <a:avLst/>
          </a:prstGeom>
          <a:pattFill prst="pct75">
            <a:fgClr>
              <a:schemeClr val="accent3">
                <a:lumMod val="50000"/>
              </a:schemeClr>
            </a:fgClr>
            <a:bgClr>
              <a:schemeClr val="accent2">
                <a:lumMod val="7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77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Определи, к </a:t>
            </a:r>
            <a:r>
              <a:rPr lang="ru-RU" dirty="0"/>
              <a:t>какой </a:t>
            </a:r>
            <a:r>
              <a:rPr lang="ru-RU" dirty="0" smtClean="0"/>
              <a:t>груп</a:t>
            </a:r>
            <a:r>
              <a:rPr lang="ru-RU" dirty="0"/>
              <a:t>п</a:t>
            </a:r>
            <a:r>
              <a:rPr lang="ru-RU" dirty="0" smtClean="0"/>
              <a:t>е относятся </a:t>
            </a:r>
            <a:r>
              <a:rPr lang="ru-RU" dirty="0"/>
              <a:t>э</a:t>
            </a:r>
            <a:r>
              <a:rPr lang="ru-RU" dirty="0" smtClean="0"/>
              <a:t>ти животные 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301738" y="4777928"/>
            <a:ext cx="936104" cy="864096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106310" y="4777928"/>
            <a:ext cx="936104" cy="864096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275856" y="4725144"/>
            <a:ext cx="936104" cy="864096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435065" y="4725144"/>
            <a:ext cx="936104" cy="864096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95736" y="1640880"/>
            <a:ext cx="4608512" cy="2808312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rId8" action="ppaction://hlinksldjump" highlightClick="1"/>
          </p:cNvPr>
          <p:cNvSpPr/>
          <p:nvPr/>
        </p:nvSpPr>
        <p:spPr>
          <a:xfrm>
            <a:off x="292266" y="5877272"/>
            <a:ext cx="679334" cy="807168"/>
          </a:xfrm>
          <a:prstGeom prst="actionButtonHom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195736" y="5526338"/>
            <a:ext cx="93610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6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54433" y="5526338"/>
            <a:ext cx="93610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4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713772" y="5526338"/>
            <a:ext cx="93610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10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491784" y="5526338"/>
            <a:ext cx="93610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2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Сколько ног у насекомых ?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2519772" y="1379837"/>
            <a:ext cx="3960440" cy="374441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домой 2">
            <a:hlinkClick r:id="rId4" action="ppaction://hlinksldjump" highlightClick="1"/>
          </p:cNvPr>
          <p:cNvSpPr/>
          <p:nvPr/>
        </p:nvSpPr>
        <p:spPr>
          <a:xfrm>
            <a:off x="217216" y="5877272"/>
            <a:ext cx="754384" cy="690938"/>
          </a:xfrm>
          <a:prstGeom prst="actionButtonHom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96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Личинка какого насекомого </a:t>
            </a:r>
            <a:br>
              <a:rPr lang="ru-RU" dirty="0" smtClean="0"/>
            </a:br>
            <a:r>
              <a:rPr lang="ru-RU" dirty="0" smtClean="0"/>
              <a:t>живёт 3-4 года?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1763688" y="4884175"/>
            <a:ext cx="936104" cy="864096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442043" y="4835333"/>
            <a:ext cx="936104" cy="864096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635896" y="4835333"/>
            <a:ext cx="936104" cy="864096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580112" y="4884175"/>
            <a:ext cx="936104" cy="864096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1631302"/>
            <a:ext cx="4608512" cy="2808312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55576" y="1758185"/>
            <a:ext cx="25922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/>
              <a:t>Чок</a:t>
            </a:r>
            <a:r>
              <a:rPr lang="ru-RU" sz="2000" b="1" dirty="0"/>
              <a:t>, </a:t>
            </a:r>
            <a:r>
              <a:rPr lang="ru-RU" sz="2000" b="1" dirty="0" err="1"/>
              <a:t>чок</a:t>
            </a:r>
            <a:r>
              <a:rPr lang="ru-RU" sz="2000" b="1" dirty="0"/>
              <a:t>, </a:t>
            </a:r>
            <a:r>
              <a:rPr lang="ru-RU" sz="2000" b="1" dirty="0" err="1"/>
              <a:t>чок</a:t>
            </a:r>
            <a:r>
              <a:rPr lang="ru-RU" sz="2000" b="1" dirty="0"/>
              <a:t>, </a:t>
            </a:r>
            <a:r>
              <a:rPr lang="ru-RU" sz="2000" b="1" dirty="0" err="1"/>
              <a:t>чок</a:t>
            </a:r>
            <a:r>
              <a:rPr lang="ru-RU" sz="2000" b="1" dirty="0"/>
              <a:t>!</a:t>
            </a:r>
          </a:p>
          <a:p>
            <a:r>
              <a:rPr lang="ru-RU" sz="2000" b="1" dirty="0"/>
              <a:t>Летел в сад жучок,</a:t>
            </a:r>
          </a:p>
          <a:p>
            <a:r>
              <a:rPr lang="ru-RU" sz="2000" b="1" dirty="0"/>
              <a:t>На берёзу сел – </a:t>
            </a:r>
          </a:p>
          <a:p>
            <a:r>
              <a:rPr lang="ru-RU" sz="2000" b="1" dirty="0"/>
              <a:t>Все листочки съел.</a:t>
            </a:r>
          </a:p>
          <a:p>
            <a:r>
              <a:rPr lang="ru-RU" sz="2000" b="1" dirty="0"/>
              <a:t>Позову грачей –</a:t>
            </a:r>
          </a:p>
          <a:p>
            <a:r>
              <a:rPr lang="ru-RU" sz="2000" b="1" dirty="0"/>
              <a:t>Летите скорей – </a:t>
            </a:r>
          </a:p>
          <a:p>
            <a:r>
              <a:rPr lang="ru-RU" sz="2000" b="1" dirty="0"/>
              <a:t>Жука проглотите!</a:t>
            </a:r>
          </a:p>
          <a:p>
            <a:r>
              <a:rPr lang="ru-RU" sz="2000" b="1" dirty="0"/>
              <a:t>И мой сад спасите!</a:t>
            </a:r>
          </a:p>
        </p:txBody>
      </p:sp>
      <p:sp>
        <p:nvSpPr>
          <p:cNvPr id="10" name="Управляющая кнопка: домой 9">
            <a:hlinkClick r:id="rId8" action="ppaction://hlinksldjump" highlightClick="1"/>
          </p:cNvPr>
          <p:cNvSpPr/>
          <p:nvPr/>
        </p:nvSpPr>
        <p:spPr>
          <a:xfrm>
            <a:off x="234368" y="5877271"/>
            <a:ext cx="737232" cy="864573"/>
          </a:xfrm>
          <a:prstGeom prst="actionButtonHom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78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Тонкое тело, слабые ноги и </a:t>
            </a:r>
            <a:r>
              <a:rPr lang="ru-RU" dirty="0"/>
              <a:t>два </a:t>
            </a:r>
            <a:r>
              <a:rPr lang="ru-RU" dirty="0" smtClean="0"/>
              <a:t>брюшка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5299484" y="4965780"/>
            <a:ext cx="936104" cy="864096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092280" y="4965780"/>
            <a:ext cx="936104" cy="864096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491880" y="4965780"/>
            <a:ext cx="936104" cy="864096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691680" y="4917617"/>
            <a:ext cx="936104" cy="864096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628800"/>
            <a:ext cx="4608512" cy="2808312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rId8" action="ppaction://hlinksldjump" highlightClick="1"/>
          </p:cNvPr>
          <p:cNvSpPr/>
          <p:nvPr/>
        </p:nvSpPr>
        <p:spPr>
          <a:xfrm>
            <a:off x="179512" y="5829876"/>
            <a:ext cx="792088" cy="825625"/>
          </a:xfrm>
          <a:prstGeom prst="actionButtonHom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856875" y="1878794"/>
            <a:ext cx="2952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Я накрылась одеялом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И тихонько задремала,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Вдруг услышала сквозь сон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Тонкий комариный звон.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Надо мной комарик вьется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И звенит, звенит, звенит,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Кровушки моей напьётся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И в окошко улетит.</a:t>
            </a:r>
          </a:p>
        </p:txBody>
      </p:sp>
    </p:spTree>
    <p:extLst>
      <p:ext uri="{BB962C8B-B14F-4D97-AF65-F5344CB8AC3E}">
        <p14:creationId xmlns:p14="http://schemas.microsoft.com/office/powerpoint/2010/main" val="371646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>
            <a:noAutofit/>
          </a:bodyPr>
          <a:lstStyle/>
          <a:p>
            <a:r>
              <a:rPr lang="ru-RU" sz="2800" dirty="0" smtClean="0"/>
              <a:t>У какого насекомого на </a:t>
            </a:r>
            <a:r>
              <a:rPr lang="ru-RU" sz="2800" dirty="0" smtClean="0"/>
              <a:t>лапках </a:t>
            </a:r>
            <a:r>
              <a:rPr lang="ru-RU" sz="2800" dirty="0" smtClean="0"/>
              <a:t>есть подушечки, </a:t>
            </a:r>
            <a:r>
              <a:rPr lang="ru-RU" sz="2800" dirty="0"/>
              <a:t>они </a:t>
            </a:r>
            <a:r>
              <a:rPr lang="ru-RU" sz="2800" dirty="0" smtClean="0"/>
              <a:t>всегда </a:t>
            </a:r>
            <a:r>
              <a:rPr lang="ru-RU" sz="2800" dirty="0"/>
              <a:t>слегка влажные и </a:t>
            </a:r>
            <a:r>
              <a:rPr lang="ru-RU" sz="2800" dirty="0" smtClean="0"/>
              <a:t>легко прилипают </a:t>
            </a:r>
            <a:r>
              <a:rPr lang="ru-RU" sz="2800" dirty="0"/>
              <a:t>к гладким </a:t>
            </a:r>
            <a:r>
              <a:rPr lang="ru-RU" sz="2800" dirty="0" smtClean="0"/>
              <a:t>поверхностям?</a:t>
            </a:r>
            <a:endParaRPr lang="ru-RU" sz="2800" dirty="0"/>
          </a:p>
        </p:txBody>
      </p:sp>
      <p:sp>
        <p:nvSpPr>
          <p:cNvPr id="3" name="Овал 2"/>
          <p:cNvSpPr/>
          <p:nvPr/>
        </p:nvSpPr>
        <p:spPr>
          <a:xfrm>
            <a:off x="3707904" y="4983901"/>
            <a:ext cx="936104" cy="86409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123728" y="4983901"/>
            <a:ext cx="936104" cy="864096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200292" y="4971507"/>
            <a:ext cx="936104" cy="864096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436096" y="4956993"/>
            <a:ext cx="936104" cy="864096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628800"/>
            <a:ext cx="4608512" cy="280831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436096" y="2063460"/>
            <a:ext cx="3528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Муха, муха-надоеда,</a:t>
            </a: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Прилетела к нам к обеду</a:t>
            </a: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Видит муха стол накрыт,</a:t>
            </a: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По тарелкам суп разлит.</a:t>
            </a: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Хлеб нарезан – можно есть.</a:t>
            </a: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Только где же мухе сесть?</a:t>
            </a:r>
          </a:p>
        </p:txBody>
      </p:sp>
      <p:sp>
        <p:nvSpPr>
          <p:cNvPr id="10" name="Управляющая кнопка: домой 9">
            <a:hlinkClick r:id="rId7" action="ppaction://hlinksldjump" highlightClick="1"/>
          </p:cNvPr>
          <p:cNvSpPr/>
          <p:nvPr/>
        </p:nvSpPr>
        <p:spPr>
          <a:xfrm>
            <a:off x="179512" y="5949280"/>
            <a:ext cx="792088" cy="754384"/>
          </a:xfrm>
          <a:prstGeom prst="actionButtonHom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28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 </a:t>
            </a:r>
            <a:r>
              <a:rPr lang="ru-RU" sz="3600" dirty="0"/>
              <a:t>У</a:t>
            </a:r>
            <a:r>
              <a:rPr lang="ru-RU" sz="3600" dirty="0" smtClean="0"/>
              <a:t> кого восемь г</a:t>
            </a:r>
            <a:r>
              <a:rPr lang="ru-RU" sz="3600" dirty="0"/>
              <a:t>л</a:t>
            </a:r>
            <a:r>
              <a:rPr lang="ru-RU" sz="3600" dirty="0" smtClean="0"/>
              <a:t>аз и четыре</a:t>
            </a:r>
            <a:r>
              <a:rPr lang="ru-RU" sz="3600" dirty="0"/>
              <a:t> п</a:t>
            </a:r>
            <a:r>
              <a:rPr lang="ru-RU" sz="3600" dirty="0" smtClean="0"/>
              <a:t>ары ног?</a:t>
            </a:r>
            <a:endParaRPr lang="ru-RU" sz="3600" dirty="0"/>
          </a:p>
        </p:txBody>
      </p:sp>
      <p:sp>
        <p:nvSpPr>
          <p:cNvPr id="3" name="Овал 2"/>
          <p:cNvSpPr/>
          <p:nvPr/>
        </p:nvSpPr>
        <p:spPr>
          <a:xfrm>
            <a:off x="6973991" y="4965780"/>
            <a:ext cx="936104" cy="86409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899407" y="4965780"/>
            <a:ext cx="936104" cy="864096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281504" y="4922238"/>
            <a:ext cx="936104" cy="864096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580112" y="4922238"/>
            <a:ext cx="936104" cy="864096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8625" y="1628800"/>
            <a:ext cx="4608512" cy="280831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rId7" action="ppaction://hlinksldjump" highlightClick="1"/>
          </p:cNvPr>
          <p:cNvSpPr/>
          <p:nvPr/>
        </p:nvSpPr>
        <p:spPr>
          <a:xfrm>
            <a:off x="293642" y="5949279"/>
            <a:ext cx="749966" cy="744489"/>
          </a:xfrm>
          <a:prstGeom prst="actionButtonHom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436096" y="2276872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В темном уголке живет,</a:t>
            </a:r>
          </a:p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Шелковую нить плетет,</a:t>
            </a:r>
          </a:p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Он тайком сюда забрался</a:t>
            </a:r>
          </a:p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Строить новый дом собрался.</a:t>
            </a:r>
          </a:p>
        </p:txBody>
      </p:sp>
    </p:spTree>
    <p:extLst>
      <p:ext uri="{BB962C8B-B14F-4D97-AF65-F5344CB8AC3E}">
        <p14:creationId xmlns:p14="http://schemas.microsoft.com/office/powerpoint/2010/main" val="67426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Какое </a:t>
            </a:r>
            <a:r>
              <a:rPr lang="ru-RU" sz="3600" dirty="0" smtClean="0"/>
              <a:t>насеком</a:t>
            </a:r>
            <a:r>
              <a:rPr lang="ru-RU" sz="3600" dirty="0"/>
              <a:t>о</a:t>
            </a:r>
            <a:r>
              <a:rPr lang="ru-RU" sz="3600" dirty="0" smtClean="0"/>
              <a:t>е поедает вредителей?</a:t>
            </a:r>
            <a:endParaRPr lang="ru-RU" sz="3600" dirty="0"/>
          </a:p>
        </p:txBody>
      </p:sp>
      <p:sp>
        <p:nvSpPr>
          <p:cNvPr id="3" name="Овал 2"/>
          <p:cNvSpPr/>
          <p:nvPr/>
        </p:nvSpPr>
        <p:spPr>
          <a:xfrm>
            <a:off x="1691680" y="4917617"/>
            <a:ext cx="936104" cy="864096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491880" y="4965780"/>
            <a:ext cx="936104" cy="864096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442043" y="4917617"/>
            <a:ext cx="936104" cy="864096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580112" y="4917617"/>
            <a:ext cx="936104" cy="864096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>
            <a:off x="971600" y="1340768"/>
            <a:ext cx="4176464" cy="3384376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rId8" action="ppaction://hlinksldjump" highlightClick="1"/>
          </p:cNvPr>
          <p:cNvSpPr/>
          <p:nvPr/>
        </p:nvSpPr>
        <p:spPr>
          <a:xfrm>
            <a:off x="395536" y="5788112"/>
            <a:ext cx="737232" cy="809240"/>
          </a:xfrm>
          <a:prstGeom prst="actionButtonHom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364088" y="2248126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Я нашел жука в </a:t>
            </a:r>
            <a:r>
              <a:rPr lang="ru-RU" sz="2400" b="1" dirty="0" smtClean="0">
                <a:solidFill>
                  <a:srgbClr val="7030A0"/>
                </a:solidFill>
              </a:rPr>
              <a:t>траве,</a:t>
            </a:r>
            <a:endParaRPr lang="ru-RU" sz="2400" b="1" dirty="0">
              <a:solidFill>
                <a:srgbClr val="7030A0"/>
              </a:solidFill>
            </a:endParaRPr>
          </a:p>
          <a:p>
            <a:r>
              <a:rPr lang="ru-RU" sz="2400" b="1" dirty="0">
                <a:solidFill>
                  <a:srgbClr val="7030A0"/>
                </a:solidFill>
              </a:rPr>
              <a:t>Я держу его в руке.</a:t>
            </a:r>
          </a:p>
          <a:p>
            <a:r>
              <a:rPr lang="ru-RU" sz="2400" b="1" dirty="0">
                <a:solidFill>
                  <a:srgbClr val="7030A0"/>
                </a:solidFill>
              </a:rPr>
              <a:t>Жук такой хорошенький </a:t>
            </a:r>
          </a:p>
          <a:p>
            <a:r>
              <a:rPr lang="ru-RU" sz="2400" b="1" dirty="0">
                <a:solidFill>
                  <a:srgbClr val="7030A0"/>
                </a:solidFill>
              </a:rPr>
              <a:t>Спинка вся в горошинку.</a:t>
            </a:r>
          </a:p>
        </p:txBody>
      </p:sp>
    </p:spTree>
    <p:extLst>
      <p:ext uri="{BB962C8B-B14F-4D97-AF65-F5344CB8AC3E}">
        <p14:creationId xmlns:p14="http://schemas.microsoft.com/office/powerpoint/2010/main" val="146820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399</Words>
  <Application>Microsoft Office PowerPoint</Application>
  <PresentationFormat>Экран (4:3)</PresentationFormat>
  <Paragraphs>89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Игра  «Знатоки насекомых»</vt:lpstr>
      <vt:lpstr>выход</vt:lpstr>
      <vt:lpstr>Определи, к какой группе относятся эти животные </vt:lpstr>
      <vt:lpstr>Сколько ног у насекомых ?</vt:lpstr>
      <vt:lpstr>Личинка какого насекомого  живёт 3-4 года?</vt:lpstr>
      <vt:lpstr>Тонкое тело, слабые ноги и два брюшка</vt:lpstr>
      <vt:lpstr>У какого насекомого на лапках есть подушечки, они всегда слегка влажные и легко прилипают к гладким поверхностям?</vt:lpstr>
      <vt:lpstr> У кого восемь глаз и четыре пары ног?</vt:lpstr>
      <vt:lpstr>Какое насекомое поедает вредителей?</vt:lpstr>
      <vt:lpstr>Кто самый сильный на земле?</vt:lpstr>
      <vt:lpstr>У какого насекомого есть корзиночки для сбора пыльцы?</vt:lpstr>
      <vt:lpstr>Какие насекомые свои личинки откладывают в воду?</vt:lpstr>
      <vt:lpstr>У какого насекомого самые прожорливые личинки?</vt:lpstr>
      <vt:lpstr>У какого насекомого уши находятся на ногах?</vt:lpstr>
      <vt:lpstr>У какого насекомого уши  на усах?</vt:lpstr>
    </vt:vector>
  </TitlesOfParts>
  <Company>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Знатоки насекомых</dc:title>
  <dc:creator>FoM</dc:creator>
  <cp:lastModifiedBy>FoM</cp:lastModifiedBy>
  <cp:revision>29</cp:revision>
  <dcterms:created xsi:type="dcterms:W3CDTF">2015-03-15T18:06:40Z</dcterms:created>
  <dcterms:modified xsi:type="dcterms:W3CDTF">2015-03-25T17:46:17Z</dcterms:modified>
</cp:coreProperties>
</file>