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60D8C-382E-453C-82A3-3A847125CCF4}" type="datetimeFigureOut">
              <a:rPr lang="ru-RU" smtClean="0"/>
              <a:t>23.02.2012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62BE6-D71E-4A3D-A053-F981DB7435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92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62BE6-D71E-4A3D-A053-F981DB7435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1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0325"/>
            <a:ext cx="7772400" cy="1065213"/>
          </a:xfrm>
          <a:solidFill>
            <a:schemeClr val="bg1">
              <a:alpha val="30000"/>
            </a:schemeClr>
          </a:solidFill>
          <a:ln w="9525"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6825" y="4652963"/>
            <a:ext cx="3592513" cy="1249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0000"/>
                  </a:schemeClr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CC0000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fld id="{6C53DB8B-6B09-47BC-A479-07D42C79F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AACBB-AB88-498E-BE2E-F971C38760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59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86D8B-A7BA-4043-87D0-B78F3F19FA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6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621AC-E599-41B7-A982-90C1B8B79B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1610-28D9-4921-9308-2D89F86038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2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9DB5A-91E5-48B1-95EA-8B062D56E0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7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1BFCA-1154-48F1-8AA5-925BA0F8FC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8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898AF-19E2-4DAE-B654-7199682556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33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3C4EB-1EA2-4469-97D6-10379A29911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9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53B6-9463-4EF0-BDBB-F7BB936001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0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3F1CC-CEA8-43A3-9344-829023ED6E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31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59B057-9038-40D6-B193-2AA93EF371F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0325"/>
            <a:ext cx="8064698" cy="1065213"/>
          </a:xfrm>
        </p:spPr>
        <p:txBody>
          <a:bodyPr/>
          <a:lstStyle/>
          <a:p>
            <a:r>
              <a:rPr lang="ru-RU" sz="6000" dirty="0" smtClean="0">
                <a:latin typeface="Comic Sans MS" pitchFamily="66" charset="0"/>
              </a:rPr>
              <a:t>Подросток и закон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720080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22337"/>
          </a:xfrm>
        </p:spPr>
        <p:txBody>
          <a:bodyPr/>
          <a:lstStyle/>
          <a:p>
            <a:r>
              <a:rPr lang="ru-RU" sz="3600" dirty="0" smtClean="0">
                <a:effectLst/>
                <a:latin typeface="Comic Sans MS" pitchFamily="66" charset="0"/>
                <a:ea typeface="Calibri"/>
                <a:cs typeface="Times New Roman"/>
              </a:rPr>
              <a:t>Распитие алкогольной и спиртосодержащей продукции 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влечёт наложение административного штрафа в размере от трёх до пяти минимальных размеров оплаты труда.</a:t>
            </a:r>
            <a:endParaRPr lang="ru-RU" sz="4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3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8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8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Comic Sans MS" pitchFamily="66" charset="0"/>
                <a:ea typeface="Calibri"/>
                <a:cs typeface="Times New Roman"/>
              </a:rPr>
              <a:t> Юридическая ответственность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Понятие юридической ответственности является одним из видов социальной ответственности. </a:t>
            </a:r>
            <a:endParaRPr lang="ru-RU" sz="32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2776"/>
            <a:ext cx="3744416" cy="5184576"/>
          </a:xfrm>
        </p:spPr>
      </p:pic>
    </p:spTree>
    <p:extLst>
      <p:ext uri="{BB962C8B-B14F-4D97-AF65-F5344CB8AC3E}">
        <p14:creationId xmlns:p14="http://schemas.microsoft.com/office/powerpoint/2010/main" val="297785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923928" cy="1988840"/>
          </a:xfrm>
        </p:spPr>
        <p:txBody>
          <a:bodyPr anchor="ctr"/>
          <a:lstStyle/>
          <a:p>
            <a:pPr algn="ctr"/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r>
              <a:rPr lang="ru-RU" sz="32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Уголовная ответственность </a:t>
            </a:r>
            <a:r>
              <a:rPr lang="ru-RU" sz="3200" u="sng" dirty="0" err="1" smtClean="0">
                <a:effectLst/>
                <a:latin typeface="Comic Sans MS" pitchFamily="66" charset="0"/>
                <a:ea typeface="Calibri"/>
                <a:cs typeface="Times New Roman"/>
              </a:rPr>
              <a:t>несовершеннолет</a:t>
            </a:r>
            <a:r>
              <a:rPr lang="ru-RU" sz="32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3200" u="sng" dirty="0" smtClean="0"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32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них </a:t>
            </a:r>
            <a:br>
              <a:rPr lang="ru-RU" sz="3200" u="sng" dirty="0" smtClean="0">
                <a:effectLst/>
                <a:latin typeface="Comic Sans MS" pitchFamily="66" charset="0"/>
                <a:ea typeface="Calibri"/>
                <a:cs typeface="Times New Roman"/>
              </a:rPr>
            </a:br>
            <a:endParaRPr lang="ru-RU" sz="3200" u="sng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73050"/>
            <a:ext cx="5040560" cy="625229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sz="3600" u="sng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Несовершеннолетним</a:t>
            </a:r>
            <a:r>
              <a:rPr lang="ru-RU" sz="36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и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признаются лица, которым ко времени совершения преступления исполнилось четырнадцать, но не исполнилось восемнадцать</a:t>
            </a:r>
            <a:endParaRPr lang="ru-RU" sz="36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3995936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337"/>
          </a:xfrm>
        </p:spPr>
        <p:txBody>
          <a:bodyPr/>
          <a:lstStyle/>
          <a:p>
            <a:r>
              <a:rPr lang="ru-RU" sz="4400" dirty="0" smtClean="0">
                <a:latin typeface="Comic Sans MS" pitchFamily="66" charset="0"/>
              </a:rPr>
              <a:t>Формы наказания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62" y="1340768"/>
            <a:ext cx="9122537" cy="55172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1 Несовершеннолетние могут быть помещены в специальные учебно-воспитательные учреждения закрытого типа органа управления образования. 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A5002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A50021"/>
                </a:solidFill>
                <a:latin typeface="Comic Sans MS" pitchFamily="66" charset="0"/>
                <a:ea typeface="Calibri"/>
                <a:cs typeface="Times New Roman"/>
              </a:rPr>
              <a:t>2</a:t>
            </a:r>
            <a:r>
              <a:rPr lang="ru-RU" sz="24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 Срок лишения свободы не может превышать 10 лет. 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A5002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A50021"/>
                </a:solidFill>
                <a:latin typeface="Comic Sans MS" pitchFamily="66" charset="0"/>
                <a:ea typeface="Calibri"/>
                <a:cs typeface="Times New Roman"/>
              </a:rPr>
              <a:t>3</a:t>
            </a:r>
            <a:r>
              <a:rPr lang="ru-RU" sz="24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 Лишение свободы отбывается несовершеннолетними в </a:t>
            </a:r>
            <a:r>
              <a:rPr lang="ru-RU" sz="2400" dirty="0" err="1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воспитательно</a:t>
            </a:r>
            <a:r>
              <a:rPr lang="ru-RU" sz="24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-трудовых колониях общего и усиленного режима. Статья 88. Видами наказаний, назначаемых несовершеннолетним, являются: – штраф; – лишение права заниматься определённой деятельностью; – обязательные работы; – исправительные работы; – арест; – лишение свободы на определённый срок. </a:t>
            </a:r>
            <a:endParaRPr lang="ru-RU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1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564903"/>
            <a:ext cx="8856984" cy="2304257"/>
          </a:xfrm>
          <a:effectLst>
            <a:softEdge rad="635000"/>
          </a:effectLst>
        </p:spPr>
        <p:txBody>
          <a:bodyPr anchor="ctr"/>
          <a:lstStyle/>
          <a:p>
            <a:pPr marL="0" lv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ru-RU" sz="4800" kern="1200" dirty="0">
                <a:solidFill>
                  <a:srgbClr val="A50021"/>
                </a:solidFill>
                <a:latin typeface="Comic Sans MS" pitchFamily="66" charset="0"/>
                <a:cs typeface="Arial" charset="0"/>
              </a:rPr>
              <a:t>Гаси искру до пожара, </a:t>
            </a:r>
          </a:p>
          <a:p>
            <a:pPr marL="0" lvl="0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ru-RU" sz="4800" kern="1200" dirty="0">
                <a:solidFill>
                  <a:srgbClr val="A50021"/>
                </a:solidFill>
                <a:latin typeface="Comic Sans MS" pitchFamily="66" charset="0"/>
                <a:cs typeface="Arial" charset="0"/>
              </a:rPr>
              <a:t>беду отводи до удара!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85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370" y="332656"/>
            <a:ext cx="9144000" cy="922337"/>
          </a:xfrm>
        </p:spPr>
        <p:txBody>
          <a:bodyPr/>
          <a:lstStyle/>
          <a:p>
            <a:r>
              <a:rPr lang="ru-RU" sz="3600" u="sng" dirty="0" smtClean="0">
                <a:latin typeface="Comic Sans MS" pitchFamily="66" charset="0"/>
                <a:ea typeface="Calibri"/>
                <a:cs typeface="Times New Roman"/>
              </a:rPr>
              <a:t>А</a:t>
            </a:r>
            <a:r>
              <a:rPr lang="ru-RU" sz="3600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дминистративные  правонарушения</a:t>
            </a:r>
            <a:endParaRPr lang="ru-RU" sz="3600" u="sng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51723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1.Административным правонарушением признаётся противоправное, виновное действие (бездействие) физического или юридического лица, за которое настоящим Кодексом установлена административная ответственность</a:t>
            </a:r>
            <a:endParaRPr lang="ru-RU" dirty="0">
              <a:solidFill>
                <a:srgbClr val="A50021"/>
              </a:solidFill>
              <a:latin typeface="Comic Sans MS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40768"/>
            <a:ext cx="3600400" cy="5517232"/>
          </a:xfrm>
        </p:spPr>
      </p:pic>
    </p:spTree>
    <p:extLst>
      <p:ext uri="{BB962C8B-B14F-4D97-AF65-F5344CB8AC3E}">
        <p14:creationId xmlns:p14="http://schemas.microsoft.com/office/powerpoint/2010/main" val="236898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1162050"/>
          </a:xfrm>
        </p:spPr>
        <p:txBody>
          <a:bodyPr anchor="ctr"/>
          <a:lstStyle/>
          <a:p>
            <a:pPr algn="ctr"/>
            <a:r>
              <a:rPr lang="ru-RU" sz="4000" u="sng" dirty="0" smtClean="0">
                <a:latin typeface="Comic Sans MS" pitchFamily="66" charset="0"/>
              </a:rPr>
              <a:t>Формы вины</a:t>
            </a:r>
            <a:endParaRPr lang="ru-RU" sz="4000" u="sng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0"/>
            <a:ext cx="5194920" cy="6858000"/>
          </a:xfrm>
        </p:spPr>
        <p:txBody>
          <a:bodyPr/>
          <a:lstStyle/>
          <a:p>
            <a:pPr marL="0" indent="0" algn="ctr">
              <a:buNone/>
            </a:pPr>
            <a:endParaRPr lang="ru-RU" sz="1800" dirty="0" smtClean="0">
              <a:solidFill>
                <a:srgbClr val="A50021"/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1.Административное правонарушение признаётся совершённым умышленно, если лицо, его совершившее, сознавало противоправный характер своего действия (бездействия), предвидело его вредные последствия и желало наступления таких последствий или сознательно их допускало либо относилось к ним безразлично.</a:t>
            </a:r>
          </a:p>
          <a:p>
            <a:pPr marL="0" indent="0" algn="ctr">
              <a:buNone/>
            </a:pPr>
            <a:endParaRPr lang="ru-RU" sz="1800" dirty="0" smtClean="0">
              <a:solidFill>
                <a:srgbClr val="A50021"/>
              </a:solidFill>
              <a:effectLst/>
              <a:latin typeface="Comic Sans MS" pitchFamily="66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2. Административное правонарушение признаётся совершённым по неосторожности, если лицо, его совершившее, предвидело возможность наступления вредных последствий своего действия (бездействия), но без достаточных к тому оснований самонадеянно рассчитывало на предотвращение таких последствий либо не предвидело возможности наступления таких последствий, хотя должно было и могло их предвидеть </a:t>
            </a:r>
            <a:endParaRPr lang="ru-RU" sz="18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3563888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6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800600"/>
            <a:ext cx="8640960" cy="1652736"/>
          </a:xfrm>
        </p:spPr>
        <p:txBody>
          <a:bodyPr anchor="ctr"/>
          <a:lstStyle/>
          <a:p>
            <a:pPr algn="ctr"/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200" dirty="0" smtClean="0">
                <a:effectLst/>
                <a:latin typeface="Comic Sans MS" pitchFamily="66" charset="0"/>
                <a:ea typeface="Calibri"/>
                <a:cs typeface="Times New Roman"/>
              </a:rPr>
              <a:t>Возраст, по достижении которого наступает административная ответственность. 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b="25000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3203848" y="1628800"/>
            <a:ext cx="2376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tx2"/>
                </a:solidFill>
                <a:latin typeface="Comic Sans MS" pitchFamily="66" charset="0"/>
              </a:rPr>
              <a:t>16 лет</a:t>
            </a:r>
            <a:endParaRPr lang="ru-RU" sz="9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80"/>
                            </p:stCondLst>
                            <p:childTnLst>
                              <p:par>
                                <p:cTn id="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r>
              <a:rPr lang="ru-RU" u="sng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u="sng" dirty="0" smtClean="0">
                <a:effectLst/>
                <a:latin typeface="Comic Sans MS" pitchFamily="66" charset="0"/>
                <a:ea typeface="Calibri"/>
                <a:cs typeface="Times New Roman"/>
              </a:rPr>
              <a:t>Виды административных наказаний</a:t>
            </a:r>
            <a:r>
              <a:rPr lang="ru-RU" sz="2800" dirty="0" smtClean="0">
                <a:effectLst/>
                <a:latin typeface="Comic Sans MS" pitchFamily="66" charset="0"/>
                <a:ea typeface="Calibri"/>
                <a:cs typeface="Times New Roman"/>
              </a:rPr>
              <a:t>. </a:t>
            </a:r>
            <a:r>
              <a:rPr lang="ru-RU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/>
            </a:r>
            <a:br>
              <a:rPr lang="ru-RU" sz="2400" dirty="0" smtClean="0">
                <a:effectLst/>
                <a:latin typeface="Comic Sans MS" pitchFamily="66" charset="0"/>
                <a:ea typeface="Calibri"/>
                <a:cs typeface="Times New Roman"/>
              </a:rPr>
            </a:br>
            <a:r>
              <a:rPr lang="ru-RU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1. За совершение административных правонарушений могут устанавливаться и применяться следующие административные наказания: – предупреждение; – административный штраф; – изъятие орудия совершения или предмета административного правонарушения; – лишение специального права, предоставленного физическому лицу; – административный арест; – конфискация орудия совершения или предмета административного правонарушения; – административное выдворение за пределы РФ иностранного гражданина или лица без гражданства; – дисквалификация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3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bg1">
              <a:alpha val="60001"/>
            </a:schemeClr>
          </a:solidFill>
          <a:ln/>
        </p:spPr>
        <p:txBody>
          <a:bodyPr/>
          <a:lstStyle/>
          <a:p>
            <a:r>
              <a:rPr lang="ru-RU" sz="3200" dirty="0" smtClean="0">
                <a:effectLst/>
                <a:latin typeface="Comic Sans MS" pitchFamily="66" charset="0"/>
                <a:ea typeface="Calibri"/>
                <a:cs typeface="Times New Roman"/>
              </a:rPr>
              <a:t>Потребление наркотических средств или психотропных веществ без назначения врача: 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824536"/>
          </a:xfrm>
          <a:solidFill>
            <a:schemeClr val="bg1">
              <a:alpha val="85001"/>
            </a:schemeClr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влечёт наложение административного штрафа в размере от пяти до десяти минимальных размеров оплаты труда или административный арест на срок до пятнадцати суток.</a:t>
            </a:r>
            <a:endParaRPr lang="ru-RU" sz="4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2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2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ru-RU" sz="2800" dirty="0" smtClean="0">
                <a:effectLst/>
                <a:latin typeface="Comic Sans MS" pitchFamily="66" charset="0"/>
                <a:ea typeface="Calibri"/>
                <a:cs typeface="Times New Roman"/>
              </a:rPr>
              <a:t>Мелкое хищение чужого имущества путём кражи, мошенничества, присвоения или растраты при отсутствии признаков преступлений: 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влечёт наложения административного штрафа в размере до трёхкратной стоимости похищенного имущества, но не менее одного минимального размера оплаты труда или административный арест на срок до пятнадцати суток.</a:t>
            </a:r>
            <a:endParaRPr lang="ru-RU" sz="36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6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6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96144"/>
          </a:xfrm>
        </p:spPr>
        <p:txBody>
          <a:bodyPr/>
          <a:lstStyle/>
          <a:p>
            <a:r>
              <a:rPr lang="ru-RU" sz="2800" dirty="0" smtClean="0">
                <a:effectLst/>
                <a:latin typeface="Comic Sans MS" pitchFamily="66" charset="0"/>
                <a:ea typeface="Calibri"/>
                <a:cs typeface="Times New Roman"/>
              </a:rPr>
              <a:t>Заведомо ложный вызов специализированных служб – пожарной охраны, милиции, скорой медицинской помощи или иных </a:t>
            </a:r>
            <a:r>
              <a:rPr lang="ru-RU" sz="2800" dirty="0" err="1" smtClean="0">
                <a:effectLst/>
                <a:latin typeface="Comic Sans MS" pitchFamily="66" charset="0"/>
                <a:ea typeface="Calibri"/>
                <a:cs typeface="Times New Roman"/>
              </a:rPr>
              <a:t>спец.служб</a:t>
            </a:r>
            <a:r>
              <a:rPr lang="ru-RU" sz="2800" dirty="0" smtClean="0">
                <a:effectLst/>
                <a:latin typeface="Comic Sans MS" pitchFamily="66" charset="0"/>
                <a:ea typeface="Calibri"/>
                <a:cs typeface="Times New Roman"/>
              </a:rPr>
              <a:t>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влечёт наложение административного штрафа в размере от десяти до пятнадцати минимальных размеров оплаты труда</a:t>
            </a:r>
            <a:endParaRPr lang="ru-RU" sz="4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2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2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ru-RU" sz="2400" dirty="0" smtClean="0">
                <a:effectLst/>
                <a:latin typeface="Comic Sans MS" pitchFamily="66" charset="0"/>
                <a:ea typeface="Calibri"/>
                <a:cs typeface="Times New Roman"/>
              </a:rPr>
              <a:t>Мелкое хулиганство, то есть нарушение общественного порядка, выражающее явное неуважение к обществу, сопровождающее нецензурной бранью в общественных местах 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A50021"/>
                </a:solidFill>
                <a:effectLst/>
                <a:latin typeface="Comic Sans MS" pitchFamily="66" charset="0"/>
                <a:ea typeface="Calibri"/>
                <a:cs typeface="Times New Roman"/>
              </a:rPr>
              <a:t>влечёт наложение административного штрафа в размере от пяти до десяти минимальных размеров оплаты труда или административный арест на срок до пятнадцати суток. </a:t>
            </a:r>
            <a:endParaRPr lang="ru-RU" sz="4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5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6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6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30_Redman">
  <a:themeElements>
    <a:clrScheme name="Red m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d ma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m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m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m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30_Redman</Template>
  <TotalTime>69</TotalTime>
  <Words>432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30_Redman</vt:lpstr>
      <vt:lpstr>Подросток и закон</vt:lpstr>
      <vt:lpstr>Административные  правонарушения</vt:lpstr>
      <vt:lpstr>Формы вины</vt:lpstr>
      <vt:lpstr> Возраст, по достижении которого наступает административная ответственность. </vt:lpstr>
      <vt:lpstr> Виды административных наказаний.  1. За совершение административных правонарушений могут устанавливаться и применяться следующие административные наказания: – предупреждение; – административный штраф; – изъятие орудия совершения или предмета административного правонарушения; – лишение специального права, предоставленного физическому лицу; – административный арест; – конфискация орудия совершения или предмета административного правонарушения; – административное выдворение за пределы РФ иностранного гражданина или лица без гражданства; – дисквалификация</vt:lpstr>
      <vt:lpstr>Потребление наркотических средств или психотропных веществ без назначения врача: </vt:lpstr>
      <vt:lpstr>Мелкое хищение чужого имущества путём кражи, мошенничества, присвоения или растраты при отсутствии признаков преступлений: </vt:lpstr>
      <vt:lpstr>Заведомо ложный вызов специализированных служб – пожарной охраны, милиции, скорой медицинской помощи или иных спец.служб:</vt:lpstr>
      <vt:lpstr>Мелкое хулиганство, то есть нарушение общественного порядка, выражающее явное неуважение к обществу, сопровождающее нецензурной бранью в общественных местах </vt:lpstr>
      <vt:lpstr>Распитие алкогольной и спиртосодержащей продукции </vt:lpstr>
      <vt:lpstr> Юридическая ответственность </vt:lpstr>
      <vt:lpstr>  Уголовная ответственность несовершеннолет них  </vt:lpstr>
      <vt:lpstr>Формы наказания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Подросток и закон</dc:title>
  <dc:creator>Арт</dc:creator>
  <cp:lastModifiedBy>Арт</cp:lastModifiedBy>
  <cp:revision>7</cp:revision>
  <dcterms:created xsi:type="dcterms:W3CDTF">2012-02-23T09:00:23Z</dcterms:created>
  <dcterms:modified xsi:type="dcterms:W3CDTF">2012-02-23T10:09:31Z</dcterms:modified>
</cp:coreProperties>
</file>