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714" r:id="rId2"/>
  </p:sldMasterIdLst>
  <p:notesMasterIdLst>
    <p:notesMasterId r:id="rId37"/>
  </p:notesMasterIdLst>
  <p:handoutMasterIdLst>
    <p:handoutMasterId r:id="rId38"/>
  </p:handoutMasterIdLst>
  <p:sldIdLst>
    <p:sldId id="384" r:id="rId3"/>
    <p:sldId id="387" r:id="rId4"/>
    <p:sldId id="371" r:id="rId5"/>
    <p:sldId id="368" r:id="rId6"/>
    <p:sldId id="369" r:id="rId7"/>
    <p:sldId id="370" r:id="rId8"/>
    <p:sldId id="372" r:id="rId9"/>
    <p:sldId id="382" r:id="rId10"/>
    <p:sldId id="375" r:id="rId11"/>
    <p:sldId id="405" r:id="rId12"/>
    <p:sldId id="376" r:id="rId13"/>
    <p:sldId id="377" r:id="rId14"/>
    <p:sldId id="394" r:id="rId15"/>
    <p:sldId id="386" r:id="rId16"/>
    <p:sldId id="404" r:id="rId17"/>
    <p:sldId id="406" r:id="rId18"/>
    <p:sldId id="395" r:id="rId19"/>
    <p:sldId id="401" r:id="rId20"/>
    <p:sldId id="403" r:id="rId21"/>
    <p:sldId id="398" r:id="rId22"/>
    <p:sldId id="383" r:id="rId23"/>
    <p:sldId id="399" r:id="rId24"/>
    <p:sldId id="407" r:id="rId25"/>
    <p:sldId id="412" r:id="rId26"/>
    <p:sldId id="413" r:id="rId27"/>
    <p:sldId id="414" r:id="rId28"/>
    <p:sldId id="415" r:id="rId29"/>
    <p:sldId id="416" r:id="rId30"/>
    <p:sldId id="417" r:id="rId31"/>
    <p:sldId id="418" r:id="rId32"/>
    <p:sldId id="420" r:id="rId33"/>
    <p:sldId id="421" r:id="rId34"/>
    <p:sldId id="422" r:id="rId35"/>
    <p:sldId id="423" r:id="rId36"/>
  </p:sldIdLst>
  <p:sldSz cx="9144000" cy="6858000" type="screen4x3"/>
  <p:notesSz cx="6834188" cy="99790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A1993"/>
    <a:srgbClr val="FDF58D"/>
    <a:srgbClr val="006600"/>
    <a:srgbClr val="CC3300"/>
    <a:srgbClr val="99CCFF"/>
    <a:srgbClr val="FCFCFC"/>
    <a:srgbClr val="000066"/>
    <a:srgbClr val="808080"/>
    <a:srgbClr val="E8E8E8"/>
    <a:srgbClr val="FFD84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0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5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37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00" y="-90"/>
      </p:cViewPr>
      <p:guideLst>
        <p:guide orient="horz" pos="3143"/>
        <p:guide pos="215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CF4F14-40B8-48F4-890C-06FE2B758DC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34AED04-8BA3-432B-B345-EFC61A6A074E}">
      <dgm:prSet phldrT="[Текст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ФГТ</a:t>
          </a:r>
          <a:endParaRPr lang="ru-RU" dirty="0">
            <a:solidFill>
              <a:srgbClr val="FF0000"/>
            </a:solidFill>
          </a:endParaRPr>
        </a:p>
      </dgm:t>
    </dgm:pt>
    <dgm:pt modelId="{F0D8476E-16A3-4E32-B807-E609EE3AEC1B}" type="parTrans" cxnId="{078C0582-9FE9-4743-8782-663EBF2149BB}">
      <dgm:prSet/>
      <dgm:spPr/>
      <dgm:t>
        <a:bodyPr/>
        <a:lstStyle/>
        <a:p>
          <a:endParaRPr lang="ru-RU"/>
        </a:p>
      </dgm:t>
    </dgm:pt>
    <dgm:pt modelId="{A8672B40-C81C-47AB-B81E-D7541EDDC399}" type="sibTrans" cxnId="{078C0582-9FE9-4743-8782-663EBF2149BB}">
      <dgm:prSet/>
      <dgm:spPr/>
      <dgm:t>
        <a:bodyPr/>
        <a:lstStyle/>
        <a:p>
          <a:endParaRPr lang="ru-RU"/>
        </a:p>
      </dgm:t>
    </dgm:pt>
    <dgm:pt modelId="{DD15C735-201E-4EB4-92CE-F4464021FFFB}">
      <dgm:prSet phldrT="[Текст]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dirty="0" smtClean="0"/>
            <a:t>ФГОС</a:t>
          </a:r>
          <a:endParaRPr lang="ru-RU" dirty="0"/>
        </a:p>
      </dgm:t>
    </dgm:pt>
    <dgm:pt modelId="{50D00564-FD89-4F70-9940-741CCA79B50F}" type="parTrans" cxnId="{C046F677-155F-49F4-9E69-232BC76AE2D1}">
      <dgm:prSet/>
      <dgm:spPr/>
      <dgm:t>
        <a:bodyPr/>
        <a:lstStyle/>
        <a:p>
          <a:endParaRPr lang="ru-RU"/>
        </a:p>
      </dgm:t>
    </dgm:pt>
    <dgm:pt modelId="{E9D13B91-7421-4813-B8FA-21B7F52839BE}" type="sibTrans" cxnId="{C046F677-155F-49F4-9E69-232BC76AE2D1}">
      <dgm:prSet/>
      <dgm:spPr/>
      <dgm:t>
        <a:bodyPr/>
        <a:lstStyle/>
        <a:p>
          <a:endParaRPr lang="ru-RU"/>
        </a:p>
      </dgm:t>
    </dgm:pt>
    <dgm:pt modelId="{69CE453F-A9FF-4EF8-B203-B2D7973EAD64}" type="pres">
      <dgm:prSet presAssocID="{62CF4F14-40B8-48F4-890C-06FE2B758DC1}" presName="CompostProcess" presStyleCnt="0">
        <dgm:presLayoutVars>
          <dgm:dir/>
          <dgm:resizeHandles val="exact"/>
        </dgm:presLayoutVars>
      </dgm:prSet>
      <dgm:spPr/>
    </dgm:pt>
    <dgm:pt modelId="{5BE04870-42B4-4C59-BE9C-6D2814BEBAB4}" type="pres">
      <dgm:prSet presAssocID="{62CF4F14-40B8-48F4-890C-06FE2B758DC1}" presName="arrow" presStyleLbl="bgShp" presStyleIdx="0" presStyleCnt="1"/>
      <dgm:spPr>
        <a:solidFill>
          <a:srgbClr val="2A1993"/>
        </a:solidFill>
      </dgm:spPr>
    </dgm:pt>
    <dgm:pt modelId="{0DFACA1C-5B27-4626-B06B-B30EDA17E2BB}" type="pres">
      <dgm:prSet presAssocID="{62CF4F14-40B8-48F4-890C-06FE2B758DC1}" presName="linearProcess" presStyleCnt="0"/>
      <dgm:spPr/>
    </dgm:pt>
    <dgm:pt modelId="{CD51895E-3584-42FB-AADE-1382A71C5607}" type="pres">
      <dgm:prSet presAssocID="{C34AED04-8BA3-432B-B345-EFC61A6A074E}" presName="textNode" presStyleLbl="node1" presStyleIdx="0" presStyleCnt="2" custLinFactNeighborX="31443" custLinFactNeighborY="12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0376AE-10F0-4CD2-8E51-E8D8E568A8A5}" type="pres">
      <dgm:prSet presAssocID="{A8672B40-C81C-47AB-B81E-D7541EDDC399}" presName="sibTrans" presStyleCnt="0"/>
      <dgm:spPr/>
    </dgm:pt>
    <dgm:pt modelId="{D5E08707-A435-4F90-9B34-58F715643C09}" type="pres">
      <dgm:prSet presAssocID="{DD15C735-201E-4EB4-92CE-F4464021FFFB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7212B4-77BB-4163-9809-5A448F6C1623}" type="presOf" srcId="{62CF4F14-40B8-48F4-890C-06FE2B758DC1}" destId="{69CE453F-A9FF-4EF8-B203-B2D7973EAD64}" srcOrd="0" destOrd="0" presId="urn:microsoft.com/office/officeart/2005/8/layout/hProcess9"/>
    <dgm:cxn modelId="{C046F677-155F-49F4-9E69-232BC76AE2D1}" srcId="{62CF4F14-40B8-48F4-890C-06FE2B758DC1}" destId="{DD15C735-201E-4EB4-92CE-F4464021FFFB}" srcOrd="1" destOrd="0" parTransId="{50D00564-FD89-4F70-9940-741CCA79B50F}" sibTransId="{E9D13B91-7421-4813-B8FA-21B7F52839BE}"/>
    <dgm:cxn modelId="{078C0582-9FE9-4743-8782-663EBF2149BB}" srcId="{62CF4F14-40B8-48F4-890C-06FE2B758DC1}" destId="{C34AED04-8BA3-432B-B345-EFC61A6A074E}" srcOrd="0" destOrd="0" parTransId="{F0D8476E-16A3-4E32-B807-E609EE3AEC1B}" sibTransId="{A8672B40-C81C-47AB-B81E-D7541EDDC399}"/>
    <dgm:cxn modelId="{DDCB5439-273C-4700-8CD8-626A5E9E4D3A}" type="presOf" srcId="{DD15C735-201E-4EB4-92CE-F4464021FFFB}" destId="{D5E08707-A435-4F90-9B34-58F715643C09}" srcOrd="0" destOrd="0" presId="urn:microsoft.com/office/officeart/2005/8/layout/hProcess9"/>
    <dgm:cxn modelId="{8E9EA9B7-3134-4705-A33F-9621B8B93D49}" type="presOf" srcId="{C34AED04-8BA3-432B-B345-EFC61A6A074E}" destId="{CD51895E-3584-42FB-AADE-1382A71C5607}" srcOrd="0" destOrd="0" presId="urn:microsoft.com/office/officeart/2005/8/layout/hProcess9"/>
    <dgm:cxn modelId="{25819041-CFB7-4AB5-92DB-18E0D636087F}" type="presParOf" srcId="{69CE453F-A9FF-4EF8-B203-B2D7973EAD64}" destId="{5BE04870-42B4-4C59-BE9C-6D2814BEBAB4}" srcOrd="0" destOrd="0" presId="urn:microsoft.com/office/officeart/2005/8/layout/hProcess9"/>
    <dgm:cxn modelId="{C5EDC88E-21C2-4261-A476-8BEC4A73F8D9}" type="presParOf" srcId="{69CE453F-A9FF-4EF8-B203-B2D7973EAD64}" destId="{0DFACA1C-5B27-4626-B06B-B30EDA17E2BB}" srcOrd="1" destOrd="0" presId="urn:microsoft.com/office/officeart/2005/8/layout/hProcess9"/>
    <dgm:cxn modelId="{6FFF2727-3C57-467C-96A1-DB6D36028AF8}" type="presParOf" srcId="{0DFACA1C-5B27-4626-B06B-B30EDA17E2BB}" destId="{CD51895E-3584-42FB-AADE-1382A71C5607}" srcOrd="0" destOrd="0" presId="urn:microsoft.com/office/officeart/2005/8/layout/hProcess9"/>
    <dgm:cxn modelId="{79FC4C60-1823-4474-9099-3A3584AF0B59}" type="presParOf" srcId="{0DFACA1C-5B27-4626-B06B-B30EDA17E2BB}" destId="{C30376AE-10F0-4CD2-8E51-E8D8E568A8A5}" srcOrd="1" destOrd="0" presId="urn:microsoft.com/office/officeart/2005/8/layout/hProcess9"/>
    <dgm:cxn modelId="{0DA692D4-68F9-4B94-BEC1-6D07B8763C30}" type="presParOf" srcId="{0DFACA1C-5B27-4626-B06B-B30EDA17E2BB}" destId="{D5E08707-A435-4F90-9B34-58F715643C09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ACBAAE-4572-428F-9954-1195334A7961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BC5DF2CD-72A9-48E1-843F-3451C7856D14}">
      <dgm:prSet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ru-RU" sz="1800" b="1" dirty="0" smtClean="0">
              <a:solidFill>
                <a:srgbClr val="FF0000"/>
              </a:solidFill>
            </a:rPr>
            <a:t>*Не подлежат </a:t>
          </a:r>
          <a:r>
            <a:rPr lang="ru-RU" sz="2000" b="1" dirty="0" smtClean="0">
              <a:solidFill>
                <a:schemeClr val="accent1">
                  <a:lumMod val="75000"/>
                </a:schemeClr>
              </a:solidFill>
            </a:rPr>
            <a:t>непосредственной оценке</a:t>
          </a:r>
          <a:r>
            <a:rPr lang="ru-RU" sz="1800" b="1" dirty="0" smtClean="0"/>
            <a:t>, в том числе в виде педагогической диагностики.</a:t>
          </a:r>
        </a:p>
      </dgm:t>
    </dgm:pt>
    <dgm:pt modelId="{57DA9DD4-FA09-4812-9778-15CE61CFA9EE}" type="parTrans" cxnId="{08D91281-D596-4810-997D-DB40429E2261}">
      <dgm:prSet/>
      <dgm:spPr/>
      <dgm:t>
        <a:bodyPr/>
        <a:lstStyle/>
        <a:p>
          <a:endParaRPr lang="ru-RU"/>
        </a:p>
      </dgm:t>
    </dgm:pt>
    <dgm:pt modelId="{77A1683D-7ADD-47E9-BD42-987F3C19295E}" type="sibTrans" cxnId="{08D91281-D596-4810-997D-DB40429E2261}">
      <dgm:prSet/>
      <dgm:spPr/>
      <dgm:t>
        <a:bodyPr/>
        <a:lstStyle/>
        <a:p>
          <a:endParaRPr lang="ru-RU"/>
        </a:p>
      </dgm:t>
    </dgm:pt>
    <dgm:pt modelId="{E74D80D4-BD47-4B4B-842F-7751B76BE5B9}">
      <dgm:prSet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ru-RU" sz="1800" b="1" dirty="0" smtClean="0"/>
            <a:t>*Освоение программы </a:t>
          </a:r>
          <a:r>
            <a:rPr lang="ru-RU" sz="1800" b="1" dirty="0" smtClean="0">
              <a:solidFill>
                <a:srgbClr val="FF0000"/>
              </a:solidFill>
            </a:rPr>
            <a:t>не сопровождается </a:t>
          </a:r>
          <a:r>
            <a:rPr lang="ru-RU" sz="2000" b="1" dirty="0" smtClean="0">
              <a:solidFill>
                <a:schemeClr val="accent1">
                  <a:lumMod val="75000"/>
                </a:schemeClr>
              </a:solidFill>
            </a:rPr>
            <a:t>промежуточной и итоговой аттестацией</a:t>
          </a:r>
          <a:r>
            <a:rPr lang="ru-RU" sz="2000" b="1" dirty="0" smtClean="0"/>
            <a:t>.</a:t>
          </a:r>
          <a:endParaRPr lang="ru-RU" sz="1800" b="1" dirty="0" smtClean="0"/>
        </a:p>
      </dgm:t>
    </dgm:pt>
    <dgm:pt modelId="{9AEF224D-E5BB-4051-A2D1-356464AC962B}" type="parTrans" cxnId="{C38951EE-9FC8-4B6F-9896-5E5ACBF39897}">
      <dgm:prSet/>
      <dgm:spPr/>
      <dgm:t>
        <a:bodyPr/>
        <a:lstStyle/>
        <a:p>
          <a:endParaRPr lang="ru-RU"/>
        </a:p>
      </dgm:t>
    </dgm:pt>
    <dgm:pt modelId="{CEDE5ED3-18DB-4B6D-A069-F8D13DCDBDA4}" type="sibTrans" cxnId="{C38951EE-9FC8-4B6F-9896-5E5ACBF39897}">
      <dgm:prSet/>
      <dgm:spPr/>
      <dgm:t>
        <a:bodyPr/>
        <a:lstStyle/>
        <a:p>
          <a:endParaRPr lang="ru-RU"/>
        </a:p>
      </dgm:t>
    </dgm:pt>
    <dgm:pt modelId="{AE0D9352-C010-40AF-8207-D75A4A659F95}">
      <dgm:prSet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2000" b="1" dirty="0" smtClean="0">
              <a:solidFill>
                <a:srgbClr val="FF0000"/>
              </a:solidFill>
            </a:rPr>
            <a:t>*Не могут </a:t>
          </a:r>
          <a:r>
            <a:rPr lang="ru-RU" sz="2000" b="1" dirty="0" smtClean="0"/>
            <a:t>служить </a:t>
          </a:r>
          <a:r>
            <a:rPr lang="ru-RU" sz="2000" b="1" dirty="0" smtClean="0">
              <a:solidFill>
                <a:schemeClr val="accent1">
                  <a:lumMod val="75000"/>
                </a:schemeClr>
              </a:solidFill>
            </a:rPr>
            <a:t>основанием </a:t>
          </a:r>
          <a:r>
            <a:rPr lang="ru-RU" sz="1800" b="1" dirty="0" smtClean="0"/>
            <a:t>при решении управленческих задач, </a:t>
          </a:r>
          <a:r>
            <a:rPr lang="ru-RU" sz="1800" b="0" dirty="0" smtClean="0"/>
            <a:t>включая:</a:t>
          </a:r>
        </a:p>
        <a:p>
          <a:pPr algn="l">
            <a:lnSpc>
              <a:spcPct val="100000"/>
            </a:lnSpc>
          </a:pPr>
          <a:r>
            <a:rPr lang="ru-RU" sz="1800" b="1" dirty="0" smtClean="0"/>
            <a:t>-аттестацию педагогических кадров</a:t>
          </a:r>
          <a:r>
            <a:rPr lang="ru-RU" sz="1800" b="0" dirty="0" smtClean="0"/>
            <a:t>;</a:t>
          </a:r>
        </a:p>
        <a:p>
          <a:pPr algn="l">
            <a:lnSpc>
              <a:spcPct val="100000"/>
            </a:lnSpc>
          </a:pPr>
          <a:r>
            <a:rPr lang="ru-RU" sz="1800" b="1" dirty="0" smtClean="0"/>
            <a:t>-оценку качества образования;</a:t>
          </a:r>
        </a:p>
        <a:p>
          <a:pPr algn="l">
            <a:lnSpc>
              <a:spcPct val="100000"/>
            </a:lnSpc>
          </a:pPr>
          <a:r>
            <a:rPr lang="ru-RU" sz="1800" b="1" dirty="0" smtClean="0"/>
            <a:t>-оценку, как итогового, так и промежуточного уровня развития детей;</a:t>
          </a:r>
        </a:p>
        <a:p>
          <a:pPr algn="l">
            <a:lnSpc>
              <a:spcPct val="100000"/>
            </a:lnSpc>
          </a:pPr>
          <a:r>
            <a:rPr lang="ru-RU" sz="1800" b="1" dirty="0" smtClean="0"/>
            <a:t>-распределение стимулирующего фонда оплаты.</a:t>
          </a:r>
          <a:endParaRPr lang="ru-RU" sz="1800" b="1" dirty="0"/>
        </a:p>
      </dgm:t>
    </dgm:pt>
    <dgm:pt modelId="{23CB064C-1F13-4A11-8A26-3C071EBC685A}" type="parTrans" cxnId="{4622F82B-5671-4B13-90DA-86F657D35563}">
      <dgm:prSet/>
      <dgm:spPr/>
      <dgm:t>
        <a:bodyPr/>
        <a:lstStyle/>
        <a:p>
          <a:endParaRPr lang="ru-RU"/>
        </a:p>
      </dgm:t>
    </dgm:pt>
    <dgm:pt modelId="{5A473068-1BC6-40E0-9DB8-91B5B8197B62}" type="sibTrans" cxnId="{4622F82B-5671-4B13-90DA-86F657D35563}">
      <dgm:prSet/>
      <dgm:spPr/>
      <dgm:t>
        <a:bodyPr/>
        <a:lstStyle/>
        <a:p>
          <a:endParaRPr lang="ru-RU"/>
        </a:p>
      </dgm:t>
    </dgm:pt>
    <dgm:pt modelId="{9D3AD1DD-1BFD-4E82-A626-95B32C44DB93}" type="pres">
      <dgm:prSet presAssocID="{55ACBAAE-4572-428F-9954-1195334A7961}" presName="compositeShape" presStyleCnt="0">
        <dgm:presLayoutVars>
          <dgm:dir/>
          <dgm:resizeHandles/>
        </dgm:presLayoutVars>
      </dgm:prSet>
      <dgm:spPr/>
    </dgm:pt>
    <dgm:pt modelId="{97EB0E49-DFF6-4B8D-A8FA-67EE835C0709}" type="pres">
      <dgm:prSet presAssocID="{55ACBAAE-4572-428F-9954-1195334A7961}" presName="pyramid" presStyleLbl="node1" presStyleIdx="0" presStyleCnt="1" custScaleX="35569" custScaleY="33087" custLinFactNeighborX="-30691" custLinFactNeighborY="-28979"/>
      <dgm:spPr>
        <a:prstGeom prst="smileyFace">
          <a:avLst/>
        </a:prstGeom>
        <a:solidFill>
          <a:schemeClr val="tx2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</dgm:spPr>
    </dgm:pt>
    <dgm:pt modelId="{AD2D56EA-A7B2-4033-BE4E-477E5316DEF3}" type="pres">
      <dgm:prSet presAssocID="{55ACBAAE-4572-428F-9954-1195334A7961}" presName="theList" presStyleCnt="0"/>
      <dgm:spPr/>
    </dgm:pt>
    <dgm:pt modelId="{A4049443-F3AD-4214-9CDF-7C2B803473E0}" type="pres">
      <dgm:prSet presAssocID="{BC5DF2CD-72A9-48E1-843F-3451C7856D14}" presName="aNode" presStyleLbl="fgAcc1" presStyleIdx="0" presStyleCnt="3" custScaleX="207279" custScaleY="182163" custLinFactY="-71211" custLinFactNeighborX="3646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822D83-FA0C-4D88-8B77-20E869EF4602}" type="pres">
      <dgm:prSet presAssocID="{BC5DF2CD-72A9-48E1-843F-3451C7856D14}" presName="aSpace" presStyleCnt="0"/>
      <dgm:spPr/>
    </dgm:pt>
    <dgm:pt modelId="{76AB8C1A-78A9-44FF-8455-C5DF6376BD4B}" type="pres">
      <dgm:prSet presAssocID="{E74D80D4-BD47-4B4B-842F-7751B76BE5B9}" presName="aNode" presStyleLbl="fgAcc1" presStyleIdx="1" presStyleCnt="3" custScaleX="198428" custScaleY="166963" custLinFactNeighborX="41227" custLinFactNeighborY="-597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2FD12F-F73D-4384-95A2-7BF6EAC01C31}" type="pres">
      <dgm:prSet presAssocID="{E74D80D4-BD47-4B4B-842F-7751B76BE5B9}" presName="aSpace" presStyleCnt="0"/>
      <dgm:spPr/>
    </dgm:pt>
    <dgm:pt modelId="{8BAFD8CA-8650-4B75-892B-901EA257C46F}" type="pres">
      <dgm:prSet presAssocID="{AE0D9352-C010-40AF-8207-D75A4A659F95}" presName="aNode" presStyleLbl="fgAcc1" presStyleIdx="2" presStyleCnt="3" custScaleX="167141" custScaleY="823054" custLinFactY="48898" custLinFactNeighborX="5313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71A60B-6CD9-4795-A133-4785CF8C403C}" type="pres">
      <dgm:prSet presAssocID="{AE0D9352-C010-40AF-8207-D75A4A659F95}" presName="aSpace" presStyleCnt="0"/>
      <dgm:spPr/>
    </dgm:pt>
  </dgm:ptLst>
  <dgm:cxnLst>
    <dgm:cxn modelId="{DE6E398B-1AC5-4C8A-8403-F4A80DC5B860}" type="presOf" srcId="{55ACBAAE-4572-428F-9954-1195334A7961}" destId="{9D3AD1DD-1BFD-4E82-A626-95B32C44DB93}" srcOrd="0" destOrd="0" presId="urn:microsoft.com/office/officeart/2005/8/layout/pyramid2"/>
    <dgm:cxn modelId="{FFA8C36B-9E75-4A1C-A122-5A688E4BC64F}" type="presOf" srcId="{AE0D9352-C010-40AF-8207-D75A4A659F95}" destId="{8BAFD8CA-8650-4B75-892B-901EA257C46F}" srcOrd="0" destOrd="0" presId="urn:microsoft.com/office/officeart/2005/8/layout/pyramid2"/>
    <dgm:cxn modelId="{81DBF0E2-F1A5-416E-AE93-DBBDD44AB0B7}" type="presOf" srcId="{E74D80D4-BD47-4B4B-842F-7751B76BE5B9}" destId="{76AB8C1A-78A9-44FF-8455-C5DF6376BD4B}" srcOrd="0" destOrd="0" presId="urn:microsoft.com/office/officeart/2005/8/layout/pyramid2"/>
    <dgm:cxn modelId="{08D91281-D596-4810-997D-DB40429E2261}" srcId="{55ACBAAE-4572-428F-9954-1195334A7961}" destId="{BC5DF2CD-72A9-48E1-843F-3451C7856D14}" srcOrd="0" destOrd="0" parTransId="{57DA9DD4-FA09-4812-9778-15CE61CFA9EE}" sibTransId="{77A1683D-7ADD-47E9-BD42-987F3C19295E}"/>
    <dgm:cxn modelId="{50BE8D54-B610-4E79-8F05-E15FDCF93802}" type="presOf" srcId="{BC5DF2CD-72A9-48E1-843F-3451C7856D14}" destId="{A4049443-F3AD-4214-9CDF-7C2B803473E0}" srcOrd="0" destOrd="0" presId="urn:microsoft.com/office/officeart/2005/8/layout/pyramid2"/>
    <dgm:cxn modelId="{C38951EE-9FC8-4B6F-9896-5E5ACBF39897}" srcId="{55ACBAAE-4572-428F-9954-1195334A7961}" destId="{E74D80D4-BD47-4B4B-842F-7751B76BE5B9}" srcOrd="1" destOrd="0" parTransId="{9AEF224D-E5BB-4051-A2D1-356464AC962B}" sibTransId="{CEDE5ED3-18DB-4B6D-A069-F8D13DCDBDA4}"/>
    <dgm:cxn modelId="{4622F82B-5671-4B13-90DA-86F657D35563}" srcId="{55ACBAAE-4572-428F-9954-1195334A7961}" destId="{AE0D9352-C010-40AF-8207-D75A4A659F95}" srcOrd="2" destOrd="0" parTransId="{23CB064C-1F13-4A11-8A26-3C071EBC685A}" sibTransId="{5A473068-1BC6-40E0-9DB8-91B5B8197B62}"/>
    <dgm:cxn modelId="{A80E52E5-638E-4106-B24F-FB2BB0D5D4DE}" type="presParOf" srcId="{9D3AD1DD-1BFD-4E82-A626-95B32C44DB93}" destId="{97EB0E49-DFF6-4B8D-A8FA-67EE835C0709}" srcOrd="0" destOrd="0" presId="urn:microsoft.com/office/officeart/2005/8/layout/pyramid2"/>
    <dgm:cxn modelId="{25C52066-D5D0-4F29-9A79-CE110DB31005}" type="presParOf" srcId="{9D3AD1DD-1BFD-4E82-A626-95B32C44DB93}" destId="{AD2D56EA-A7B2-4033-BE4E-477E5316DEF3}" srcOrd="1" destOrd="0" presId="urn:microsoft.com/office/officeart/2005/8/layout/pyramid2"/>
    <dgm:cxn modelId="{742D8726-C029-4734-8078-CE3897C28448}" type="presParOf" srcId="{AD2D56EA-A7B2-4033-BE4E-477E5316DEF3}" destId="{A4049443-F3AD-4214-9CDF-7C2B803473E0}" srcOrd="0" destOrd="0" presId="urn:microsoft.com/office/officeart/2005/8/layout/pyramid2"/>
    <dgm:cxn modelId="{71277D5D-26DF-40B1-8A9F-7EF616687F0E}" type="presParOf" srcId="{AD2D56EA-A7B2-4033-BE4E-477E5316DEF3}" destId="{4A822D83-FA0C-4D88-8B77-20E869EF4602}" srcOrd="1" destOrd="0" presId="urn:microsoft.com/office/officeart/2005/8/layout/pyramid2"/>
    <dgm:cxn modelId="{388C08B9-19DF-4D02-9207-F717E0B4D9BB}" type="presParOf" srcId="{AD2D56EA-A7B2-4033-BE4E-477E5316DEF3}" destId="{76AB8C1A-78A9-44FF-8455-C5DF6376BD4B}" srcOrd="2" destOrd="0" presId="urn:microsoft.com/office/officeart/2005/8/layout/pyramid2"/>
    <dgm:cxn modelId="{BA1191A3-167B-4E27-AF13-F0225FB22044}" type="presParOf" srcId="{AD2D56EA-A7B2-4033-BE4E-477E5316DEF3}" destId="{792FD12F-F73D-4384-95A2-7BF6EAC01C31}" srcOrd="3" destOrd="0" presId="urn:microsoft.com/office/officeart/2005/8/layout/pyramid2"/>
    <dgm:cxn modelId="{0DEEEE45-D282-498A-9886-E9343DF056F0}" type="presParOf" srcId="{AD2D56EA-A7B2-4033-BE4E-477E5316DEF3}" destId="{8BAFD8CA-8650-4B75-892B-901EA257C46F}" srcOrd="4" destOrd="0" presId="urn:microsoft.com/office/officeart/2005/8/layout/pyramid2"/>
    <dgm:cxn modelId="{DDB495F4-3EE1-436B-B0D2-EBC8376D6E0A}" type="presParOf" srcId="{AD2D56EA-A7B2-4033-BE4E-477E5316DEF3}" destId="{0271A60B-6CD9-4795-A133-4785CF8C403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B85526-7D11-46EF-942A-A6B3322142B7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14F9AA-B6A2-4FA5-8ABE-7EEA9F6DAE2A}">
      <dgm:prSet phldrT="[Текст]"/>
      <dgm:spPr>
        <a:solidFill>
          <a:srgbClr val="C00000"/>
        </a:solidFill>
      </dgm:spPr>
      <dgm:t>
        <a:bodyPr/>
        <a:lstStyle/>
        <a:p>
          <a:r>
            <a:rPr lang="ru-RU" dirty="0" smtClean="0"/>
            <a:t>Педагогическая диагностика</a:t>
          </a:r>
          <a:endParaRPr lang="ru-RU" dirty="0"/>
        </a:p>
      </dgm:t>
    </dgm:pt>
    <dgm:pt modelId="{C0F955CE-DD85-4CBB-BD3B-FB5F4F2058D8}" type="parTrans" cxnId="{3CBB4783-171A-4FF9-A0FE-736A8B7D3968}">
      <dgm:prSet/>
      <dgm:spPr/>
      <dgm:t>
        <a:bodyPr/>
        <a:lstStyle/>
        <a:p>
          <a:endParaRPr lang="ru-RU"/>
        </a:p>
      </dgm:t>
    </dgm:pt>
    <dgm:pt modelId="{9C4531AC-44A6-446A-B3A3-72878568D486}" type="sibTrans" cxnId="{3CBB4783-171A-4FF9-A0FE-736A8B7D3968}">
      <dgm:prSet/>
      <dgm:spPr/>
      <dgm:t>
        <a:bodyPr/>
        <a:lstStyle/>
        <a:p>
          <a:endParaRPr lang="ru-RU"/>
        </a:p>
      </dgm:t>
    </dgm:pt>
    <dgm:pt modelId="{C0CC0E1C-0371-42BC-B7BE-4D625787C22A}">
      <dgm:prSet phldrT="[Текст]"/>
      <dgm:spPr>
        <a:solidFill>
          <a:srgbClr val="C00000"/>
        </a:solidFill>
      </dgm:spPr>
      <dgm:t>
        <a:bodyPr/>
        <a:lstStyle/>
        <a:p>
          <a:r>
            <a:rPr lang="ru-RU" dirty="0" smtClean="0"/>
            <a:t>План педагогических действий (педагогическая коррекция)</a:t>
          </a:r>
          <a:endParaRPr lang="ru-RU" dirty="0"/>
        </a:p>
      </dgm:t>
    </dgm:pt>
    <dgm:pt modelId="{6F9E195F-9C6C-4C28-8EF9-D750C8798049}" type="parTrans" cxnId="{DA7A0D85-9017-4FDA-BFDF-1739842ABD31}">
      <dgm:prSet/>
      <dgm:spPr/>
      <dgm:t>
        <a:bodyPr/>
        <a:lstStyle/>
        <a:p>
          <a:endParaRPr lang="ru-RU"/>
        </a:p>
      </dgm:t>
    </dgm:pt>
    <dgm:pt modelId="{30ED8641-BF6A-4B91-BC23-07143D9220FF}" type="sibTrans" cxnId="{DA7A0D85-9017-4FDA-BFDF-1739842ABD31}">
      <dgm:prSet/>
      <dgm:spPr/>
      <dgm:t>
        <a:bodyPr/>
        <a:lstStyle/>
        <a:p>
          <a:endParaRPr lang="ru-RU"/>
        </a:p>
      </dgm:t>
    </dgm:pt>
    <dgm:pt modelId="{269740A9-FF73-4E00-B2C9-27FE6B58B726}">
      <dgm:prSet phldrT="[Текст]"/>
      <dgm:spPr>
        <a:solidFill>
          <a:srgbClr val="C00000"/>
        </a:solidFill>
      </dgm:spPr>
      <dgm:t>
        <a:bodyPr/>
        <a:lstStyle/>
        <a:p>
          <a:r>
            <a:rPr lang="ru-RU" dirty="0" smtClean="0"/>
            <a:t>Итоговая  педагогическая диагностика</a:t>
          </a:r>
          <a:endParaRPr lang="ru-RU" dirty="0"/>
        </a:p>
      </dgm:t>
    </dgm:pt>
    <dgm:pt modelId="{8D33ED99-463E-4BCC-AE8F-0E4632ABDEA3}" type="parTrans" cxnId="{2437E106-33BA-424B-B604-A62589EF1795}">
      <dgm:prSet/>
      <dgm:spPr/>
      <dgm:t>
        <a:bodyPr/>
        <a:lstStyle/>
        <a:p>
          <a:endParaRPr lang="ru-RU"/>
        </a:p>
      </dgm:t>
    </dgm:pt>
    <dgm:pt modelId="{6E406F00-7E88-4A23-BF36-47937141A534}" type="sibTrans" cxnId="{2437E106-33BA-424B-B604-A62589EF1795}">
      <dgm:prSet/>
      <dgm:spPr/>
      <dgm:t>
        <a:bodyPr/>
        <a:lstStyle/>
        <a:p>
          <a:endParaRPr lang="ru-RU"/>
        </a:p>
      </dgm:t>
    </dgm:pt>
    <dgm:pt modelId="{B76FC374-C5AB-4090-8490-1A699657E5C9}" type="pres">
      <dgm:prSet presAssocID="{22B85526-7D11-46EF-942A-A6B3322142B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810D96-CC17-4D47-94DB-F7B655CCA119}" type="pres">
      <dgm:prSet presAssocID="{7514F9AA-B6A2-4FA5-8ABE-7EEA9F6DAE2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1F5651-BC09-4D28-B209-8662B3E9C75B}" type="pres">
      <dgm:prSet presAssocID="{9C4531AC-44A6-446A-B3A3-72878568D486}" presName="sibTrans" presStyleCnt="0"/>
      <dgm:spPr/>
    </dgm:pt>
    <dgm:pt modelId="{3CB7C4A5-75F0-4E49-A6EE-B63C1C31F622}" type="pres">
      <dgm:prSet presAssocID="{C0CC0E1C-0371-42BC-B7BE-4D625787C22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A82760-B8B2-4C05-B6C8-3549E2C23712}" type="pres">
      <dgm:prSet presAssocID="{30ED8641-BF6A-4B91-BC23-07143D9220FF}" presName="sibTrans" presStyleCnt="0"/>
      <dgm:spPr/>
    </dgm:pt>
    <dgm:pt modelId="{C08CB0E6-0539-4ADF-A3BC-FB42C0BACC2F}" type="pres">
      <dgm:prSet presAssocID="{269740A9-FF73-4E00-B2C9-27FE6B58B72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7A0D85-9017-4FDA-BFDF-1739842ABD31}" srcId="{22B85526-7D11-46EF-942A-A6B3322142B7}" destId="{C0CC0E1C-0371-42BC-B7BE-4D625787C22A}" srcOrd="1" destOrd="0" parTransId="{6F9E195F-9C6C-4C28-8EF9-D750C8798049}" sibTransId="{30ED8641-BF6A-4B91-BC23-07143D9220FF}"/>
    <dgm:cxn modelId="{5B402C23-5653-4600-B810-5A3C52A1ADFC}" type="presOf" srcId="{22B85526-7D11-46EF-942A-A6B3322142B7}" destId="{B76FC374-C5AB-4090-8490-1A699657E5C9}" srcOrd="0" destOrd="0" presId="urn:microsoft.com/office/officeart/2005/8/layout/hList6"/>
    <dgm:cxn modelId="{57A12D61-3F9F-415D-88DC-EB78B969A89A}" type="presOf" srcId="{269740A9-FF73-4E00-B2C9-27FE6B58B726}" destId="{C08CB0E6-0539-4ADF-A3BC-FB42C0BACC2F}" srcOrd="0" destOrd="0" presId="urn:microsoft.com/office/officeart/2005/8/layout/hList6"/>
    <dgm:cxn modelId="{9F4FDFAF-07A1-4984-ABF9-B7B9EC8BBF5A}" type="presOf" srcId="{C0CC0E1C-0371-42BC-B7BE-4D625787C22A}" destId="{3CB7C4A5-75F0-4E49-A6EE-B63C1C31F622}" srcOrd="0" destOrd="0" presId="urn:microsoft.com/office/officeart/2005/8/layout/hList6"/>
    <dgm:cxn modelId="{2437E106-33BA-424B-B604-A62589EF1795}" srcId="{22B85526-7D11-46EF-942A-A6B3322142B7}" destId="{269740A9-FF73-4E00-B2C9-27FE6B58B726}" srcOrd="2" destOrd="0" parTransId="{8D33ED99-463E-4BCC-AE8F-0E4632ABDEA3}" sibTransId="{6E406F00-7E88-4A23-BF36-47937141A534}"/>
    <dgm:cxn modelId="{8BF8FFFB-9220-49FF-A87C-138768952785}" type="presOf" srcId="{7514F9AA-B6A2-4FA5-8ABE-7EEA9F6DAE2A}" destId="{9B810D96-CC17-4D47-94DB-F7B655CCA119}" srcOrd="0" destOrd="0" presId="urn:microsoft.com/office/officeart/2005/8/layout/hList6"/>
    <dgm:cxn modelId="{3CBB4783-171A-4FF9-A0FE-736A8B7D3968}" srcId="{22B85526-7D11-46EF-942A-A6B3322142B7}" destId="{7514F9AA-B6A2-4FA5-8ABE-7EEA9F6DAE2A}" srcOrd="0" destOrd="0" parTransId="{C0F955CE-DD85-4CBB-BD3B-FB5F4F2058D8}" sibTransId="{9C4531AC-44A6-446A-B3A3-72878568D486}"/>
    <dgm:cxn modelId="{FCE57E1B-9409-477E-BC61-F8A3A5B46B4F}" type="presParOf" srcId="{B76FC374-C5AB-4090-8490-1A699657E5C9}" destId="{9B810D96-CC17-4D47-94DB-F7B655CCA119}" srcOrd="0" destOrd="0" presId="urn:microsoft.com/office/officeart/2005/8/layout/hList6"/>
    <dgm:cxn modelId="{0167C9B6-A05B-4826-9CE4-EFD710BC203E}" type="presParOf" srcId="{B76FC374-C5AB-4090-8490-1A699657E5C9}" destId="{CC1F5651-BC09-4D28-B209-8662B3E9C75B}" srcOrd="1" destOrd="0" presId="urn:microsoft.com/office/officeart/2005/8/layout/hList6"/>
    <dgm:cxn modelId="{E05BD199-5A1F-46C7-99B9-86543CD14108}" type="presParOf" srcId="{B76FC374-C5AB-4090-8490-1A699657E5C9}" destId="{3CB7C4A5-75F0-4E49-A6EE-B63C1C31F622}" srcOrd="2" destOrd="0" presId="urn:microsoft.com/office/officeart/2005/8/layout/hList6"/>
    <dgm:cxn modelId="{0B3A3A0B-8317-4262-A052-49BA7BF1BE79}" type="presParOf" srcId="{B76FC374-C5AB-4090-8490-1A699657E5C9}" destId="{49A82760-B8B2-4C05-B6C8-3549E2C23712}" srcOrd="3" destOrd="0" presId="urn:microsoft.com/office/officeart/2005/8/layout/hList6"/>
    <dgm:cxn modelId="{93AF6B5A-0503-4C7D-BC06-295389066B6B}" type="presParOf" srcId="{B76FC374-C5AB-4090-8490-1A699657E5C9}" destId="{C08CB0E6-0539-4ADF-A3BC-FB42C0BACC2F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20D993-671B-49E3-87FE-3529009E1C97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EF9428-91CB-4A4D-AA8D-5AF9E8C2E812}">
      <dgm:prSet phldrT="[Текст]" phldr="1"/>
      <dgm:spPr/>
      <dgm:t>
        <a:bodyPr/>
        <a:lstStyle/>
        <a:p>
          <a:endParaRPr lang="ru-RU" dirty="0"/>
        </a:p>
      </dgm:t>
    </dgm:pt>
    <dgm:pt modelId="{8E5EAEEE-B64A-4369-8DC7-AACEFD931AA6}" type="parTrans" cxnId="{FB936220-3392-486C-BB27-00761CD4D58C}">
      <dgm:prSet/>
      <dgm:spPr/>
      <dgm:t>
        <a:bodyPr/>
        <a:lstStyle/>
        <a:p>
          <a:endParaRPr lang="ru-RU"/>
        </a:p>
      </dgm:t>
    </dgm:pt>
    <dgm:pt modelId="{C1956908-3A0B-405A-8F63-7C24B99618EC}" type="sibTrans" cxnId="{FB936220-3392-486C-BB27-00761CD4D58C}">
      <dgm:prSet/>
      <dgm:spPr/>
      <dgm:t>
        <a:bodyPr/>
        <a:lstStyle/>
        <a:p>
          <a:endParaRPr lang="ru-RU"/>
        </a:p>
      </dgm:t>
    </dgm:pt>
    <dgm:pt modelId="{C878640B-77B6-47C3-B69C-6A756F2369F5}">
      <dgm:prSet phldrT="[Текст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dirty="0" smtClean="0"/>
            <a:t>Флегматичный</a:t>
          </a:r>
          <a:endParaRPr lang="ru-RU" dirty="0"/>
        </a:p>
      </dgm:t>
    </dgm:pt>
    <dgm:pt modelId="{71E24A81-A6D6-4570-B291-2212E13B64EC}" type="parTrans" cxnId="{9F2E0ECD-1CB1-4FFF-977B-C5527A99CE10}">
      <dgm:prSet/>
      <dgm:spPr>
        <a:solidFill>
          <a:srgbClr val="2A1993"/>
        </a:solidFill>
      </dgm:spPr>
      <dgm:t>
        <a:bodyPr/>
        <a:lstStyle/>
        <a:p>
          <a:endParaRPr lang="ru-RU"/>
        </a:p>
      </dgm:t>
    </dgm:pt>
    <dgm:pt modelId="{51779AB7-A1D9-4782-A664-DA335D115CFA}" type="sibTrans" cxnId="{9F2E0ECD-1CB1-4FFF-977B-C5527A99CE10}">
      <dgm:prSet/>
      <dgm:spPr/>
      <dgm:t>
        <a:bodyPr/>
        <a:lstStyle/>
        <a:p>
          <a:endParaRPr lang="ru-RU"/>
        </a:p>
      </dgm:t>
    </dgm:pt>
    <dgm:pt modelId="{EDE77445-BC46-41D1-A2EF-91A22709CF6F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800" b="1" dirty="0" smtClean="0"/>
            <a:t>Познавательные </a:t>
          </a:r>
          <a:r>
            <a:rPr lang="ru-RU" sz="2000" b="1" dirty="0" smtClean="0"/>
            <a:t>интересы</a:t>
          </a:r>
          <a:r>
            <a:rPr lang="ru-RU" sz="1800" b="1" dirty="0" smtClean="0"/>
            <a:t> не развиты</a:t>
          </a:r>
          <a:endParaRPr lang="ru-RU" sz="1800" b="1" dirty="0"/>
        </a:p>
      </dgm:t>
    </dgm:pt>
    <dgm:pt modelId="{CEB82307-752B-4BF0-9D01-D3EEFD8C0906}" type="parTrans" cxnId="{4D04A5A2-74E8-4EF8-AE2F-DDC6D007F7C0}">
      <dgm:prSet/>
      <dgm:spPr>
        <a:solidFill>
          <a:srgbClr val="2A1993"/>
        </a:solidFill>
      </dgm:spPr>
      <dgm:t>
        <a:bodyPr/>
        <a:lstStyle/>
        <a:p>
          <a:endParaRPr lang="ru-RU"/>
        </a:p>
      </dgm:t>
    </dgm:pt>
    <dgm:pt modelId="{DDC3BE82-89B6-4FBA-AE96-8BE72C225A95}" type="sibTrans" cxnId="{4D04A5A2-74E8-4EF8-AE2F-DDC6D007F7C0}">
      <dgm:prSet/>
      <dgm:spPr/>
      <dgm:t>
        <a:bodyPr/>
        <a:lstStyle/>
        <a:p>
          <a:endParaRPr lang="ru-RU"/>
        </a:p>
      </dgm:t>
    </dgm:pt>
    <dgm:pt modelId="{7E46F9A8-A5A5-45DB-9EDE-BB444291A292}">
      <dgm:prSet phldrT="[Текст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dirty="0" smtClean="0"/>
            <a:t>Большее время воспитывается бабушкой и дедушкой</a:t>
          </a:r>
          <a:endParaRPr lang="ru-RU" dirty="0"/>
        </a:p>
      </dgm:t>
    </dgm:pt>
    <dgm:pt modelId="{327E6936-D0CA-4B69-B5F1-ABD4F4D689D1}" type="parTrans" cxnId="{A4F582A3-7093-4B26-8939-BB8A0DDDE6DC}">
      <dgm:prSet/>
      <dgm:spPr>
        <a:solidFill>
          <a:srgbClr val="2A1993"/>
        </a:solidFill>
      </dgm:spPr>
      <dgm:t>
        <a:bodyPr/>
        <a:lstStyle/>
        <a:p>
          <a:endParaRPr lang="ru-RU"/>
        </a:p>
      </dgm:t>
    </dgm:pt>
    <dgm:pt modelId="{5DA4EDA4-BD67-4534-A840-885FFC175EDA}" type="sibTrans" cxnId="{A4F582A3-7093-4B26-8939-BB8A0DDDE6DC}">
      <dgm:prSet/>
      <dgm:spPr/>
      <dgm:t>
        <a:bodyPr/>
        <a:lstStyle/>
        <a:p>
          <a:endParaRPr lang="ru-RU"/>
        </a:p>
      </dgm:t>
    </dgm:pt>
    <dgm:pt modelId="{D895412F-555D-4E6C-BDB2-97483492F9C4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800" b="1" dirty="0" smtClean="0"/>
            <a:t>Физически здоров, масса тела превышает средние показатели</a:t>
          </a:r>
          <a:endParaRPr lang="ru-RU" sz="1800" b="1" dirty="0"/>
        </a:p>
      </dgm:t>
    </dgm:pt>
    <dgm:pt modelId="{AE59E6CF-BCD6-4115-AAB2-D99BA7114AB2}" type="parTrans" cxnId="{0D87F780-781C-4F8C-B55D-239D3F423D39}">
      <dgm:prSet/>
      <dgm:spPr>
        <a:solidFill>
          <a:srgbClr val="2A1993"/>
        </a:solidFill>
      </dgm:spPr>
      <dgm:t>
        <a:bodyPr/>
        <a:lstStyle/>
        <a:p>
          <a:endParaRPr lang="ru-RU"/>
        </a:p>
      </dgm:t>
    </dgm:pt>
    <dgm:pt modelId="{935B2CF2-E532-43F3-8EF4-4FE6E799B846}" type="sibTrans" cxnId="{0D87F780-781C-4F8C-B55D-239D3F423D39}">
      <dgm:prSet/>
      <dgm:spPr/>
      <dgm:t>
        <a:bodyPr/>
        <a:lstStyle/>
        <a:p>
          <a:endParaRPr lang="ru-RU"/>
        </a:p>
      </dgm:t>
    </dgm:pt>
    <dgm:pt modelId="{B02060DB-25E4-4FF1-AC86-BECF115FD268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800" b="1" dirty="0" smtClean="0"/>
            <a:t>Интересуется </a:t>
          </a:r>
          <a:r>
            <a:rPr lang="ru-RU" sz="1800" b="1" dirty="0" err="1" smtClean="0"/>
            <a:t>лего</a:t>
          </a:r>
          <a:r>
            <a:rPr lang="ru-RU" sz="1800" b="1" dirty="0" smtClean="0"/>
            <a:t>- игрушками, дома много времени сидит у телевизора и в интернете</a:t>
          </a:r>
          <a:endParaRPr lang="ru-RU" sz="1800" b="1" dirty="0"/>
        </a:p>
      </dgm:t>
    </dgm:pt>
    <dgm:pt modelId="{64E527CB-9BC1-4CDF-B4CE-7CE5F7CCF302}" type="parTrans" cxnId="{06C5191C-6B4F-4FE9-9249-9F0E42DDF5B1}">
      <dgm:prSet/>
      <dgm:spPr>
        <a:solidFill>
          <a:srgbClr val="2A1993"/>
        </a:solidFill>
      </dgm:spPr>
      <dgm:t>
        <a:bodyPr/>
        <a:lstStyle/>
        <a:p>
          <a:endParaRPr lang="ru-RU"/>
        </a:p>
      </dgm:t>
    </dgm:pt>
    <dgm:pt modelId="{778E68FA-3CC9-4CA0-895D-38F9E7559DCB}" type="sibTrans" cxnId="{06C5191C-6B4F-4FE9-9249-9F0E42DDF5B1}">
      <dgm:prSet/>
      <dgm:spPr/>
      <dgm:t>
        <a:bodyPr/>
        <a:lstStyle/>
        <a:p>
          <a:endParaRPr lang="ru-RU"/>
        </a:p>
      </dgm:t>
    </dgm:pt>
    <dgm:pt modelId="{155CBF4D-C6FD-41AB-86FC-8455755E80AE}" type="pres">
      <dgm:prSet presAssocID="{7420D993-671B-49E3-87FE-3529009E1C9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CCD1A8-39A6-49E0-AB5F-7059D939D47A}" type="pres">
      <dgm:prSet presAssocID="{FCEF9428-91CB-4A4D-AA8D-5AF9E8C2E812}" presName="centerShape" presStyleLbl="node0" presStyleIdx="0" presStyleCnt="1"/>
      <dgm:spPr/>
      <dgm:t>
        <a:bodyPr/>
        <a:lstStyle/>
        <a:p>
          <a:endParaRPr lang="ru-RU"/>
        </a:p>
      </dgm:t>
    </dgm:pt>
    <dgm:pt modelId="{027B9D06-198D-4A33-8267-6E5DBBD0CBAA}" type="pres">
      <dgm:prSet presAssocID="{71E24A81-A6D6-4570-B291-2212E13B64EC}" presName="parTrans" presStyleLbl="bgSibTrans2D1" presStyleIdx="0" presStyleCnt="5"/>
      <dgm:spPr/>
      <dgm:t>
        <a:bodyPr/>
        <a:lstStyle/>
        <a:p>
          <a:endParaRPr lang="ru-RU"/>
        </a:p>
      </dgm:t>
    </dgm:pt>
    <dgm:pt modelId="{D29CA3D8-C75E-4909-8433-0B1DB04DA463}" type="pres">
      <dgm:prSet presAssocID="{C878640B-77B6-47C3-B69C-6A756F2369F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3AD09-92C3-4452-9C09-1DBAEA6C8A5C}" type="pres">
      <dgm:prSet presAssocID="{AE59E6CF-BCD6-4115-AAB2-D99BA7114AB2}" presName="parTrans" presStyleLbl="bgSibTrans2D1" presStyleIdx="1" presStyleCnt="5"/>
      <dgm:spPr/>
      <dgm:t>
        <a:bodyPr/>
        <a:lstStyle/>
        <a:p>
          <a:endParaRPr lang="ru-RU"/>
        </a:p>
      </dgm:t>
    </dgm:pt>
    <dgm:pt modelId="{00B670A8-49C9-4D5B-AC67-E25411784E9C}" type="pres">
      <dgm:prSet presAssocID="{D895412F-555D-4E6C-BDB2-97483492F9C4}" presName="node" presStyleLbl="node1" presStyleIdx="1" presStyleCnt="5" custScaleX="151213" custRadScaleRad="109566" custRadScaleInc="-127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A18AF7-413E-49F3-8BB6-D5EE11E17882}" type="pres">
      <dgm:prSet presAssocID="{64E527CB-9BC1-4CDF-B4CE-7CE5F7CCF302}" presName="parTrans" presStyleLbl="bgSibTrans2D1" presStyleIdx="2" presStyleCnt="5"/>
      <dgm:spPr/>
      <dgm:t>
        <a:bodyPr/>
        <a:lstStyle/>
        <a:p>
          <a:endParaRPr lang="ru-RU"/>
        </a:p>
      </dgm:t>
    </dgm:pt>
    <dgm:pt modelId="{92E9DD78-7A5A-4CEC-8F4A-664126EF9B7C}" type="pres">
      <dgm:prSet presAssocID="{B02060DB-25E4-4FF1-AC86-BECF115FD268}" presName="node" presStyleLbl="node1" presStyleIdx="2" presStyleCnt="5" custScaleX="1180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2BD30F-85E0-4F1B-82E5-0044F44117AA}" type="pres">
      <dgm:prSet presAssocID="{CEB82307-752B-4BF0-9D01-D3EEFD8C0906}" presName="parTrans" presStyleLbl="bgSibTrans2D1" presStyleIdx="3" presStyleCnt="5"/>
      <dgm:spPr/>
      <dgm:t>
        <a:bodyPr/>
        <a:lstStyle/>
        <a:p>
          <a:endParaRPr lang="ru-RU"/>
        </a:p>
      </dgm:t>
    </dgm:pt>
    <dgm:pt modelId="{D076A023-100C-495F-9579-C5F6301DA909}" type="pres">
      <dgm:prSet presAssocID="{EDE77445-BC46-41D1-A2EF-91A22709CF6F}" presName="node" presStyleLbl="node1" presStyleIdx="3" presStyleCnt="5" custScaleX="119744" custRadScaleRad="110423" custRadScaleInc="138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1B54F3-3107-4978-90AC-11D569CF7F97}" type="pres">
      <dgm:prSet presAssocID="{327E6936-D0CA-4B69-B5F1-ABD4F4D689D1}" presName="parTrans" presStyleLbl="bgSibTrans2D1" presStyleIdx="4" presStyleCnt="5"/>
      <dgm:spPr/>
      <dgm:t>
        <a:bodyPr/>
        <a:lstStyle/>
        <a:p>
          <a:endParaRPr lang="ru-RU"/>
        </a:p>
      </dgm:t>
    </dgm:pt>
    <dgm:pt modelId="{C0100A00-1E92-4331-B74F-5FE8476FFBC5}" type="pres">
      <dgm:prSet presAssocID="{7E46F9A8-A5A5-45DB-9EDE-BB444291A29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04A5A2-74E8-4EF8-AE2F-DDC6D007F7C0}" srcId="{FCEF9428-91CB-4A4D-AA8D-5AF9E8C2E812}" destId="{EDE77445-BC46-41D1-A2EF-91A22709CF6F}" srcOrd="3" destOrd="0" parTransId="{CEB82307-752B-4BF0-9D01-D3EEFD8C0906}" sibTransId="{DDC3BE82-89B6-4FBA-AE96-8BE72C225A95}"/>
    <dgm:cxn modelId="{C636DF6D-2770-468B-831B-D36D6782D311}" type="presOf" srcId="{FCEF9428-91CB-4A4D-AA8D-5AF9E8C2E812}" destId="{B9CCD1A8-39A6-49E0-AB5F-7059D939D47A}" srcOrd="0" destOrd="0" presId="urn:microsoft.com/office/officeart/2005/8/layout/radial4"/>
    <dgm:cxn modelId="{FB936220-3392-486C-BB27-00761CD4D58C}" srcId="{7420D993-671B-49E3-87FE-3529009E1C97}" destId="{FCEF9428-91CB-4A4D-AA8D-5AF9E8C2E812}" srcOrd="0" destOrd="0" parTransId="{8E5EAEEE-B64A-4369-8DC7-AACEFD931AA6}" sibTransId="{C1956908-3A0B-405A-8F63-7C24B99618EC}"/>
    <dgm:cxn modelId="{1CED2BC2-6F5D-4CF5-A6B2-863CFA0EDD19}" type="presOf" srcId="{327E6936-D0CA-4B69-B5F1-ABD4F4D689D1}" destId="{B01B54F3-3107-4978-90AC-11D569CF7F97}" srcOrd="0" destOrd="0" presId="urn:microsoft.com/office/officeart/2005/8/layout/radial4"/>
    <dgm:cxn modelId="{19C3AB06-3879-4564-A7A8-DF43C21310CC}" type="presOf" srcId="{B02060DB-25E4-4FF1-AC86-BECF115FD268}" destId="{92E9DD78-7A5A-4CEC-8F4A-664126EF9B7C}" srcOrd="0" destOrd="0" presId="urn:microsoft.com/office/officeart/2005/8/layout/radial4"/>
    <dgm:cxn modelId="{A4F582A3-7093-4B26-8939-BB8A0DDDE6DC}" srcId="{FCEF9428-91CB-4A4D-AA8D-5AF9E8C2E812}" destId="{7E46F9A8-A5A5-45DB-9EDE-BB444291A292}" srcOrd="4" destOrd="0" parTransId="{327E6936-D0CA-4B69-B5F1-ABD4F4D689D1}" sibTransId="{5DA4EDA4-BD67-4534-A840-885FFC175EDA}"/>
    <dgm:cxn modelId="{C6F8B21C-B1C9-4454-9EE1-13D59D640117}" type="presOf" srcId="{C878640B-77B6-47C3-B69C-6A756F2369F5}" destId="{D29CA3D8-C75E-4909-8433-0B1DB04DA463}" srcOrd="0" destOrd="0" presId="urn:microsoft.com/office/officeart/2005/8/layout/radial4"/>
    <dgm:cxn modelId="{8A3C0619-EB4F-4039-9E61-5A7BF03B00D0}" type="presOf" srcId="{EDE77445-BC46-41D1-A2EF-91A22709CF6F}" destId="{D076A023-100C-495F-9579-C5F6301DA909}" srcOrd="0" destOrd="0" presId="urn:microsoft.com/office/officeart/2005/8/layout/radial4"/>
    <dgm:cxn modelId="{2B3B2E8B-79E0-4DFA-8B97-F7B1C31FEDBF}" type="presOf" srcId="{D895412F-555D-4E6C-BDB2-97483492F9C4}" destId="{00B670A8-49C9-4D5B-AC67-E25411784E9C}" srcOrd="0" destOrd="0" presId="urn:microsoft.com/office/officeart/2005/8/layout/radial4"/>
    <dgm:cxn modelId="{936F7C7B-5C13-49F7-8F7F-EA2B0ED336E0}" type="presOf" srcId="{AE59E6CF-BCD6-4115-AAB2-D99BA7114AB2}" destId="{BCC3AD09-92C3-4452-9C09-1DBAEA6C8A5C}" srcOrd="0" destOrd="0" presId="urn:microsoft.com/office/officeart/2005/8/layout/radial4"/>
    <dgm:cxn modelId="{E0E6B3B9-8235-497F-B2C0-92913A4246A4}" type="presOf" srcId="{7420D993-671B-49E3-87FE-3529009E1C97}" destId="{155CBF4D-C6FD-41AB-86FC-8455755E80AE}" srcOrd="0" destOrd="0" presId="urn:microsoft.com/office/officeart/2005/8/layout/radial4"/>
    <dgm:cxn modelId="{06C5191C-6B4F-4FE9-9249-9F0E42DDF5B1}" srcId="{FCEF9428-91CB-4A4D-AA8D-5AF9E8C2E812}" destId="{B02060DB-25E4-4FF1-AC86-BECF115FD268}" srcOrd="2" destOrd="0" parTransId="{64E527CB-9BC1-4CDF-B4CE-7CE5F7CCF302}" sibTransId="{778E68FA-3CC9-4CA0-895D-38F9E7559DCB}"/>
    <dgm:cxn modelId="{9F2E0ECD-1CB1-4FFF-977B-C5527A99CE10}" srcId="{FCEF9428-91CB-4A4D-AA8D-5AF9E8C2E812}" destId="{C878640B-77B6-47C3-B69C-6A756F2369F5}" srcOrd="0" destOrd="0" parTransId="{71E24A81-A6D6-4570-B291-2212E13B64EC}" sibTransId="{51779AB7-A1D9-4782-A664-DA335D115CFA}"/>
    <dgm:cxn modelId="{0D87F780-781C-4F8C-B55D-239D3F423D39}" srcId="{FCEF9428-91CB-4A4D-AA8D-5AF9E8C2E812}" destId="{D895412F-555D-4E6C-BDB2-97483492F9C4}" srcOrd="1" destOrd="0" parTransId="{AE59E6CF-BCD6-4115-AAB2-D99BA7114AB2}" sibTransId="{935B2CF2-E532-43F3-8EF4-4FE6E799B846}"/>
    <dgm:cxn modelId="{E97C79C7-2BC8-4C4A-9BD1-B3BE20C736E9}" type="presOf" srcId="{CEB82307-752B-4BF0-9D01-D3EEFD8C0906}" destId="{6E2BD30F-85E0-4F1B-82E5-0044F44117AA}" srcOrd="0" destOrd="0" presId="urn:microsoft.com/office/officeart/2005/8/layout/radial4"/>
    <dgm:cxn modelId="{9B29961F-6D0C-43EE-AC1E-ABFA9F5F3AA2}" type="presOf" srcId="{7E46F9A8-A5A5-45DB-9EDE-BB444291A292}" destId="{C0100A00-1E92-4331-B74F-5FE8476FFBC5}" srcOrd="0" destOrd="0" presId="urn:microsoft.com/office/officeart/2005/8/layout/radial4"/>
    <dgm:cxn modelId="{4478FE70-341F-4B65-B375-8C9B0260EDDF}" type="presOf" srcId="{71E24A81-A6D6-4570-B291-2212E13B64EC}" destId="{027B9D06-198D-4A33-8267-6E5DBBD0CBAA}" srcOrd="0" destOrd="0" presId="urn:microsoft.com/office/officeart/2005/8/layout/radial4"/>
    <dgm:cxn modelId="{8A0A347D-911F-46F6-A622-300E216454D8}" type="presOf" srcId="{64E527CB-9BC1-4CDF-B4CE-7CE5F7CCF302}" destId="{FFA18AF7-413E-49F3-8BB6-D5EE11E17882}" srcOrd="0" destOrd="0" presId="urn:microsoft.com/office/officeart/2005/8/layout/radial4"/>
    <dgm:cxn modelId="{6F3F82B1-C162-4188-A8E5-25A5F8B9413D}" type="presParOf" srcId="{155CBF4D-C6FD-41AB-86FC-8455755E80AE}" destId="{B9CCD1A8-39A6-49E0-AB5F-7059D939D47A}" srcOrd="0" destOrd="0" presId="urn:microsoft.com/office/officeart/2005/8/layout/radial4"/>
    <dgm:cxn modelId="{0B878452-B343-4703-8DE5-4B4A4EF3EFB0}" type="presParOf" srcId="{155CBF4D-C6FD-41AB-86FC-8455755E80AE}" destId="{027B9D06-198D-4A33-8267-6E5DBBD0CBAA}" srcOrd="1" destOrd="0" presId="urn:microsoft.com/office/officeart/2005/8/layout/radial4"/>
    <dgm:cxn modelId="{0CCD7288-016F-4AB8-800F-F05A91BA20E1}" type="presParOf" srcId="{155CBF4D-C6FD-41AB-86FC-8455755E80AE}" destId="{D29CA3D8-C75E-4909-8433-0B1DB04DA463}" srcOrd="2" destOrd="0" presId="urn:microsoft.com/office/officeart/2005/8/layout/radial4"/>
    <dgm:cxn modelId="{60198AAF-5B2A-40FE-9944-1ECE0EB0C7AF}" type="presParOf" srcId="{155CBF4D-C6FD-41AB-86FC-8455755E80AE}" destId="{BCC3AD09-92C3-4452-9C09-1DBAEA6C8A5C}" srcOrd="3" destOrd="0" presId="urn:microsoft.com/office/officeart/2005/8/layout/radial4"/>
    <dgm:cxn modelId="{0383BF0D-DD5B-4C1A-8BCA-0863B90D8A2D}" type="presParOf" srcId="{155CBF4D-C6FD-41AB-86FC-8455755E80AE}" destId="{00B670A8-49C9-4D5B-AC67-E25411784E9C}" srcOrd="4" destOrd="0" presId="urn:microsoft.com/office/officeart/2005/8/layout/radial4"/>
    <dgm:cxn modelId="{4D2F00DA-4F5C-4008-A2A7-1F6427422EFC}" type="presParOf" srcId="{155CBF4D-C6FD-41AB-86FC-8455755E80AE}" destId="{FFA18AF7-413E-49F3-8BB6-D5EE11E17882}" srcOrd="5" destOrd="0" presId="urn:microsoft.com/office/officeart/2005/8/layout/radial4"/>
    <dgm:cxn modelId="{3611E40A-C80F-458D-932D-6B2A3651A326}" type="presParOf" srcId="{155CBF4D-C6FD-41AB-86FC-8455755E80AE}" destId="{92E9DD78-7A5A-4CEC-8F4A-664126EF9B7C}" srcOrd="6" destOrd="0" presId="urn:microsoft.com/office/officeart/2005/8/layout/radial4"/>
    <dgm:cxn modelId="{A662E191-B3C9-499E-A828-7A92398025CC}" type="presParOf" srcId="{155CBF4D-C6FD-41AB-86FC-8455755E80AE}" destId="{6E2BD30F-85E0-4F1B-82E5-0044F44117AA}" srcOrd="7" destOrd="0" presId="urn:microsoft.com/office/officeart/2005/8/layout/radial4"/>
    <dgm:cxn modelId="{608EE0AB-E8EF-48AF-9B0F-7C2CD5CDF3E8}" type="presParOf" srcId="{155CBF4D-C6FD-41AB-86FC-8455755E80AE}" destId="{D076A023-100C-495F-9579-C5F6301DA909}" srcOrd="8" destOrd="0" presId="urn:microsoft.com/office/officeart/2005/8/layout/radial4"/>
    <dgm:cxn modelId="{59E84F45-D82A-40F1-AB7B-596AEBCD3B33}" type="presParOf" srcId="{155CBF4D-C6FD-41AB-86FC-8455755E80AE}" destId="{B01B54F3-3107-4978-90AC-11D569CF7F97}" srcOrd="9" destOrd="0" presId="urn:microsoft.com/office/officeart/2005/8/layout/radial4"/>
    <dgm:cxn modelId="{551D3302-2104-4768-90E1-4351F617C647}" type="presParOf" srcId="{155CBF4D-C6FD-41AB-86FC-8455755E80AE}" destId="{C0100A00-1E92-4331-B74F-5FE8476FFBC5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C9FBFC-A773-478C-8DD1-4E0B15341336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05ACE6-0A64-46A7-B3A5-F1F486FC5DC7}">
      <dgm:prSet phldrT="[Текст]"/>
      <dgm:spPr>
        <a:solidFill>
          <a:schemeClr val="accent2">
            <a:lumMod val="60000"/>
            <a:lumOff val="4000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портфолио</a:t>
          </a:r>
          <a:endParaRPr lang="ru-RU" dirty="0">
            <a:solidFill>
              <a:srgbClr val="FF0000"/>
            </a:solidFill>
          </a:endParaRPr>
        </a:p>
      </dgm:t>
    </dgm:pt>
    <dgm:pt modelId="{63BD2FF4-E48D-465B-88F4-60FB2F337DB2}" type="parTrans" cxnId="{120D2312-F830-4D74-A31B-E9D185E2CEAC}">
      <dgm:prSet/>
      <dgm:spPr/>
      <dgm:t>
        <a:bodyPr/>
        <a:lstStyle/>
        <a:p>
          <a:endParaRPr lang="ru-RU"/>
        </a:p>
      </dgm:t>
    </dgm:pt>
    <dgm:pt modelId="{F73D17C5-09DC-46CA-A1C1-7666172E3B8A}" type="sibTrans" cxnId="{120D2312-F830-4D74-A31B-E9D185E2CEAC}">
      <dgm:prSet/>
      <dgm:spPr/>
      <dgm:t>
        <a:bodyPr/>
        <a:lstStyle/>
        <a:p>
          <a:endParaRPr lang="ru-RU"/>
        </a:p>
      </dgm:t>
    </dgm:pt>
    <dgm:pt modelId="{54E3E24C-C661-4059-8816-3AB7F1011529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b="1" i="1" dirty="0" smtClean="0"/>
            <a:t>папка-накопитель, в которую целенаправленно собирается информация о ребенке, помещаются различные материалы, свидетельствующие о результатах и достижениях ребенка, которая комплексно отражает его усилия, успехи и достижения в разных сферах развития;</a:t>
          </a:r>
          <a:endParaRPr lang="ru-RU" b="1" dirty="0" smtClean="0"/>
        </a:p>
      </dgm:t>
    </dgm:pt>
    <dgm:pt modelId="{951F7084-1EDD-432A-8240-B9673AB2BF12}" type="parTrans" cxnId="{326CB55F-7214-4BB0-BF1C-985B278F47EC}">
      <dgm:prSet/>
      <dgm:spPr/>
      <dgm:t>
        <a:bodyPr/>
        <a:lstStyle/>
        <a:p>
          <a:endParaRPr lang="ru-RU"/>
        </a:p>
      </dgm:t>
    </dgm:pt>
    <dgm:pt modelId="{DFCE4388-1BE3-4CD5-AB3A-FF792AE0D6AE}" type="sibTrans" cxnId="{326CB55F-7214-4BB0-BF1C-985B278F47EC}">
      <dgm:prSet/>
      <dgm:spPr/>
      <dgm:t>
        <a:bodyPr/>
        <a:lstStyle/>
        <a:p>
          <a:endParaRPr lang="ru-RU"/>
        </a:p>
      </dgm:t>
    </dgm:pt>
    <dgm:pt modelId="{C8AA6B0B-03A8-4CB2-AC3C-FD379D55941E}">
      <dgm:prSet/>
      <dgm:spPr>
        <a:solidFill>
          <a:srgbClr val="2A1993"/>
        </a:solidFill>
      </dgm:spPr>
      <dgm:t>
        <a:bodyPr/>
        <a:lstStyle/>
        <a:p>
          <a:r>
            <a:rPr lang="ru-RU" b="1" i="1" dirty="0" smtClean="0"/>
            <a:t>«копилка» личных достижений ребенка в разных видах деятельности, его успехов, положительных эмоций, возможность еще раз пережить приятные моменты своей жизни.</a:t>
          </a:r>
          <a:endParaRPr lang="ru-RU" b="1" dirty="0" smtClean="0"/>
        </a:p>
      </dgm:t>
    </dgm:pt>
    <dgm:pt modelId="{CAD8BA4B-58F4-4F70-9091-42486B1F4B41}" type="parTrans" cxnId="{E5E923E2-412D-4768-B0E8-3FCF85007D41}">
      <dgm:prSet/>
      <dgm:spPr/>
      <dgm:t>
        <a:bodyPr/>
        <a:lstStyle/>
        <a:p>
          <a:endParaRPr lang="ru-RU"/>
        </a:p>
      </dgm:t>
    </dgm:pt>
    <dgm:pt modelId="{A3D34051-3FB5-4DC6-96FA-5DFF3CC614FB}" type="sibTrans" cxnId="{E5E923E2-412D-4768-B0E8-3FCF85007D41}">
      <dgm:prSet/>
      <dgm:spPr/>
      <dgm:t>
        <a:bodyPr/>
        <a:lstStyle/>
        <a:p>
          <a:endParaRPr lang="ru-RU"/>
        </a:p>
      </dgm:t>
    </dgm:pt>
    <dgm:pt modelId="{A9CA86BB-FD75-46BE-B3FC-8A76A85633F6}" type="pres">
      <dgm:prSet presAssocID="{F1C9FBFC-A773-478C-8DD1-4E0B1534133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12C0F68-72A4-4736-8D96-FBC933A8CB91}" type="pres">
      <dgm:prSet presAssocID="{8905ACE6-0A64-46A7-B3A5-F1F486FC5DC7}" presName="vertOne" presStyleCnt="0"/>
      <dgm:spPr/>
    </dgm:pt>
    <dgm:pt modelId="{E808EB85-9B06-475E-940A-EA690646DD70}" type="pres">
      <dgm:prSet presAssocID="{8905ACE6-0A64-46A7-B3A5-F1F486FC5DC7}" presName="txOne" presStyleLbl="node0" presStyleIdx="0" presStyleCnt="1" custScaleY="33321" custLinFactNeighborX="-6292" custLinFactNeighborY="18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ACC04C-F2CD-42FB-937E-0327F50A5191}" type="pres">
      <dgm:prSet presAssocID="{8905ACE6-0A64-46A7-B3A5-F1F486FC5DC7}" presName="parTransOne" presStyleCnt="0"/>
      <dgm:spPr/>
    </dgm:pt>
    <dgm:pt modelId="{3428A1AC-FD25-4F4E-9FED-B9A915A51599}" type="pres">
      <dgm:prSet presAssocID="{8905ACE6-0A64-46A7-B3A5-F1F486FC5DC7}" presName="horzOne" presStyleCnt="0"/>
      <dgm:spPr/>
    </dgm:pt>
    <dgm:pt modelId="{BEE00F67-2003-4606-8D26-F24587D044F2}" type="pres">
      <dgm:prSet presAssocID="{54E3E24C-C661-4059-8816-3AB7F1011529}" presName="vertTwo" presStyleCnt="0"/>
      <dgm:spPr/>
    </dgm:pt>
    <dgm:pt modelId="{F9AB582C-951D-4D50-8A27-9AE0E6D30BC2}" type="pres">
      <dgm:prSet presAssocID="{54E3E24C-C661-4059-8816-3AB7F1011529}" presName="txTwo" presStyleLbl="node2" presStyleIdx="0" presStyleCnt="2" custScaleY="111276" custLinFactNeighborX="8283" custLinFactNeighborY="-52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2E6FA2-5D95-4E6A-9753-5ADCBA3CBC9A}" type="pres">
      <dgm:prSet presAssocID="{54E3E24C-C661-4059-8816-3AB7F1011529}" presName="horzTwo" presStyleCnt="0"/>
      <dgm:spPr/>
    </dgm:pt>
    <dgm:pt modelId="{6058A421-427E-4C97-AE01-0E0549703242}" type="pres">
      <dgm:prSet presAssocID="{DFCE4388-1BE3-4CD5-AB3A-FF792AE0D6AE}" presName="sibSpaceTwo" presStyleCnt="0"/>
      <dgm:spPr/>
    </dgm:pt>
    <dgm:pt modelId="{780D03A7-A75E-494F-AC64-CB4B3D012BF1}" type="pres">
      <dgm:prSet presAssocID="{C8AA6B0B-03A8-4CB2-AC3C-FD379D55941E}" presName="vertTwo" presStyleCnt="0"/>
      <dgm:spPr/>
    </dgm:pt>
    <dgm:pt modelId="{97BED5B5-9E1B-4EFA-8392-631B0D3569B9}" type="pres">
      <dgm:prSet presAssocID="{C8AA6B0B-03A8-4CB2-AC3C-FD379D55941E}" presName="txTwo" presStyleLbl="node2" presStyleIdx="1" presStyleCnt="2" custScaleY="110468" custLinFactNeighborX="11215" custLinFactNeighborY="186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B8C868-6E6A-4885-9C0E-6C4067C759EA}" type="pres">
      <dgm:prSet presAssocID="{C8AA6B0B-03A8-4CB2-AC3C-FD379D55941E}" presName="horzTwo" presStyleCnt="0"/>
      <dgm:spPr/>
    </dgm:pt>
  </dgm:ptLst>
  <dgm:cxnLst>
    <dgm:cxn modelId="{18CDB37A-6056-4549-B73E-AC2F32787A1F}" type="presOf" srcId="{8905ACE6-0A64-46A7-B3A5-F1F486FC5DC7}" destId="{E808EB85-9B06-475E-940A-EA690646DD70}" srcOrd="0" destOrd="0" presId="urn:microsoft.com/office/officeart/2005/8/layout/hierarchy4"/>
    <dgm:cxn modelId="{C796A7B7-6A23-4A74-BB04-DF1CF1459D36}" type="presOf" srcId="{54E3E24C-C661-4059-8816-3AB7F1011529}" destId="{F9AB582C-951D-4D50-8A27-9AE0E6D30BC2}" srcOrd="0" destOrd="0" presId="urn:microsoft.com/office/officeart/2005/8/layout/hierarchy4"/>
    <dgm:cxn modelId="{E5E923E2-412D-4768-B0E8-3FCF85007D41}" srcId="{8905ACE6-0A64-46A7-B3A5-F1F486FC5DC7}" destId="{C8AA6B0B-03A8-4CB2-AC3C-FD379D55941E}" srcOrd="1" destOrd="0" parTransId="{CAD8BA4B-58F4-4F70-9091-42486B1F4B41}" sibTransId="{A3D34051-3FB5-4DC6-96FA-5DFF3CC614FB}"/>
    <dgm:cxn modelId="{120D2312-F830-4D74-A31B-E9D185E2CEAC}" srcId="{F1C9FBFC-A773-478C-8DD1-4E0B15341336}" destId="{8905ACE6-0A64-46A7-B3A5-F1F486FC5DC7}" srcOrd="0" destOrd="0" parTransId="{63BD2FF4-E48D-465B-88F4-60FB2F337DB2}" sibTransId="{F73D17C5-09DC-46CA-A1C1-7666172E3B8A}"/>
    <dgm:cxn modelId="{326CB55F-7214-4BB0-BF1C-985B278F47EC}" srcId="{8905ACE6-0A64-46A7-B3A5-F1F486FC5DC7}" destId="{54E3E24C-C661-4059-8816-3AB7F1011529}" srcOrd="0" destOrd="0" parTransId="{951F7084-1EDD-432A-8240-B9673AB2BF12}" sibTransId="{DFCE4388-1BE3-4CD5-AB3A-FF792AE0D6AE}"/>
    <dgm:cxn modelId="{54BEF9ED-5B1E-454F-AC05-C11BDFE4ECCD}" type="presOf" srcId="{F1C9FBFC-A773-478C-8DD1-4E0B15341336}" destId="{A9CA86BB-FD75-46BE-B3FC-8A76A85633F6}" srcOrd="0" destOrd="0" presId="urn:microsoft.com/office/officeart/2005/8/layout/hierarchy4"/>
    <dgm:cxn modelId="{EA31F97D-FBCE-4E3B-B89D-327CDB8FADFF}" type="presOf" srcId="{C8AA6B0B-03A8-4CB2-AC3C-FD379D55941E}" destId="{97BED5B5-9E1B-4EFA-8392-631B0D3569B9}" srcOrd="0" destOrd="0" presId="urn:microsoft.com/office/officeart/2005/8/layout/hierarchy4"/>
    <dgm:cxn modelId="{2EB6510D-C2A8-4AB4-AAFA-4486411DB5F1}" type="presParOf" srcId="{A9CA86BB-FD75-46BE-B3FC-8A76A85633F6}" destId="{612C0F68-72A4-4736-8D96-FBC933A8CB91}" srcOrd="0" destOrd="0" presId="urn:microsoft.com/office/officeart/2005/8/layout/hierarchy4"/>
    <dgm:cxn modelId="{CEFAF6AF-63A0-462D-89F0-96E3A25C7390}" type="presParOf" srcId="{612C0F68-72A4-4736-8D96-FBC933A8CB91}" destId="{E808EB85-9B06-475E-940A-EA690646DD70}" srcOrd="0" destOrd="0" presId="urn:microsoft.com/office/officeart/2005/8/layout/hierarchy4"/>
    <dgm:cxn modelId="{078C34C8-D805-4A1A-A7CF-7538A846B5FC}" type="presParOf" srcId="{612C0F68-72A4-4736-8D96-FBC933A8CB91}" destId="{B7ACC04C-F2CD-42FB-937E-0327F50A5191}" srcOrd="1" destOrd="0" presId="urn:microsoft.com/office/officeart/2005/8/layout/hierarchy4"/>
    <dgm:cxn modelId="{9DB377D9-8212-4E87-9EDC-04B47DF7251A}" type="presParOf" srcId="{612C0F68-72A4-4736-8D96-FBC933A8CB91}" destId="{3428A1AC-FD25-4F4E-9FED-B9A915A51599}" srcOrd="2" destOrd="0" presId="urn:microsoft.com/office/officeart/2005/8/layout/hierarchy4"/>
    <dgm:cxn modelId="{906F7BDE-D2DF-4F2F-B137-AD93B0FC2198}" type="presParOf" srcId="{3428A1AC-FD25-4F4E-9FED-B9A915A51599}" destId="{BEE00F67-2003-4606-8D26-F24587D044F2}" srcOrd="0" destOrd="0" presId="urn:microsoft.com/office/officeart/2005/8/layout/hierarchy4"/>
    <dgm:cxn modelId="{C6C6853A-051C-4DA5-AEEF-411DEA45419E}" type="presParOf" srcId="{BEE00F67-2003-4606-8D26-F24587D044F2}" destId="{F9AB582C-951D-4D50-8A27-9AE0E6D30BC2}" srcOrd="0" destOrd="0" presId="urn:microsoft.com/office/officeart/2005/8/layout/hierarchy4"/>
    <dgm:cxn modelId="{CFCD969E-81E4-484A-8F9D-C2C217EE09F2}" type="presParOf" srcId="{BEE00F67-2003-4606-8D26-F24587D044F2}" destId="{132E6FA2-5D95-4E6A-9753-5ADCBA3CBC9A}" srcOrd="1" destOrd="0" presId="urn:microsoft.com/office/officeart/2005/8/layout/hierarchy4"/>
    <dgm:cxn modelId="{D5C3B967-E37C-431E-8047-F853B1CADB28}" type="presParOf" srcId="{3428A1AC-FD25-4F4E-9FED-B9A915A51599}" destId="{6058A421-427E-4C97-AE01-0E0549703242}" srcOrd="1" destOrd="0" presId="urn:microsoft.com/office/officeart/2005/8/layout/hierarchy4"/>
    <dgm:cxn modelId="{6E90E737-D5BE-4E0A-8D04-32366BA6ED23}" type="presParOf" srcId="{3428A1AC-FD25-4F4E-9FED-B9A915A51599}" destId="{780D03A7-A75E-494F-AC64-CB4B3D012BF1}" srcOrd="2" destOrd="0" presId="urn:microsoft.com/office/officeart/2005/8/layout/hierarchy4"/>
    <dgm:cxn modelId="{839292D7-6CE2-4D41-B7E5-AC576A050755}" type="presParOf" srcId="{780D03A7-A75E-494F-AC64-CB4B3D012BF1}" destId="{97BED5B5-9E1B-4EFA-8392-631B0D3569B9}" srcOrd="0" destOrd="0" presId="urn:microsoft.com/office/officeart/2005/8/layout/hierarchy4"/>
    <dgm:cxn modelId="{1B37F5C9-63AC-4B86-BD40-E015FFCBD778}" type="presParOf" srcId="{780D03A7-A75E-494F-AC64-CB4B3D012BF1}" destId="{01B8C868-6E6A-4885-9C0E-6C4067C759E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E04870-42B4-4C59-BE9C-6D2814BEBAB4}">
      <dsp:nvSpPr>
        <dsp:cNvPr id="0" name=""/>
        <dsp:cNvSpPr/>
      </dsp:nvSpPr>
      <dsp:spPr>
        <a:xfrm>
          <a:off x="525632" y="0"/>
          <a:ext cx="5957174" cy="4120232"/>
        </a:xfrm>
        <a:prstGeom prst="rightArrow">
          <a:avLst/>
        </a:prstGeom>
        <a:solidFill>
          <a:srgbClr val="2A199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51895E-3584-42FB-AADE-1382A71C5607}">
      <dsp:nvSpPr>
        <dsp:cNvPr id="0" name=""/>
        <dsp:cNvSpPr/>
      </dsp:nvSpPr>
      <dsp:spPr>
        <a:xfrm>
          <a:off x="440757" y="1257066"/>
          <a:ext cx="2998435" cy="1648092"/>
        </a:xfrm>
        <a:prstGeom prst="round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solidFill>
                <a:srgbClr val="FF0000"/>
              </a:solidFill>
            </a:rPr>
            <a:t>ФГТ</a:t>
          </a:r>
          <a:endParaRPr lang="ru-RU" sz="6500" kern="1200" dirty="0">
            <a:solidFill>
              <a:srgbClr val="FF0000"/>
            </a:solidFill>
          </a:endParaRPr>
        </a:p>
      </dsp:txBody>
      <dsp:txXfrm>
        <a:off x="440757" y="1257066"/>
        <a:ext cx="2998435" cy="1648092"/>
      </dsp:txXfrm>
    </dsp:sp>
    <dsp:sp modelId="{D5E08707-A435-4F90-9B34-58F715643C09}">
      <dsp:nvSpPr>
        <dsp:cNvPr id="0" name=""/>
        <dsp:cNvSpPr/>
      </dsp:nvSpPr>
      <dsp:spPr>
        <a:xfrm>
          <a:off x="3679431" y="1236069"/>
          <a:ext cx="2998435" cy="1648092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ФГОС</a:t>
          </a:r>
          <a:endParaRPr lang="ru-RU" sz="6500" kern="1200" dirty="0"/>
        </a:p>
      </dsp:txBody>
      <dsp:txXfrm>
        <a:off x="3679431" y="1236069"/>
        <a:ext cx="2998435" cy="164809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EB0E49-DFF6-4B8D-A8FA-67EE835C0709}">
      <dsp:nvSpPr>
        <dsp:cNvPr id="0" name=""/>
        <dsp:cNvSpPr/>
      </dsp:nvSpPr>
      <dsp:spPr>
        <a:xfrm>
          <a:off x="539547" y="216018"/>
          <a:ext cx="1716039" cy="1596294"/>
        </a:xfrm>
        <a:prstGeom prst="smileyFac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049443-F3AD-4214-9CDF-7C2B803473E0}">
      <dsp:nvSpPr>
        <dsp:cNvPr id="0" name=""/>
        <dsp:cNvSpPr/>
      </dsp:nvSpPr>
      <dsp:spPr>
        <a:xfrm>
          <a:off x="2339745" y="216025"/>
          <a:ext cx="6500162" cy="5810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</a:rPr>
            <a:t>*Не подлежат </a:t>
          </a:r>
          <a:r>
            <a:rPr lang="ru-RU" sz="2000" b="1" kern="1200" dirty="0" smtClean="0">
              <a:solidFill>
                <a:schemeClr val="accent1">
                  <a:lumMod val="75000"/>
                </a:schemeClr>
              </a:solidFill>
            </a:rPr>
            <a:t>непосредственной оценке</a:t>
          </a:r>
          <a:r>
            <a:rPr lang="ru-RU" sz="1800" b="1" kern="1200" dirty="0" smtClean="0"/>
            <a:t>, в том числе в виде педагогической диагностики.</a:t>
          </a:r>
        </a:p>
      </dsp:txBody>
      <dsp:txXfrm>
        <a:off x="2339745" y="216025"/>
        <a:ext cx="6500162" cy="581037"/>
      </dsp:txXfrm>
    </dsp:sp>
    <dsp:sp modelId="{76AB8C1A-78A9-44FF-8455-C5DF6376BD4B}">
      <dsp:nvSpPr>
        <dsp:cNvPr id="0" name=""/>
        <dsp:cNvSpPr/>
      </dsp:nvSpPr>
      <dsp:spPr>
        <a:xfrm>
          <a:off x="2627797" y="1080120"/>
          <a:ext cx="6222599" cy="5325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*Освоение программы </a:t>
          </a:r>
          <a:r>
            <a:rPr lang="ru-RU" sz="1800" b="1" kern="1200" dirty="0" smtClean="0">
              <a:solidFill>
                <a:srgbClr val="FF0000"/>
              </a:solidFill>
            </a:rPr>
            <a:t>не сопровождается </a:t>
          </a:r>
          <a:r>
            <a:rPr lang="ru-RU" sz="2000" b="1" kern="1200" dirty="0" smtClean="0">
              <a:solidFill>
                <a:schemeClr val="accent1">
                  <a:lumMod val="75000"/>
                </a:schemeClr>
              </a:solidFill>
            </a:rPr>
            <a:t>промежуточной и итоговой аттестацией</a:t>
          </a:r>
          <a:r>
            <a:rPr lang="ru-RU" sz="2000" b="1" kern="1200" dirty="0" smtClean="0"/>
            <a:t>.</a:t>
          </a:r>
          <a:endParaRPr lang="ru-RU" sz="1800" b="1" kern="1200" dirty="0" smtClean="0"/>
        </a:p>
      </dsp:txBody>
      <dsp:txXfrm>
        <a:off x="2627797" y="1080120"/>
        <a:ext cx="6222599" cy="532555"/>
      </dsp:txXfrm>
    </dsp:sp>
    <dsp:sp modelId="{8BAFD8CA-8650-4B75-892B-901EA257C46F}">
      <dsp:nvSpPr>
        <dsp:cNvPr id="0" name=""/>
        <dsp:cNvSpPr/>
      </dsp:nvSpPr>
      <dsp:spPr>
        <a:xfrm>
          <a:off x="3491892" y="1872207"/>
          <a:ext cx="5241455" cy="262526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0000"/>
              </a:solidFill>
            </a:rPr>
            <a:t>*Не могут </a:t>
          </a:r>
          <a:r>
            <a:rPr lang="ru-RU" sz="2000" b="1" kern="1200" dirty="0" smtClean="0"/>
            <a:t>служить </a:t>
          </a:r>
          <a:r>
            <a:rPr lang="ru-RU" sz="2000" b="1" kern="1200" dirty="0" smtClean="0">
              <a:solidFill>
                <a:schemeClr val="accent1">
                  <a:lumMod val="75000"/>
                </a:schemeClr>
              </a:solidFill>
            </a:rPr>
            <a:t>основанием </a:t>
          </a:r>
          <a:r>
            <a:rPr lang="ru-RU" sz="1800" b="1" kern="1200" dirty="0" smtClean="0"/>
            <a:t>при решении управленческих задач, </a:t>
          </a:r>
          <a:r>
            <a:rPr lang="ru-RU" sz="1800" b="0" kern="1200" dirty="0" smtClean="0"/>
            <a:t>включая:</a:t>
          </a: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-аттестацию педагогических кадров</a:t>
          </a:r>
          <a:r>
            <a:rPr lang="ru-RU" sz="1800" b="0" kern="1200" dirty="0" smtClean="0"/>
            <a:t>;</a:t>
          </a: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-оценку качества образования;</a:t>
          </a: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-оценку, как итогового, так и промежуточного уровня развития детей;</a:t>
          </a: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-распределение стимулирующего фонда оплаты.</a:t>
          </a:r>
          <a:endParaRPr lang="ru-RU" sz="1800" b="1" kern="1200" dirty="0"/>
        </a:p>
      </dsp:txBody>
      <dsp:txXfrm>
        <a:off x="3491892" y="1872207"/>
        <a:ext cx="5241455" cy="262526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810D96-CC17-4D47-94DB-F7B655CCA119}">
      <dsp:nvSpPr>
        <dsp:cNvPr id="0" name=""/>
        <dsp:cNvSpPr/>
      </dsp:nvSpPr>
      <dsp:spPr>
        <a:xfrm rot="16200000">
          <a:off x="-505957" y="506961"/>
          <a:ext cx="3625857" cy="2611933"/>
        </a:xfrm>
        <a:prstGeom prst="flowChartManualOperation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4161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Педагогическая диагностика</a:t>
          </a:r>
          <a:endParaRPr lang="ru-RU" sz="2400" kern="1200" dirty="0"/>
        </a:p>
      </dsp:txBody>
      <dsp:txXfrm rot="16200000">
        <a:off x="-505957" y="506961"/>
        <a:ext cx="3625857" cy="2611933"/>
      </dsp:txXfrm>
    </dsp:sp>
    <dsp:sp modelId="{3CB7C4A5-75F0-4E49-A6EE-B63C1C31F622}">
      <dsp:nvSpPr>
        <dsp:cNvPr id="0" name=""/>
        <dsp:cNvSpPr/>
      </dsp:nvSpPr>
      <dsp:spPr>
        <a:xfrm rot="16200000">
          <a:off x="2301871" y="506961"/>
          <a:ext cx="3625857" cy="2611933"/>
        </a:xfrm>
        <a:prstGeom prst="flowChartManualOperation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4161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План педагогических действий (педагогическая коррекция)</a:t>
          </a:r>
          <a:endParaRPr lang="ru-RU" sz="2400" kern="1200" dirty="0"/>
        </a:p>
      </dsp:txBody>
      <dsp:txXfrm rot="16200000">
        <a:off x="2301871" y="506961"/>
        <a:ext cx="3625857" cy="2611933"/>
      </dsp:txXfrm>
    </dsp:sp>
    <dsp:sp modelId="{C08CB0E6-0539-4ADF-A3BC-FB42C0BACC2F}">
      <dsp:nvSpPr>
        <dsp:cNvPr id="0" name=""/>
        <dsp:cNvSpPr/>
      </dsp:nvSpPr>
      <dsp:spPr>
        <a:xfrm rot="16200000">
          <a:off x="5109700" y="506961"/>
          <a:ext cx="3625857" cy="2611933"/>
        </a:xfrm>
        <a:prstGeom prst="flowChartManualOperation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4161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Итоговая  педагогическая диагностика</a:t>
          </a:r>
          <a:endParaRPr lang="ru-RU" sz="2400" kern="1200" dirty="0"/>
        </a:p>
      </dsp:txBody>
      <dsp:txXfrm rot="16200000">
        <a:off x="5109700" y="506961"/>
        <a:ext cx="3625857" cy="261193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CCD1A8-39A6-49E0-AB5F-7059D939D47A}">
      <dsp:nvSpPr>
        <dsp:cNvPr id="0" name=""/>
        <dsp:cNvSpPr/>
      </dsp:nvSpPr>
      <dsp:spPr>
        <a:xfrm>
          <a:off x="3097110" y="2748636"/>
          <a:ext cx="2035379" cy="20353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kern="1200" dirty="0"/>
        </a:p>
      </dsp:txBody>
      <dsp:txXfrm>
        <a:off x="3097110" y="2748636"/>
        <a:ext cx="2035379" cy="2035379"/>
      </dsp:txXfrm>
    </dsp:sp>
    <dsp:sp modelId="{027B9D06-198D-4A33-8267-6E5DBBD0CBAA}">
      <dsp:nvSpPr>
        <dsp:cNvPr id="0" name=""/>
        <dsp:cNvSpPr/>
      </dsp:nvSpPr>
      <dsp:spPr>
        <a:xfrm rot="10800000">
          <a:off x="1123297" y="3476284"/>
          <a:ext cx="1865252" cy="580083"/>
        </a:xfrm>
        <a:prstGeom prst="leftArrow">
          <a:avLst>
            <a:gd name="adj1" fmla="val 60000"/>
            <a:gd name="adj2" fmla="val 50000"/>
          </a:avLst>
        </a:prstGeom>
        <a:solidFill>
          <a:srgbClr val="2A199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9CA3D8-C75E-4909-8433-0B1DB04DA463}">
      <dsp:nvSpPr>
        <dsp:cNvPr id="0" name=""/>
        <dsp:cNvSpPr/>
      </dsp:nvSpPr>
      <dsp:spPr>
        <a:xfrm>
          <a:off x="156492" y="2992881"/>
          <a:ext cx="1933610" cy="154688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Флегматичный</a:t>
          </a:r>
          <a:endParaRPr lang="ru-RU" sz="2000" kern="1200" dirty="0"/>
        </a:p>
      </dsp:txBody>
      <dsp:txXfrm>
        <a:off x="156492" y="2992881"/>
        <a:ext cx="1933610" cy="1546888"/>
      </dsp:txXfrm>
    </dsp:sp>
    <dsp:sp modelId="{BCC3AD09-92C3-4452-9C09-1DBAEA6C8A5C}">
      <dsp:nvSpPr>
        <dsp:cNvPr id="0" name=""/>
        <dsp:cNvSpPr/>
      </dsp:nvSpPr>
      <dsp:spPr>
        <a:xfrm rot="13224060">
          <a:off x="1364115" y="2044020"/>
          <a:ext cx="2135680" cy="580083"/>
        </a:xfrm>
        <a:prstGeom prst="leftArrow">
          <a:avLst>
            <a:gd name="adj1" fmla="val 60000"/>
            <a:gd name="adj2" fmla="val 50000"/>
          </a:avLst>
        </a:prstGeom>
        <a:solidFill>
          <a:srgbClr val="2A199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B670A8-49C9-4D5B-AC67-E25411784E9C}">
      <dsp:nvSpPr>
        <dsp:cNvPr id="0" name=""/>
        <dsp:cNvSpPr/>
      </dsp:nvSpPr>
      <dsp:spPr>
        <a:xfrm>
          <a:off x="156831" y="868515"/>
          <a:ext cx="2923870" cy="154688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Физически здоров, масса тела превышает средние показатели</a:t>
          </a:r>
          <a:endParaRPr lang="ru-RU" sz="1800" b="1" kern="1200" dirty="0"/>
        </a:p>
      </dsp:txBody>
      <dsp:txXfrm>
        <a:off x="156831" y="868515"/>
        <a:ext cx="2923870" cy="1546888"/>
      </dsp:txXfrm>
    </dsp:sp>
    <dsp:sp modelId="{FFA18AF7-413E-49F3-8BB6-D5EE11E17882}">
      <dsp:nvSpPr>
        <dsp:cNvPr id="0" name=""/>
        <dsp:cNvSpPr/>
      </dsp:nvSpPr>
      <dsp:spPr>
        <a:xfrm rot="16200000">
          <a:off x="3182173" y="1417408"/>
          <a:ext cx="1865252" cy="580083"/>
        </a:xfrm>
        <a:prstGeom prst="leftArrow">
          <a:avLst>
            <a:gd name="adj1" fmla="val 60000"/>
            <a:gd name="adj2" fmla="val 50000"/>
          </a:avLst>
        </a:prstGeom>
        <a:solidFill>
          <a:srgbClr val="2A199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E9DD78-7A5A-4CEC-8F4A-664126EF9B7C}">
      <dsp:nvSpPr>
        <dsp:cNvPr id="0" name=""/>
        <dsp:cNvSpPr/>
      </dsp:nvSpPr>
      <dsp:spPr>
        <a:xfrm>
          <a:off x="2973863" y="1379"/>
          <a:ext cx="2281872" cy="154688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Интересуется </a:t>
          </a:r>
          <a:r>
            <a:rPr lang="ru-RU" sz="1800" b="1" kern="1200" dirty="0" err="1" smtClean="0"/>
            <a:t>лего</a:t>
          </a:r>
          <a:r>
            <a:rPr lang="ru-RU" sz="1800" b="1" kern="1200" dirty="0" smtClean="0"/>
            <a:t>- игрушками, дома много времени сидит у телевизора и в интернете</a:t>
          </a:r>
          <a:endParaRPr lang="ru-RU" sz="1800" b="1" kern="1200" dirty="0"/>
        </a:p>
      </dsp:txBody>
      <dsp:txXfrm>
        <a:off x="2973863" y="1379"/>
        <a:ext cx="2281872" cy="1546888"/>
      </dsp:txXfrm>
    </dsp:sp>
    <dsp:sp modelId="{6E2BD30F-85E0-4F1B-82E5-0044F44117AA}">
      <dsp:nvSpPr>
        <dsp:cNvPr id="0" name=""/>
        <dsp:cNvSpPr/>
      </dsp:nvSpPr>
      <dsp:spPr>
        <a:xfrm rot="19198555">
          <a:off x="4737432" y="2046425"/>
          <a:ext cx="2159907" cy="580083"/>
        </a:xfrm>
        <a:prstGeom prst="leftArrow">
          <a:avLst>
            <a:gd name="adj1" fmla="val 60000"/>
            <a:gd name="adj2" fmla="val 50000"/>
          </a:avLst>
        </a:prstGeom>
        <a:solidFill>
          <a:srgbClr val="2A199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76A023-100C-495F-9579-C5F6301DA909}">
      <dsp:nvSpPr>
        <dsp:cNvPr id="0" name=""/>
        <dsp:cNvSpPr/>
      </dsp:nvSpPr>
      <dsp:spPr>
        <a:xfrm>
          <a:off x="5486695" y="868493"/>
          <a:ext cx="2315382" cy="154688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Познавательные </a:t>
          </a:r>
          <a:r>
            <a:rPr lang="ru-RU" sz="2000" b="1" kern="1200" dirty="0" smtClean="0"/>
            <a:t>интересы</a:t>
          </a:r>
          <a:r>
            <a:rPr lang="ru-RU" sz="1800" b="1" kern="1200" dirty="0" smtClean="0"/>
            <a:t> не развиты</a:t>
          </a:r>
          <a:endParaRPr lang="ru-RU" sz="1800" b="1" kern="1200" dirty="0"/>
        </a:p>
      </dsp:txBody>
      <dsp:txXfrm>
        <a:off x="5486695" y="868493"/>
        <a:ext cx="2315382" cy="1546888"/>
      </dsp:txXfrm>
    </dsp:sp>
    <dsp:sp modelId="{B01B54F3-3107-4978-90AC-11D569CF7F97}">
      <dsp:nvSpPr>
        <dsp:cNvPr id="0" name=""/>
        <dsp:cNvSpPr/>
      </dsp:nvSpPr>
      <dsp:spPr>
        <a:xfrm>
          <a:off x="5241049" y="3476284"/>
          <a:ext cx="1865252" cy="580083"/>
        </a:xfrm>
        <a:prstGeom prst="leftArrow">
          <a:avLst>
            <a:gd name="adj1" fmla="val 60000"/>
            <a:gd name="adj2" fmla="val 50000"/>
          </a:avLst>
        </a:prstGeom>
        <a:solidFill>
          <a:srgbClr val="2A199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100A00-1E92-4331-B74F-5FE8476FFBC5}">
      <dsp:nvSpPr>
        <dsp:cNvPr id="0" name=""/>
        <dsp:cNvSpPr/>
      </dsp:nvSpPr>
      <dsp:spPr>
        <a:xfrm>
          <a:off x="6139496" y="2992881"/>
          <a:ext cx="1933610" cy="154688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Большее время воспитывается бабушкой и дедушкой</a:t>
          </a:r>
          <a:endParaRPr lang="ru-RU" sz="2000" kern="1200" dirty="0"/>
        </a:p>
      </dsp:txBody>
      <dsp:txXfrm>
        <a:off x="6139496" y="2992881"/>
        <a:ext cx="1933610" cy="154688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08EB85-9B06-475E-940A-EA690646DD70}">
      <dsp:nvSpPr>
        <dsp:cNvPr id="0" name=""/>
        <dsp:cNvSpPr/>
      </dsp:nvSpPr>
      <dsp:spPr>
        <a:xfrm>
          <a:off x="0" y="59813"/>
          <a:ext cx="8709001" cy="898339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rgbClr val="FF0000"/>
              </a:solidFill>
            </a:rPr>
            <a:t>портфолио</a:t>
          </a:r>
          <a:endParaRPr lang="ru-RU" sz="4000" kern="1200" dirty="0">
            <a:solidFill>
              <a:srgbClr val="FF0000"/>
            </a:solidFill>
          </a:endParaRPr>
        </a:p>
      </dsp:txBody>
      <dsp:txXfrm>
        <a:off x="0" y="59813"/>
        <a:ext cx="8709001" cy="898339"/>
      </dsp:txXfrm>
    </dsp:sp>
    <dsp:sp modelId="{F9AB582C-951D-4D50-8A27-9AE0E6D30BC2}">
      <dsp:nvSpPr>
        <dsp:cNvPr id="0" name=""/>
        <dsp:cNvSpPr/>
      </dsp:nvSpPr>
      <dsp:spPr>
        <a:xfrm>
          <a:off x="357187" y="1071566"/>
          <a:ext cx="4170825" cy="3000019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папка-накопитель, в которую целенаправленно собирается информация о ребенке, помещаются различные материалы, свидетельствующие о результатах и достижениях ребенка, которая комплексно отражает его усилия, успехи и достижения в разных сферах развития;</a:t>
          </a:r>
          <a:endParaRPr lang="ru-RU" sz="1800" b="1" kern="1200" dirty="0" smtClean="0"/>
        </a:p>
      </dsp:txBody>
      <dsp:txXfrm>
        <a:off x="357187" y="1071566"/>
        <a:ext cx="4170825" cy="3000019"/>
      </dsp:txXfrm>
    </dsp:sp>
    <dsp:sp modelId="{97BED5B5-9E1B-4EFA-8392-631B0D3569B9}">
      <dsp:nvSpPr>
        <dsp:cNvPr id="0" name=""/>
        <dsp:cNvSpPr/>
      </dsp:nvSpPr>
      <dsp:spPr>
        <a:xfrm>
          <a:off x="4544610" y="1236605"/>
          <a:ext cx="4170825" cy="2978236"/>
        </a:xfrm>
        <a:prstGeom prst="roundRect">
          <a:avLst>
            <a:gd name="adj" fmla="val 10000"/>
          </a:avLst>
        </a:prstGeom>
        <a:solidFill>
          <a:srgbClr val="2A199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«копилка» личных достижений ребенка в разных видах деятельности, его успехов, положительных эмоций, возможность еще раз пережить приятные моменты своей жизни.</a:t>
          </a:r>
          <a:endParaRPr lang="ru-RU" sz="1800" b="1" kern="1200" dirty="0" smtClean="0"/>
        </a:p>
      </dsp:txBody>
      <dsp:txXfrm>
        <a:off x="4544610" y="1236605"/>
        <a:ext cx="4170825" cy="2978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1481" cy="49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1125" y="0"/>
            <a:ext cx="2961481" cy="49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8342"/>
            <a:ext cx="2961481" cy="49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D54DBE8-8F37-4324-9AB2-9994F0E4A5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2563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1481" cy="49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125" y="0"/>
            <a:ext cx="2961481" cy="49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7713"/>
            <a:ext cx="4991100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3419" y="4740037"/>
            <a:ext cx="5467350" cy="4490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8342"/>
            <a:ext cx="2961481" cy="49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125" y="9478342"/>
            <a:ext cx="2961481" cy="49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D244DB9-0943-413A-BF16-2540918F54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77963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244DB9-0943-413A-BF16-2540918F54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Ниже</a:t>
            </a:r>
            <a:r>
              <a:rPr lang="ru-RU" baseline="0" dirty="0" smtClean="0"/>
              <a:t> этой таблицы должна быть еще таблица с рекомендациями от педагога-психолога по учебным годам.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57834-3025-4A7A-9D7E-4C4405670BEB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244DB9-0943-413A-BF16-2540918F54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244DB9-0943-413A-BF16-2540918F54C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ru-RU" dirty="0" smtClean="0"/>
              <a:t>  *Статус семьи по количеству детей – </a:t>
            </a:r>
            <a:r>
              <a:rPr lang="ru-RU" dirty="0" err="1" smtClean="0"/>
              <a:t>малодетная</a:t>
            </a:r>
            <a:r>
              <a:rPr lang="ru-RU" baseline="0" dirty="0" smtClean="0"/>
              <a:t> (1 или 2 ребенка), многодетная (3 и более детей).</a:t>
            </a:r>
          </a:p>
          <a:p>
            <a:pPr>
              <a:buFont typeface="Arial" charset="0"/>
              <a:buChar char="•"/>
            </a:pPr>
            <a:r>
              <a:rPr lang="ru-RU" baseline="0" dirty="0" smtClean="0"/>
              <a:t>**Статус семьи по составу (</a:t>
            </a:r>
            <a:r>
              <a:rPr lang="ru-RU" baseline="0" dirty="0" err="1" smtClean="0"/>
              <a:t>однопоколенная</a:t>
            </a:r>
            <a:r>
              <a:rPr lang="ru-RU" baseline="0" dirty="0" smtClean="0"/>
              <a:t>, </a:t>
            </a:r>
            <a:r>
              <a:rPr lang="ru-RU" baseline="0" dirty="0" err="1" smtClean="0"/>
              <a:t>многопоколенная</a:t>
            </a:r>
            <a:r>
              <a:rPr lang="ru-RU" baseline="0" dirty="0" smtClean="0"/>
              <a:t>, полная, неполная (причина)).</a:t>
            </a:r>
          </a:p>
          <a:p>
            <a:pPr>
              <a:buFont typeface="Arial" charset="0"/>
              <a:buChar char="•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57834-3025-4A7A-9D7E-4C4405670BEB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Количество строк равно количеству столбцов в верхней таблице, где учебные года.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57834-3025-4A7A-9D7E-4C4405670BEB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Количество строк равно количеству столбцов в верхней таблице, где учебные года.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57834-3025-4A7A-9D7E-4C4405670BEB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методике К. Печоры: три степени адаптации: легкая (15–30 дней);   средняя (30–60 дней);    тяжелая (от 2 до 6) месяцев. И ниже таблицы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строки  «Рекомендации».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57834-3025-4A7A-9D7E-4C4405670BEB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столбец виды деятельности вписываются те диагностики, которые проводятся в вашем</a:t>
            </a:r>
            <a:r>
              <a:rPr lang="ru-RU" baseline="0" dirty="0" smtClean="0"/>
              <a:t> ДОУ. Чтобы лучше видеть динамику развития ребенка рекомендуем отмечать каждый уровень развития разным цветом: </a:t>
            </a:r>
            <a:r>
              <a:rPr lang="ru-RU" baseline="0" dirty="0" smtClean="0">
                <a:solidFill>
                  <a:srgbClr val="FF0000"/>
                </a:solidFill>
              </a:rPr>
              <a:t>оптимальный – красным, высокий – зеленым, средний – синим, низкий – черным.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57834-3025-4A7A-9D7E-4C4405670BEB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первом столбце пишем учебный год,</a:t>
            </a:r>
            <a:r>
              <a:rPr lang="ru-RU" baseline="0" dirty="0" smtClean="0"/>
              <a:t> а во втором все рекомендации, способы, методы, приемы, которые вы будете применять к ребенку, чтобы повысить уровень его развития в том разделе, где у него наблюдаются какие-либо проблемы и затруднения.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57834-3025-4A7A-9D7E-4C4405670BEB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0"/>
          <p:cNvSpPr>
            <a:spLocks/>
          </p:cNvSpPr>
          <p:nvPr/>
        </p:nvSpPr>
        <p:spPr bwMode="gray">
          <a:xfrm>
            <a:off x="0" y="6048375"/>
            <a:ext cx="2762250" cy="809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10"/>
              </a:cxn>
              <a:cxn ang="0">
                <a:pos x="1740" y="510"/>
              </a:cxn>
              <a:cxn ang="0">
                <a:pos x="1595" y="30"/>
              </a:cxn>
              <a:cxn ang="0">
                <a:pos x="0" y="0"/>
              </a:cxn>
            </a:cxnLst>
            <a:rect l="0" t="0" r="r" b="b"/>
            <a:pathLst>
              <a:path w="1740" h="510">
                <a:moveTo>
                  <a:pt x="0" y="0"/>
                </a:moveTo>
                <a:lnTo>
                  <a:pt x="0" y="510"/>
                </a:lnTo>
                <a:cubicBezTo>
                  <a:pt x="0" y="510"/>
                  <a:pt x="870" y="510"/>
                  <a:pt x="1740" y="510"/>
                </a:cubicBezTo>
                <a:cubicBezTo>
                  <a:pt x="1650" y="258"/>
                  <a:pt x="1595" y="30"/>
                  <a:pt x="1595" y="30"/>
                </a:cubicBezTo>
                <a:cubicBezTo>
                  <a:pt x="798" y="54"/>
                  <a:pt x="0" y="0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Freeform 41"/>
          <p:cNvSpPr>
            <a:spLocks/>
          </p:cNvSpPr>
          <p:nvPr/>
        </p:nvSpPr>
        <p:spPr bwMode="gray">
          <a:xfrm>
            <a:off x="2590800" y="4705350"/>
            <a:ext cx="6400800" cy="2152650"/>
          </a:xfrm>
          <a:custGeom>
            <a:avLst/>
            <a:gdLst/>
            <a:ahLst/>
            <a:cxnLst>
              <a:cxn ang="0">
                <a:pos x="1116" y="0"/>
              </a:cxn>
              <a:cxn ang="0">
                <a:pos x="3840" y="636"/>
              </a:cxn>
              <a:cxn ang="0">
                <a:pos x="4032" y="1356"/>
              </a:cxn>
              <a:cxn ang="0">
                <a:pos x="288" y="1356"/>
              </a:cxn>
              <a:cxn ang="0">
                <a:pos x="0" y="828"/>
              </a:cxn>
              <a:cxn ang="0">
                <a:pos x="1116" y="0"/>
              </a:cxn>
            </a:cxnLst>
            <a:rect l="0" t="0" r="r" b="b"/>
            <a:pathLst>
              <a:path w="4032" h="1356">
                <a:moveTo>
                  <a:pt x="1116" y="0"/>
                </a:moveTo>
                <a:cubicBezTo>
                  <a:pt x="2370" y="1254"/>
                  <a:pt x="3840" y="636"/>
                  <a:pt x="3840" y="636"/>
                </a:cubicBezTo>
                <a:cubicBezTo>
                  <a:pt x="4032" y="966"/>
                  <a:pt x="4032" y="1356"/>
                  <a:pt x="4032" y="1356"/>
                </a:cubicBezTo>
                <a:cubicBezTo>
                  <a:pt x="4032" y="1356"/>
                  <a:pt x="2160" y="1356"/>
                  <a:pt x="288" y="1356"/>
                </a:cubicBezTo>
                <a:cubicBezTo>
                  <a:pt x="120" y="1140"/>
                  <a:pt x="0" y="828"/>
                  <a:pt x="0" y="828"/>
                </a:cubicBezTo>
                <a:lnTo>
                  <a:pt x="1116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Freeform 42"/>
          <p:cNvSpPr>
            <a:spLocks/>
          </p:cNvSpPr>
          <p:nvPr/>
        </p:nvSpPr>
        <p:spPr bwMode="gray">
          <a:xfrm>
            <a:off x="4400550" y="781050"/>
            <a:ext cx="4743450" cy="5048250"/>
          </a:xfrm>
          <a:custGeom>
            <a:avLst/>
            <a:gdLst/>
            <a:ahLst/>
            <a:cxnLst>
              <a:cxn ang="0">
                <a:pos x="510" y="1098"/>
              </a:cxn>
              <a:cxn ang="0">
                <a:pos x="2280" y="0"/>
              </a:cxn>
              <a:cxn ang="0">
                <a:pos x="2988" y="342"/>
              </a:cxn>
              <a:cxn ang="0">
                <a:pos x="2988" y="2772"/>
              </a:cxn>
              <a:cxn ang="0">
                <a:pos x="1452" y="3060"/>
              </a:cxn>
              <a:cxn ang="0">
                <a:pos x="0" y="2406"/>
              </a:cxn>
              <a:cxn ang="0">
                <a:pos x="510" y="1098"/>
              </a:cxn>
            </a:cxnLst>
            <a:rect l="0" t="0" r="r" b="b"/>
            <a:pathLst>
              <a:path w="2988" h="3180">
                <a:moveTo>
                  <a:pt x="510" y="1098"/>
                </a:moveTo>
                <a:cubicBezTo>
                  <a:pt x="1710" y="840"/>
                  <a:pt x="2280" y="0"/>
                  <a:pt x="2280" y="0"/>
                </a:cubicBezTo>
                <a:cubicBezTo>
                  <a:pt x="2700" y="96"/>
                  <a:pt x="2988" y="342"/>
                  <a:pt x="2988" y="342"/>
                </a:cubicBezTo>
                <a:lnTo>
                  <a:pt x="2988" y="2772"/>
                </a:lnTo>
                <a:cubicBezTo>
                  <a:pt x="2988" y="2772"/>
                  <a:pt x="2202" y="3180"/>
                  <a:pt x="1452" y="3060"/>
                </a:cubicBezTo>
                <a:cubicBezTo>
                  <a:pt x="636" y="2940"/>
                  <a:pt x="0" y="2406"/>
                  <a:pt x="0" y="2406"/>
                </a:cubicBezTo>
                <a:lnTo>
                  <a:pt x="510" y="1098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Freeform 43"/>
          <p:cNvSpPr>
            <a:spLocks/>
          </p:cNvSpPr>
          <p:nvPr/>
        </p:nvSpPr>
        <p:spPr bwMode="gray">
          <a:xfrm>
            <a:off x="4800600" y="0"/>
            <a:ext cx="3276600" cy="2409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6" y="1518"/>
              </a:cxn>
              <a:cxn ang="0">
                <a:pos x="2064" y="0"/>
              </a:cxn>
              <a:cxn ang="0">
                <a:pos x="0" y="0"/>
              </a:cxn>
            </a:cxnLst>
            <a:rect l="0" t="0" r="r" b="b"/>
            <a:pathLst>
              <a:path w="2064" h="1518">
                <a:moveTo>
                  <a:pt x="0" y="0"/>
                </a:moveTo>
                <a:cubicBezTo>
                  <a:pt x="0" y="0"/>
                  <a:pt x="138" y="759"/>
                  <a:pt x="276" y="1518"/>
                </a:cubicBezTo>
                <a:cubicBezTo>
                  <a:pt x="1518" y="1194"/>
                  <a:pt x="2064" y="0"/>
                  <a:pt x="206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8" name="Freeform 79"/>
          <p:cNvSpPr>
            <a:spLocks/>
          </p:cNvSpPr>
          <p:nvPr/>
        </p:nvSpPr>
        <p:spPr bwMode="gray">
          <a:xfrm>
            <a:off x="0" y="0"/>
            <a:ext cx="6583363" cy="7267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12" y="0"/>
              </a:cxn>
              <a:cxn ang="0">
                <a:pos x="3222" y="3042"/>
              </a:cxn>
              <a:cxn ang="0">
                <a:pos x="0" y="3744"/>
              </a:cxn>
              <a:cxn ang="0">
                <a:pos x="0" y="0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9" name="Freeform 45"/>
          <p:cNvSpPr>
            <a:spLocks/>
          </p:cNvSpPr>
          <p:nvPr/>
        </p:nvSpPr>
        <p:spPr bwMode="gray">
          <a:xfrm>
            <a:off x="0" y="0"/>
            <a:ext cx="6372225" cy="7072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12" y="0"/>
              </a:cxn>
              <a:cxn ang="0">
                <a:pos x="3222" y="3042"/>
              </a:cxn>
              <a:cxn ang="0">
                <a:pos x="0" y="3744"/>
              </a:cxn>
              <a:cxn ang="0">
                <a:pos x="0" y="0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2549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" name="Line 47"/>
          <p:cNvSpPr>
            <a:spLocks noChangeShapeType="1"/>
          </p:cNvSpPr>
          <p:nvPr/>
        </p:nvSpPr>
        <p:spPr bwMode="gray">
          <a:xfrm>
            <a:off x="250825" y="1588"/>
            <a:ext cx="0" cy="601503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1" name="Line 48"/>
          <p:cNvSpPr>
            <a:spLocks noChangeShapeType="1"/>
          </p:cNvSpPr>
          <p:nvPr/>
        </p:nvSpPr>
        <p:spPr bwMode="gray">
          <a:xfrm>
            <a:off x="1293813" y="1588"/>
            <a:ext cx="0" cy="62071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2" name="Line 49"/>
          <p:cNvSpPr>
            <a:spLocks noChangeShapeType="1"/>
          </p:cNvSpPr>
          <p:nvPr/>
        </p:nvSpPr>
        <p:spPr bwMode="gray">
          <a:xfrm>
            <a:off x="2338388" y="1588"/>
            <a:ext cx="0" cy="6183312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3" name="Line 50"/>
          <p:cNvSpPr>
            <a:spLocks noChangeShapeType="1"/>
          </p:cNvSpPr>
          <p:nvPr/>
        </p:nvSpPr>
        <p:spPr bwMode="gray">
          <a:xfrm>
            <a:off x="3382963" y="1588"/>
            <a:ext cx="0" cy="59721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4" name="Line 51"/>
          <p:cNvSpPr>
            <a:spLocks noChangeShapeType="1"/>
          </p:cNvSpPr>
          <p:nvPr/>
        </p:nvSpPr>
        <p:spPr bwMode="gray">
          <a:xfrm>
            <a:off x="4427538" y="1588"/>
            <a:ext cx="0" cy="54498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5" name="Line 53"/>
          <p:cNvSpPr>
            <a:spLocks noChangeShapeType="1"/>
          </p:cNvSpPr>
          <p:nvPr/>
        </p:nvSpPr>
        <p:spPr bwMode="gray">
          <a:xfrm rot="5400000">
            <a:off x="2913063" y="-2654300"/>
            <a:ext cx="0" cy="58134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6" name="Line 54"/>
          <p:cNvSpPr>
            <a:spLocks noChangeShapeType="1"/>
          </p:cNvSpPr>
          <p:nvPr/>
        </p:nvSpPr>
        <p:spPr bwMode="gray">
          <a:xfrm rot="5400000">
            <a:off x="3006725" y="-1682750"/>
            <a:ext cx="0" cy="6000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7" name="Line 55"/>
          <p:cNvSpPr>
            <a:spLocks noChangeShapeType="1"/>
          </p:cNvSpPr>
          <p:nvPr/>
        </p:nvSpPr>
        <p:spPr bwMode="gray">
          <a:xfrm rot="5400000">
            <a:off x="3011488" y="-622300"/>
            <a:ext cx="0" cy="6010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8" name="Line 56"/>
          <p:cNvSpPr>
            <a:spLocks noChangeShapeType="1"/>
          </p:cNvSpPr>
          <p:nvPr/>
        </p:nvSpPr>
        <p:spPr bwMode="gray">
          <a:xfrm rot="5400000">
            <a:off x="2907507" y="548481"/>
            <a:ext cx="0" cy="5802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9" name="Line 57"/>
          <p:cNvSpPr>
            <a:spLocks noChangeShapeType="1"/>
          </p:cNvSpPr>
          <p:nvPr/>
        </p:nvSpPr>
        <p:spPr bwMode="gray">
          <a:xfrm rot="5400000">
            <a:off x="2666207" y="1854993"/>
            <a:ext cx="0" cy="53197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0" name="Line 58"/>
          <p:cNvSpPr>
            <a:spLocks noChangeShapeType="1"/>
          </p:cNvSpPr>
          <p:nvPr/>
        </p:nvSpPr>
        <p:spPr bwMode="gray">
          <a:xfrm rot="5400000">
            <a:off x="2115344" y="3472656"/>
            <a:ext cx="0" cy="42179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1" name="Rectangle 59"/>
          <p:cNvSpPr>
            <a:spLocks noChangeArrowheads="1"/>
          </p:cNvSpPr>
          <p:nvPr/>
        </p:nvSpPr>
        <p:spPr bwMode="gray">
          <a:xfrm>
            <a:off x="2362200" y="277813"/>
            <a:ext cx="1012825" cy="1025525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2" name="Rectangle 60"/>
          <p:cNvSpPr>
            <a:spLocks noChangeArrowheads="1"/>
          </p:cNvSpPr>
          <p:nvPr/>
        </p:nvSpPr>
        <p:spPr bwMode="gray">
          <a:xfrm>
            <a:off x="285750" y="2427288"/>
            <a:ext cx="1012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3" name="Rectangle 61"/>
          <p:cNvSpPr>
            <a:spLocks noChangeArrowheads="1"/>
          </p:cNvSpPr>
          <p:nvPr/>
        </p:nvSpPr>
        <p:spPr bwMode="gray">
          <a:xfrm>
            <a:off x="0" y="271463"/>
            <a:ext cx="250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4" name="Rectangle 62"/>
          <p:cNvSpPr>
            <a:spLocks noChangeArrowheads="1"/>
          </p:cNvSpPr>
          <p:nvPr/>
        </p:nvSpPr>
        <p:spPr bwMode="gray">
          <a:xfrm>
            <a:off x="1331913" y="1588"/>
            <a:ext cx="1012825" cy="23495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5" name="Freeform 64"/>
          <p:cNvSpPr>
            <a:spLocks/>
          </p:cNvSpPr>
          <p:nvPr/>
        </p:nvSpPr>
        <p:spPr bwMode="gray">
          <a:xfrm>
            <a:off x="2365375" y="4541838"/>
            <a:ext cx="1009650" cy="10334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45"/>
              </a:cxn>
              <a:cxn ang="0">
                <a:pos x="636" y="651"/>
              </a:cxn>
              <a:cxn ang="0">
                <a:pos x="632" y="0"/>
              </a:cxn>
              <a:cxn ang="0">
                <a:pos x="0" y="0"/>
              </a:cxn>
            </a:cxnLst>
            <a:rect l="0" t="0" r="r" b="b"/>
            <a:pathLst>
              <a:path w="636" h="651">
                <a:moveTo>
                  <a:pt x="0" y="0"/>
                </a:moveTo>
                <a:lnTo>
                  <a:pt x="0" y="645"/>
                </a:lnTo>
                <a:lnTo>
                  <a:pt x="636" y="651"/>
                </a:lnTo>
                <a:lnTo>
                  <a:pt x="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gray">
          <a:xfrm>
            <a:off x="285750" y="243522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7" name="Text Box 38"/>
          <p:cNvSpPr txBox="1">
            <a:spLocks noChangeArrowheads="1"/>
          </p:cNvSpPr>
          <p:nvPr/>
        </p:nvSpPr>
        <p:spPr bwMode="gray">
          <a:xfrm>
            <a:off x="333375" y="4714875"/>
            <a:ext cx="13033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dirty="0">
                <a:solidFill>
                  <a:srgbClr val="000000"/>
                </a:solidFill>
                <a:latin typeface="Arial Black" pitchFamily="34" charset="0"/>
              </a:rPr>
              <a:t>L/O/G/O</a:t>
            </a: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8077200" y="0"/>
            <a:ext cx="1076325" cy="6858000"/>
            <a:chOff x="5088" y="0"/>
            <a:chExt cx="678" cy="4320"/>
          </a:xfrm>
        </p:grpSpPr>
        <p:sp>
          <p:nvSpPr>
            <p:cNvPr id="29" name="Freeform 66"/>
            <p:cNvSpPr>
              <a:spLocks/>
            </p:cNvSpPr>
            <p:nvPr userDrawn="1"/>
          </p:nvSpPr>
          <p:spPr bwMode="gray">
            <a:xfrm>
              <a:off x="5088" y="0"/>
              <a:ext cx="672" cy="70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288" y="0"/>
                </a:cxn>
                <a:cxn ang="0">
                  <a:pos x="672" y="0"/>
                </a:cxn>
                <a:cxn ang="0">
                  <a:pos x="672" y="720"/>
                </a:cxn>
                <a:cxn ang="0">
                  <a:pos x="0" y="432"/>
                </a:cxn>
              </a:cxnLst>
              <a:rect l="0" t="0" r="r" b="b"/>
              <a:pathLst>
                <a:path w="672" h="720">
                  <a:moveTo>
                    <a:pt x="0" y="432"/>
                  </a:moveTo>
                  <a:cubicBezTo>
                    <a:pt x="186" y="216"/>
                    <a:pt x="288" y="0"/>
                    <a:pt x="288" y="0"/>
                  </a:cubicBezTo>
                  <a:lnTo>
                    <a:pt x="672" y="0"/>
                  </a:lnTo>
                  <a:lnTo>
                    <a:pt x="672" y="720"/>
                  </a:lnTo>
                  <a:cubicBezTo>
                    <a:pt x="672" y="720"/>
                    <a:pt x="384" y="516"/>
                    <a:pt x="0" y="432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dirty="0">
                <a:solidFill>
                  <a:srgbClr val="000000"/>
                </a:solidFill>
              </a:endParaRPr>
            </a:p>
          </p:txBody>
        </p:sp>
        <p:sp>
          <p:nvSpPr>
            <p:cNvPr id="30" name="Freeform 67"/>
            <p:cNvSpPr>
              <a:spLocks/>
            </p:cNvSpPr>
            <p:nvPr userDrawn="1"/>
          </p:nvSpPr>
          <p:spPr bwMode="gray">
            <a:xfrm>
              <a:off x="5602" y="3496"/>
              <a:ext cx="164" cy="824"/>
            </a:xfrm>
            <a:custGeom>
              <a:avLst/>
              <a:gdLst/>
              <a:ahLst/>
              <a:cxnLst>
                <a:cxn ang="0">
                  <a:pos x="206" y="0"/>
                </a:cxn>
                <a:cxn ang="0">
                  <a:pos x="0" y="82"/>
                </a:cxn>
                <a:cxn ang="0">
                  <a:pos x="168" y="824"/>
                </a:cxn>
                <a:cxn ang="0">
                  <a:pos x="212" y="822"/>
                </a:cxn>
                <a:cxn ang="0">
                  <a:pos x="206" y="0"/>
                </a:cxn>
              </a:cxnLst>
              <a:rect l="0" t="0" r="r" b="b"/>
              <a:pathLst>
                <a:path w="212" h="824">
                  <a:moveTo>
                    <a:pt x="206" y="0"/>
                  </a:moveTo>
                  <a:cubicBezTo>
                    <a:pt x="104" y="54"/>
                    <a:pt x="0" y="82"/>
                    <a:pt x="0" y="82"/>
                  </a:cubicBezTo>
                  <a:cubicBezTo>
                    <a:pt x="0" y="82"/>
                    <a:pt x="148" y="378"/>
                    <a:pt x="168" y="824"/>
                  </a:cubicBezTo>
                  <a:lnTo>
                    <a:pt x="212" y="822"/>
                  </a:lnTo>
                  <a:cubicBezTo>
                    <a:pt x="212" y="822"/>
                    <a:pt x="209" y="411"/>
                    <a:pt x="206" y="0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dirty="0">
                <a:solidFill>
                  <a:srgbClr val="000000"/>
                </a:solidFill>
              </a:endParaRPr>
            </a:p>
          </p:txBody>
        </p:sp>
      </p:grpSp>
      <p:sp>
        <p:nvSpPr>
          <p:cNvPr id="31" name="Rectangle 80"/>
          <p:cNvSpPr>
            <a:spLocks noChangeArrowheads="1"/>
          </p:cNvSpPr>
          <p:nvPr/>
        </p:nvSpPr>
        <p:spPr bwMode="gray">
          <a:xfrm>
            <a:off x="5495925" y="1333500"/>
            <a:ext cx="660400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2" name="Line 81"/>
          <p:cNvSpPr>
            <a:spLocks noChangeShapeType="1"/>
          </p:cNvSpPr>
          <p:nvPr/>
        </p:nvSpPr>
        <p:spPr bwMode="gray">
          <a:xfrm>
            <a:off x="5480050" y="1588"/>
            <a:ext cx="0" cy="42386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3" name="Rectangle 82"/>
          <p:cNvSpPr>
            <a:spLocks noChangeArrowheads="1"/>
          </p:cNvSpPr>
          <p:nvPr/>
        </p:nvSpPr>
        <p:spPr bwMode="gray">
          <a:xfrm>
            <a:off x="4457700" y="349567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34" name="Picture 83" descr="water"/>
          <p:cNvPicPr>
            <a:picLocks noChangeAspect="1" noChangeArrowheads="1"/>
          </p:cNvPicPr>
          <p:nvPr/>
        </p:nvPicPr>
        <p:blipFill>
          <a:blip r:embed="rId2" cstate="print"/>
          <a:srcRect l="22409" t="16374" b="27486"/>
          <a:stretch>
            <a:fillRect/>
          </a:stretch>
        </p:blipFill>
        <p:spPr bwMode="gray">
          <a:xfrm rot="393398">
            <a:off x="2667000" y="609600"/>
            <a:ext cx="2663825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3375" y="5084763"/>
            <a:ext cx="6400800" cy="457200"/>
          </a:xfrm>
        </p:spPr>
        <p:txBody>
          <a:bodyPr/>
          <a:lstStyle>
            <a:lvl1pPr marL="0" indent="0">
              <a:buFontTx/>
              <a:buNone/>
              <a:defRPr sz="1600">
                <a:latin typeface="Times New Roman" pitchFamily="18" charset="0"/>
              </a:defRPr>
            </a:lvl1pPr>
          </a:lstStyle>
          <a:p>
            <a:r>
              <a:rPr lang="en-US"/>
              <a:t>Образец подзаголовка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33375" y="1884363"/>
            <a:ext cx="8229600" cy="1470025"/>
          </a:xfrm>
          <a:effectLst/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3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07150"/>
            <a:ext cx="2133600" cy="314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7150"/>
            <a:ext cx="2895600" cy="314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7150"/>
            <a:ext cx="2133600" cy="314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5F3981-C9B5-4211-87B1-1DEEF90A0F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0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0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10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600"/>
                            </p:stCondLst>
                            <p:childTnLst>
                              <p:par>
                                <p:cTn id="31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grpId="2" nodeType="withEffect">
                                  <p:stCondLst>
                                    <p:cond delay="9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mph" presetSubtype="0" fill="hold" grpId="2" nodeType="withEffect">
                                  <p:stCondLst>
                                    <p:cond delay="1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9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5" grpId="0" animBg="1"/>
      <p:bldP spid="5" grpId="1" animBg="1"/>
      <p:bldP spid="5" grpId="2" animBg="1"/>
      <p:bldP spid="5" grpId="3" animBg="1"/>
      <p:bldP spid="6" grpId="0" animBg="1"/>
      <p:bldP spid="6" grpId="1" animBg="1"/>
      <p:bldP spid="6" grpId="2" animBg="1"/>
      <p:bldP spid="6" grpId="3" animBg="1"/>
      <p:bldP spid="7" grpId="0" animBg="1"/>
      <p:bldP spid="7" grpId="1" animBg="1"/>
      <p:bldP spid="7" grpId="2" animBg="1"/>
      <p:bldP spid="7" grpId="3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BE530-21BF-437B-AFBA-353E1311EB1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25438"/>
            <a:ext cx="2057400" cy="5800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25438"/>
            <a:ext cx="6019800" cy="58007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EEA03-07E9-4AA9-BD3C-A84D5E5A86A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0"/>
          <p:cNvSpPr>
            <a:spLocks/>
          </p:cNvSpPr>
          <p:nvPr/>
        </p:nvSpPr>
        <p:spPr bwMode="gray">
          <a:xfrm>
            <a:off x="0" y="6048375"/>
            <a:ext cx="2762250" cy="809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10"/>
              </a:cxn>
              <a:cxn ang="0">
                <a:pos x="1740" y="510"/>
              </a:cxn>
              <a:cxn ang="0">
                <a:pos x="1595" y="30"/>
              </a:cxn>
              <a:cxn ang="0">
                <a:pos x="0" y="0"/>
              </a:cxn>
            </a:cxnLst>
            <a:rect l="0" t="0" r="r" b="b"/>
            <a:pathLst>
              <a:path w="1740" h="510">
                <a:moveTo>
                  <a:pt x="0" y="0"/>
                </a:moveTo>
                <a:lnTo>
                  <a:pt x="0" y="510"/>
                </a:lnTo>
                <a:cubicBezTo>
                  <a:pt x="0" y="510"/>
                  <a:pt x="870" y="510"/>
                  <a:pt x="1740" y="510"/>
                </a:cubicBezTo>
                <a:cubicBezTo>
                  <a:pt x="1650" y="258"/>
                  <a:pt x="1595" y="30"/>
                  <a:pt x="1595" y="30"/>
                </a:cubicBezTo>
                <a:cubicBezTo>
                  <a:pt x="798" y="54"/>
                  <a:pt x="0" y="0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Freeform 41"/>
          <p:cNvSpPr>
            <a:spLocks/>
          </p:cNvSpPr>
          <p:nvPr/>
        </p:nvSpPr>
        <p:spPr bwMode="gray">
          <a:xfrm>
            <a:off x="2590800" y="4705350"/>
            <a:ext cx="6400800" cy="2152650"/>
          </a:xfrm>
          <a:custGeom>
            <a:avLst/>
            <a:gdLst/>
            <a:ahLst/>
            <a:cxnLst>
              <a:cxn ang="0">
                <a:pos x="1116" y="0"/>
              </a:cxn>
              <a:cxn ang="0">
                <a:pos x="3840" y="636"/>
              </a:cxn>
              <a:cxn ang="0">
                <a:pos x="4032" y="1356"/>
              </a:cxn>
              <a:cxn ang="0">
                <a:pos x="288" y="1356"/>
              </a:cxn>
              <a:cxn ang="0">
                <a:pos x="0" y="828"/>
              </a:cxn>
              <a:cxn ang="0">
                <a:pos x="1116" y="0"/>
              </a:cxn>
            </a:cxnLst>
            <a:rect l="0" t="0" r="r" b="b"/>
            <a:pathLst>
              <a:path w="4032" h="1356">
                <a:moveTo>
                  <a:pt x="1116" y="0"/>
                </a:moveTo>
                <a:cubicBezTo>
                  <a:pt x="2370" y="1254"/>
                  <a:pt x="3840" y="636"/>
                  <a:pt x="3840" y="636"/>
                </a:cubicBezTo>
                <a:cubicBezTo>
                  <a:pt x="4032" y="966"/>
                  <a:pt x="4032" y="1356"/>
                  <a:pt x="4032" y="1356"/>
                </a:cubicBezTo>
                <a:cubicBezTo>
                  <a:pt x="4032" y="1356"/>
                  <a:pt x="2160" y="1356"/>
                  <a:pt x="288" y="1356"/>
                </a:cubicBezTo>
                <a:cubicBezTo>
                  <a:pt x="120" y="1140"/>
                  <a:pt x="0" y="828"/>
                  <a:pt x="0" y="828"/>
                </a:cubicBezTo>
                <a:lnTo>
                  <a:pt x="1116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Freeform 42"/>
          <p:cNvSpPr>
            <a:spLocks/>
          </p:cNvSpPr>
          <p:nvPr/>
        </p:nvSpPr>
        <p:spPr bwMode="gray">
          <a:xfrm>
            <a:off x="4400550" y="781050"/>
            <a:ext cx="4743450" cy="5048250"/>
          </a:xfrm>
          <a:custGeom>
            <a:avLst/>
            <a:gdLst/>
            <a:ahLst/>
            <a:cxnLst>
              <a:cxn ang="0">
                <a:pos x="510" y="1098"/>
              </a:cxn>
              <a:cxn ang="0">
                <a:pos x="2280" y="0"/>
              </a:cxn>
              <a:cxn ang="0">
                <a:pos x="2988" y="342"/>
              </a:cxn>
              <a:cxn ang="0">
                <a:pos x="2988" y="2772"/>
              </a:cxn>
              <a:cxn ang="0">
                <a:pos x="1452" y="3060"/>
              </a:cxn>
              <a:cxn ang="0">
                <a:pos x="0" y="2406"/>
              </a:cxn>
              <a:cxn ang="0">
                <a:pos x="510" y="1098"/>
              </a:cxn>
            </a:cxnLst>
            <a:rect l="0" t="0" r="r" b="b"/>
            <a:pathLst>
              <a:path w="2988" h="3180">
                <a:moveTo>
                  <a:pt x="510" y="1098"/>
                </a:moveTo>
                <a:cubicBezTo>
                  <a:pt x="1710" y="840"/>
                  <a:pt x="2280" y="0"/>
                  <a:pt x="2280" y="0"/>
                </a:cubicBezTo>
                <a:cubicBezTo>
                  <a:pt x="2700" y="96"/>
                  <a:pt x="2988" y="342"/>
                  <a:pt x="2988" y="342"/>
                </a:cubicBezTo>
                <a:lnTo>
                  <a:pt x="2988" y="2772"/>
                </a:lnTo>
                <a:cubicBezTo>
                  <a:pt x="2988" y="2772"/>
                  <a:pt x="2202" y="3180"/>
                  <a:pt x="1452" y="3060"/>
                </a:cubicBezTo>
                <a:cubicBezTo>
                  <a:pt x="636" y="2940"/>
                  <a:pt x="0" y="2406"/>
                  <a:pt x="0" y="2406"/>
                </a:cubicBezTo>
                <a:lnTo>
                  <a:pt x="510" y="1098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Freeform 43"/>
          <p:cNvSpPr>
            <a:spLocks/>
          </p:cNvSpPr>
          <p:nvPr/>
        </p:nvSpPr>
        <p:spPr bwMode="gray">
          <a:xfrm>
            <a:off x="4800600" y="0"/>
            <a:ext cx="3276600" cy="2409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6" y="1518"/>
              </a:cxn>
              <a:cxn ang="0">
                <a:pos x="2064" y="0"/>
              </a:cxn>
              <a:cxn ang="0">
                <a:pos x="0" y="0"/>
              </a:cxn>
            </a:cxnLst>
            <a:rect l="0" t="0" r="r" b="b"/>
            <a:pathLst>
              <a:path w="2064" h="1518">
                <a:moveTo>
                  <a:pt x="0" y="0"/>
                </a:moveTo>
                <a:cubicBezTo>
                  <a:pt x="0" y="0"/>
                  <a:pt x="138" y="759"/>
                  <a:pt x="276" y="1518"/>
                </a:cubicBezTo>
                <a:cubicBezTo>
                  <a:pt x="1518" y="1194"/>
                  <a:pt x="2064" y="0"/>
                  <a:pt x="206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8" name="Freeform 79"/>
          <p:cNvSpPr>
            <a:spLocks/>
          </p:cNvSpPr>
          <p:nvPr/>
        </p:nvSpPr>
        <p:spPr bwMode="gray">
          <a:xfrm>
            <a:off x="0" y="0"/>
            <a:ext cx="6583363" cy="7267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12" y="0"/>
              </a:cxn>
              <a:cxn ang="0">
                <a:pos x="3222" y="3042"/>
              </a:cxn>
              <a:cxn ang="0">
                <a:pos x="0" y="3744"/>
              </a:cxn>
              <a:cxn ang="0">
                <a:pos x="0" y="0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9" name="Freeform 45"/>
          <p:cNvSpPr>
            <a:spLocks/>
          </p:cNvSpPr>
          <p:nvPr/>
        </p:nvSpPr>
        <p:spPr bwMode="gray">
          <a:xfrm>
            <a:off x="0" y="0"/>
            <a:ext cx="6372225" cy="7072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12" y="0"/>
              </a:cxn>
              <a:cxn ang="0">
                <a:pos x="3222" y="3042"/>
              </a:cxn>
              <a:cxn ang="0">
                <a:pos x="0" y="3744"/>
              </a:cxn>
              <a:cxn ang="0">
                <a:pos x="0" y="0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2549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" name="Line 47"/>
          <p:cNvSpPr>
            <a:spLocks noChangeShapeType="1"/>
          </p:cNvSpPr>
          <p:nvPr/>
        </p:nvSpPr>
        <p:spPr bwMode="gray">
          <a:xfrm>
            <a:off x="250825" y="1588"/>
            <a:ext cx="0" cy="601503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1" name="Line 48"/>
          <p:cNvSpPr>
            <a:spLocks noChangeShapeType="1"/>
          </p:cNvSpPr>
          <p:nvPr/>
        </p:nvSpPr>
        <p:spPr bwMode="gray">
          <a:xfrm>
            <a:off x="1293813" y="1588"/>
            <a:ext cx="0" cy="62071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2" name="Line 49"/>
          <p:cNvSpPr>
            <a:spLocks noChangeShapeType="1"/>
          </p:cNvSpPr>
          <p:nvPr/>
        </p:nvSpPr>
        <p:spPr bwMode="gray">
          <a:xfrm>
            <a:off x="2338388" y="1588"/>
            <a:ext cx="0" cy="6183312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3" name="Line 50"/>
          <p:cNvSpPr>
            <a:spLocks noChangeShapeType="1"/>
          </p:cNvSpPr>
          <p:nvPr/>
        </p:nvSpPr>
        <p:spPr bwMode="gray">
          <a:xfrm>
            <a:off x="3382963" y="1588"/>
            <a:ext cx="0" cy="59721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4" name="Line 51"/>
          <p:cNvSpPr>
            <a:spLocks noChangeShapeType="1"/>
          </p:cNvSpPr>
          <p:nvPr/>
        </p:nvSpPr>
        <p:spPr bwMode="gray">
          <a:xfrm>
            <a:off x="4427538" y="1588"/>
            <a:ext cx="0" cy="54498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5" name="Line 53"/>
          <p:cNvSpPr>
            <a:spLocks noChangeShapeType="1"/>
          </p:cNvSpPr>
          <p:nvPr/>
        </p:nvSpPr>
        <p:spPr bwMode="gray">
          <a:xfrm rot="5400000">
            <a:off x="2913063" y="-2654300"/>
            <a:ext cx="0" cy="58134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6" name="Line 54"/>
          <p:cNvSpPr>
            <a:spLocks noChangeShapeType="1"/>
          </p:cNvSpPr>
          <p:nvPr/>
        </p:nvSpPr>
        <p:spPr bwMode="gray">
          <a:xfrm rot="5400000">
            <a:off x="3006725" y="-1682750"/>
            <a:ext cx="0" cy="6000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7" name="Line 55"/>
          <p:cNvSpPr>
            <a:spLocks noChangeShapeType="1"/>
          </p:cNvSpPr>
          <p:nvPr/>
        </p:nvSpPr>
        <p:spPr bwMode="gray">
          <a:xfrm rot="5400000">
            <a:off x="3011488" y="-622300"/>
            <a:ext cx="0" cy="6010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8" name="Line 56"/>
          <p:cNvSpPr>
            <a:spLocks noChangeShapeType="1"/>
          </p:cNvSpPr>
          <p:nvPr/>
        </p:nvSpPr>
        <p:spPr bwMode="gray">
          <a:xfrm rot="5400000">
            <a:off x="2907507" y="548481"/>
            <a:ext cx="0" cy="5802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9" name="Line 57"/>
          <p:cNvSpPr>
            <a:spLocks noChangeShapeType="1"/>
          </p:cNvSpPr>
          <p:nvPr/>
        </p:nvSpPr>
        <p:spPr bwMode="gray">
          <a:xfrm rot="5400000">
            <a:off x="2666207" y="1854993"/>
            <a:ext cx="0" cy="53197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0" name="Line 58"/>
          <p:cNvSpPr>
            <a:spLocks noChangeShapeType="1"/>
          </p:cNvSpPr>
          <p:nvPr/>
        </p:nvSpPr>
        <p:spPr bwMode="gray">
          <a:xfrm rot="5400000">
            <a:off x="2115344" y="3472656"/>
            <a:ext cx="0" cy="42179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1" name="Rectangle 59"/>
          <p:cNvSpPr>
            <a:spLocks noChangeArrowheads="1"/>
          </p:cNvSpPr>
          <p:nvPr/>
        </p:nvSpPr>
        <p:spPr bwMode="gray">
          <a:xfrm>
            <a:off x="2362200" y="277813"/>
            <a:ext cx="1012825" cy="1025525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2" name="Rectangle 60"/>
          <p:cNvSpPr>
            <a:spLocks noChangeArrowheads="1"/>
          </p:cNvSpPr>
          <p:nvPr/>
        </p:nvSpPr>
        <p:spPr bwMode="gray">
          <a:xfrm>
            <a:off x="285750" y="2427288"/>
            <a:ext cx="1012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3" name="Rectangle 61"/>
          <p:cNvSpPr>
            <a:spLocks noChangeArrowheads="1"/>
          </p:cNvSpPr>
          <p:nvPr/>
        </p:nvSpPr>
        <p:spPr bwMode="gray">
          <a:xfrm>
            <a:off x="0" y="271463"/>
            <a:ext cx="250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4" name="Rectangle 62"/>
          <p:cNvSpPr>
            <a:spLocks noChangeArrowheads="1"/>
          </p:cNvSpPr>
          <p:nvPr/>
        </p:nvSpPr>
        <p:spPr bwMode="gray">
          <a:xfrm>
            <a:off x="1331913" y="1588"/>
            <a:ext cx="1012825" cy="23495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5" name="Freeform 64"/>
          <p:cNvSpPr>
            <a:spLocks/>
          </p:cNvSpPr>
          <p:nvPr/>
        </p:nvSpPr>
        <p:spPr bwMode="gray">
          <a:xfrm>
            <a:off x="2365375" y="4541838"/>
            <a:ext cx="1009650" cy="10334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45"/>
              </a:cxn>
              <a:cxn ang="0">
                <a:pos x="636" y="651"/>
              </a:cxn>
              <a:cxn ang="0">
                <a:pos x="632" y="0"/>
              </a:cxn>
              <a:cxn ang="0">
                <a:pos x="0" y="0"/>
              </a:cxn>
            </a:cxnLst>
            <a:rect l="0" t="0" r="r" b="b"/>
            <a:pathLst>
              <a:path w="636" h="651">
                <a:moveTo>
                  <a:pt x="0" y="0"/>
                </a:moveTo>
                <a:lnTo>
                  <a:pt x="0" y="645"/>
                </a:lnTo>
                <a:lnTo>
                  <a:pt x="636" y="651"/>
                </a:lnTo>
                <a:lnTo>
                  <a:pt x="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gray">
          <a:xfrm>
            <a:off x="285750" y="243522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7" name="Text Box 38"/>
          <p:cNvSpPr txBox="1">
            <a:spLocks noChangeArrowheads="1"/>
          </p:cNvSpPr>
          <p:nvPr/>
        </p:nvSpPr>
        <p:spPr bwMode="gray">
          <a:xfrm>
            <a:off x="333375" y="4714875"/>
            <a:ext cx="13033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dirty="0">
                <a:solidFill>
                  <a:srgbClr val="000000"/>
                </a:solidFill>
                <a:latin typeface="Arial Black" pitchFamily="34" charset="0"/>
              </a:rPr>
              <a:t>L/O/G/O</a:t>
            </a: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8077200" y="0"/>
            <a:ext cx="1076325" cy="6858000"/>
            <a:chOff x="5088" y="0"/>
            <a:chExt cx="678" cy="4320"/>
          </a:xfrm>
        </p:grpSpPr>
        <p:sp>
          <p:nvSpPr>
            <p:cNvPr id="29" name="Freeform 66"/>
            <p:cNvSpPr>
              <a:spLocks/>
            </p:cNvSpPr>
            <p:nvPr userDrawn="1"/>
          </p:nvSpPr>
          <p:spPr bwMode="gray">
            <a:xfrm>
              <a:off x="5088" y="0"/>
              <a:ext cx="672" cy="70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288" y="0"/>
                </a:cxn>
                <a:cxn ang="0">
                  <a:pos x="672" y="0"/>
                </a:cxn>
                <a:cxn ang="0">
                  <a:pos x="672" y="720"/>
                </a:cxn>
                <a:cxn ang="0">
                  <a:pos x="0" y="432"/>
                </a:cxn>
              </a:cxnLst>
              <a:rect l="0" t="0" r="r" b="b"/>
              <a:pathLst>
                <a:path w="672" h="720">
                  <a:moveTo>
                    <a:pt x="0" y="432"/>
                  </a:moveTo>
                  <a:cubicBezTo>
                    <a:pt x="186" y="216"/>
                    <a:pt x="288" y="0"/>
                    <a:pt x="288" y="0"/>
                  </a:cubicBezTo>
                  <a:lnTo>
                    <a:pt x="672" y="0"/>
                  </a:lnTo>
                  <a:lnTo>
                    <a:pt x="672" y="720"/>
                  </a:lnTo>
                  <a:cubicBezTo>
                    <a:pt x="672" y="720"/>
                    <a:pt x="384" y="516"/>
                    <a:pt x="0" y="432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dirty="0">
                <a:solidFill>
                  <a:srgbClr val="000000"/>
                </a:solidFill>
              </a:endParaRPr>
            </a:p>
          </p:txBody>
        </p:sp>
        <p:sp>
          <p:nvSpPr>
            <p:cNvPr id="30" name="Freeform 67"/>
            <p:cNvSpPr>
              <a:spLocks/>
            </p:cNvSpPr>
            <p:nvPr userDrawn="1"/>
          </p:nvSpPr>
          <p:spPr bwMode="gray">
            <a:xfrm>
              <a:off x="5602" y="3496"/>
              <a:ext cx="164" cy="824"/>
            </a:xfrm>
            <a:custGeom>
              <a:avLst/>
              <a:gdLst/>
              <a:ahLst/>
              <a:cxnLst>
                <a:cxn ang="0">
                  <a:pos x="206" y="0"/>
                </a:cxn>
                <a:cxn ang="0">
                  <a:pos x="0" y="82"/>
                </a:cxn>
                <a:cxn ang="0">
                  <a:pos x="168" y="824"/>
                </a:cxn>
                <a:cxn ang="0">
                  <a:pos x="212" y="822"/>
                </a:cxn>
                <a:cxn ang="0">
                  <a:pos x="206" y="0"/>
                </a:cxn>
              </a:cxnLst>
              <a:rect l="0" t="0" r="r" b="b"/>
              <a:pathLst>
                <a:path w="212" h="824">
                  <a:moveTo>
                    <a:pt x="206" y="0"/>
                  </a:moveTo>
                  <a:cubicBezTo>
                    <a:pt x="104" y="54"/>
                    <a:pt x="0" y="82"/>
                    <a:pt x="0" y="82"/>
                  </a:cubicBezTo>
                  <a:cubicBezTo>
                    <a:pt x="0" y="82"/>
                    <a:pt x="148" y="378"/>
                    <a:pt x="168" y="824"/>
                  </a:cubicBezTo>
                  <a:lnTo>
                    <a:pt x="212" y="822"/>
                  </a:lnTo>
                  <a:cubicBezTo>
                    <a:pt x="212" y="822"/>
                    <a:pt x="209" y="411"/>
                    <a:pt x="206" y="0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dirty="0">
                <a:solidFill>
                  <a:srgbClr val="000000"/>
                </a:solidFill>
              </a:endParaRPr>
            </a:p>
          </p:txBody>
        </p:sp>
      </p:grpSp>
      <p:sp>
        <p:nvSpPr>
          <p:cNvPr id="31" name="Rectangle 80"/>
          <p:cNvSpPr>
            <a:spLocks noChangeArrowheads="1"/>
          </p:cNvSpPr>
          <p:nvPr/>
        </p:nvSpPr>
        <p:spPr bwMode="gray">
          <a:xfrm>
            <a:off x="5495925" y="1333500"/>
            <a:ext cx="660400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2" name="Line 81"/>
          <p:cNvSpPr>
            <a:spLocks noChangeShapeType="1"/>
          </p:cNvSpPr>
          <p:nvPr/>
        </p:nvSpPr>
        <p:spPr bwMode="gray">
          <a:xfrm>
            <a:off x="5480050" y="1588"/>
            <a:ext cx="0" cy="42386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3" name="Rectangle 82"/>
          <p:cNvSpPr>
            <a:spLocks noChangeArrowheads="1"/>
          </p:cNvSpPr>
          <p:nvPr/>
        </p:nvSpPr>
        <p:spPr bwMode="gray">
          <a:xfrm>
            <a:off x="4457700" y="349567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34" name="Picture 83" descr="water"/>
          <p:cNvPicPr>
            <a:picLocks noChangeAspect="1" noChangeArrowheads="1"/>
          </p:cNvPicPr>
          <p:nvPr/>
        </p:nvPicPr>
        <p:blipFill>
          <a:blip r:embed="rId2" cstate="print"/>
          <a:srcRect l="22409" t="16374" b="27486"/>
          <a:stretch>
            <a:fillRect/>
          </a:stretch>
        </p:blipFill>
        <p:spPr bwMode="gray">
          <a:xfrm rot="393398">
            <a:off x="2667000" y="609600"/>
            <a:ext cx="2663825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3375" y="5084763"/>
            <a:ext cx="6400800" cy="457200"/>
          </a:xfrm>
        </p:spPr>
        <p:txBody>
          <a:bodyPr/>
          <a:lstStyle>
            <a:lvl1pPr marL="0" indent="0">
              <a:buFontTx/>
              <a:buNone/>
              <a:defRPr sz="1600">
                <a:latin typeface="Times New Roman" pitchFamily="18" charset="0"/>
              </a:defRPr>
            </a:lvl1pPr>
          </a:lstStyle>
          <a:p>
            <a:r>
              <a:rPr lang="en-US"/>
              <a:t>Образец подзаголовка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33375" y="1884363"/>
            <a:ext cx="8229600" cy="1470025"/>
          </a:xfrm>
          <a:effectLst/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3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07150"/>
            <a:ext cx="2133600" cy="314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7150"/>
            <a:ext cx="2895600" cy="314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7150"/>
            <a:ext cx="2133600" cy="314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5F3981-C9B5-4211-87B1-1DEEF90A0F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3778568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0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0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10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600"/>
                            </p:stCondLst>
                            <p:childTnLst>
                              <p:par>
                                <p:cTn id="31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grpId="2" nodeType="withEffect">
                                  <p:stCondLst>
                                    <p:cond delay="9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mph" presetSubtype="0" fill="hold" grpId="2" nodeType="withEffect">
                                  <p:stCondLst>
                                    <p:cond delay="1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9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5" grpId="0" animBg="1"/>
      <p:bldP spid="5" grpId="1" animBg="1"/>
      <p:bldP spid="5" grpId="2" animBg="1"/>
      <p:bldP spid="5" grpId="3" animBg="1"/>
      <p:bldP spid="6" grpId="0" animBg="1"/>
      <p:bldP spid="6" grpId="1" animBg="1"/>
      <p:bldP spid="6" grpId="2" animBg="1"/>
      <p:bldP spid="6" grpId="3" animBg="1"/>
      <p:bldP spid="7" grpId="0" animBg="1"/>
      <p:bldP spid="7" grpId="1" animBg="1"/>
      <p:bldP spid="7" grpId="2" animBg="1"/>
      <p:bldP spid="7" grpId="3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F039E-DCA2-4847-890E-31F7CC988F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4577095"/>
      </p:ext>
    </p:extLst>
  </p:cSld>
  <p:clrMapOvr>
    <a:masterClrMapping/>
  </p:clrMapOvr>
  <p:transition spd="med"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CC86A-F06A-4F90-8636-10FE691796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4972648"/>
      </p:ext>
    </p:extLst>
  </p:cSld>
  <p:clrMapOvr>
    <a:masterClrMapping/>
  </p:clrMapOvr>
  <p:transition spd="med"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4D493-27B8-442B-894B-4420D5622E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3405662"/>
      </p:ext>
    </p:extLst>
  </p:cSld>
  <p:clrMapOvr>
    <a:masterClrMapping/>
  </p:clrMapOvr>
  <p:transition spd="med"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553E3-A46F-4CBE-BB7A-ABFF80A17BF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4949721"/>
      </p:ext>
    </p:extLst>
  </p:cSld>
  <p:clrMapOvr>
    <a:masterClrMapping/>
  </p:clrMapOvr>
  <p:transition spd="med">
    <p:pull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20163-A1C3-43D3-87AA-C798F54372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0598541"/>
      </p:ext>
    </p:extLst>
  </p:cSld>
  <p:clrMapOvr>
    <a:masterClrMapping/>
  </p:clrMapOvr>
  <p:transition spd="med">
    <p:pull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D53F3-90C6-4D4A-9DE5-3ED504C7950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6790987"/>
      </p:ext>
    </p:extLst>
  </p:cSld>
  <p:clrMapOvr>
    <a:masterClrMapping/>
  </p:clrMapOvr>
  <p:transition spd="med">
    <p:pull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A72C2-A4A6-494E-A244-69261C843E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0937678"/>
      </p:ext>
    </p:extLst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F039E-DCA2-4847-890E-31F7CC988F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pull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B3A99-E7E4-40FD-82A0-9E2E4F21F92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5124985"/>
      </p:ext>
    </p:extLst>
  </p:cSld>
  <p:clrMapOvr>
    <a:masterClrMapping/>
  </p:clrMapOvr>
  <p:transition spd="med">
    <p:pull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BE530-21BF-437B-AFBA-353E1311EB1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6814068"/>
      </p:ext>
    </p:extLst>
  </p:cSld>
  <p:clrMapOvr>
    <a:masterClrMapping/>
  </p:clrMapOvr>
  <p:transition spd="med">
    <p:pull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25438"/>
            <a:ext cx="2057400" cy="5800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25438"/>
            <a:ext cx="6019800" cy="58007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EEA03-07E9-4AA9-BD3C-A84D5E5A86A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8053888"/>
      </p:ext>
    </p:extLst>
  </p:cSld>
  <p:clrMapOvr>
    <a:masterClrMapping/>
  </p:clrMapOvr>
  <p:transition spd="med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CC86A-F06A-4F90-8636-10FE691796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4D493-27B8-442B-894B-4420D5622E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553E3-A46F-4CBE-BB7A-ABFF80A17BF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20163-A1C3-43D3-87AA-C798F54372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D53F3-90C6-4D4A-9DE5-3ED504C7950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A72C2-A4A6-494E-A244-69261C843E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B3A99-E7E4-40FD-82A0-9E2E4F21F92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7"/>
          <p:cNvSpPr>
            <a:spLocks/>
          </p:cNvSpPr>
          <p:nvPr/>
        </p:nvSpPr>
        <p:spPr bwMode="gray">
          <a:xfrm>
            <a:off x="-9525" y="-9525"/>
            <a:ext cx="9156700" cy="6872288"/>
          </a:xfrm>
          <a:custGeom>
            <a:avLst/>
            <a:gdLst/>
            <a:ahLst/>
            <a:cxnLst>
              <a:cxn ang="0">
                <a:pos x="5766" y="605"/>
              </a:cxn>
              <a:cxn ang="0">
                <a:pos x="5768" y="4325"/>
              </a:cxn>
              <a:cxn ang="0">
                <a:pos x="1082" y="4329"/>
              </a:cxn>
              <a:cxn ang="0">
                <a:pos x="13" y="3351"/>
              </a:cxn>
              <a:cxn ang="0">
                <a:pos x="0" y="0"/>
              </a:cxn>
              <a:cxn ang="0">
                <a:pos x="2428" y="7"/>
              </a:cxn>
              <a:cxn ang="0">
                <a:pos x="5766" y="605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3137"/>
                  <a:invGamma/>
                </a:schemeClr>
              </a:gs>
              <a:gs pos="100000">
                <a:schemeClr val="bg1">
                  <a:alpha val="70000"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33" name="Freeform 9"/>
          <p:cNvSpPr>
            <a:spLocks/>
          </p:cNvSpPr>
          <p:nvPr/>
        </p:nvSpPr>
        <p:spPr bwMode="gray">
          <a:xfrm>
            <a:off x="-4763" y="5500688"/>
            <a:ext cx="1441451" cy="1358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100"/>
              </a:cxn>
              <a:cxn ang="0">
                <a:pos x="1089" y="1100"/>
              </a:cxn>
              <a:cxn ang="0">
                <a:pos x="0" y="0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2EAF6F6-1E4B-42B2-9239-04015DFD45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60" name="Freeform 36"/>
          <p:cNvSpPr>
            <a:spLocks/>
          </p:cNvSpPr>
          <p:nvPr/>
        </p:nvSpPr>
        <p:spPr bwMode="gray">
          <a:xfrm>
            <a:off x="4041775" y="0"/>
            <a:ext cx="5105400" cy="739775"/>
          </a:xfrm>
          <a:custGeom>
            <a:avLst/>
            <a:gdLst/>
            <a:ahLst/>
            <a:cxnLst>
              <a:cxn ang="0">
                <a:pos x="3130" y="453"/>
              </a:cxn>
              <a:cxn ang="0">
                <a:pos x="3130" y="0"/>
              </a:cxn>
              <a:cxn ang="0">
                <a:pos x="0" y="0"/>
              </a:cxn>
              <a:cxn ang="0">
                <a:pos x="3130" y="453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25438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pic>
        <p:nvPicPr>
          <p:cNvPr id="3" name="Picture 37" descr="water"/>
          <p:cNvPicPr>
            <a:picLocks noChangeAspect="1" noChangeArrowheads="1"/>
          </p:cNvPicPr>
          <p:nvPr/>
        </p:nvPicPr>
        <p:blipFill>
          <a:blip r:embed="rId14" cstate="print"/>
          <a:srcRect l="22409" t="16374" b="27486"/>
          <a:stretch>
            <a:fillRect/>
          </a:stretch>
        </p:blipFill>
        <p:spPr bwMode="gray">
          <a:xfrm rot="786797">
            <a:off x="6629400" y="-381000"/>
            <a:ext cx="2417763" cy="199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8" descr="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gray">
          <a:xfrm rot="20740733" flipH="1">
            <a:off x="49213" y="5726113"/>
            <a:ext cx="122396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 animBg="1"/>
      <p:bldP spid="1060" grpId="0" animBg="1"/>
      <p:bldP spid="1026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7"/>
          <p:cNvSpPr>
            <a:spLocks/>
          </p:cNvSpPr>
          <p:nvPr/>
        </p:nvSpPr>
        <p:spPr bwMode="gray">
          <a:xfrm>
            <a:off x="-9525" y="-9525"/>
            <a:ext cx="9156700" cy="6872288"/>
          </a:xfrm>
          <a:custGeom>
            <a:avLst/>
            <a:gdLst/>
            <a:ahLst/>
            <a:cxnLst>
              <a:cxn ang="0">
                <a:pos x="5766" y="605"/>
              </a:cxn>
              <a:cxn ang="0">
                <a:pos x="5768" y="4325"/>
              </a:cxn>
              <a:cxn ang="0">
                <a:pos x="1082" y="4329"/>
              </a:cxn>
              <a:cxn ang="0">
                <a:pos x="13" y="3351"/>
              </a:cxn>
              <a:cxn ang="0">
                <a:pos x="0" y="0"/>
              </a:cxn>
              <a:cxn ang="0">
                <a:pos x="2428" y="7"/>
              </a:cxn>
              <a:cxn ang="0">
                <a:pos x="5766" y="605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3137"/>
                  <a:invGamma/>
                </a:schemeClr>
              </a:gs>
              <a:gs pos="100000">
                <a:schemeClr val="bg1">
                  <a:alpha val="70000"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33" name="Freeform 9"/>
          <p:cNvSpPr>
            <a:spLocks/>
          </p:cNvSpPr>
          <p:nvPr/>
        </p:nvSpPr>
        <p:spPr bwMode="gray">
          <a:xfrm>
            <a:off x="-4763" y="5500688"/>
            <a:ext cx="1441451" cy="1358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100"/>
              </a:cxn>
              <a:cxn ang="0">
                <a:pos x="1089" y="1100"/>
              </a:cxn>
              <a:cxn ang="0">
                <a:pos x="0" y="0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2EAF6F6-1E4B-42B2-9239-04015DFD45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60" name="Freeform 36"/>
          <p:cNvSpPr>
            <a:spLocks/>
          </p:cNvSpPr>
          <p:nvPr/>
        </p:nvSpPr>
        <p:spPr bwMode="gray">
          <a:xfrm>
            <a:off x="4041775" y="0"/>
            <a:ext cx="5105400" cy="739775"/>
          </a:xfrm>
          <a:custGeom>
            <a:avLst/>
            <a:gdLst/>
            <a:ahLst/>
            <a:cxnLst>
              <a:cxn ang="0">
                <a:pos x="3130" y="453"/>
              </a:cxn>
              <a:cxn ang="0">
                <a:pos x="3130" y="0"/>
              </a:cxn>
              <a:cxn ang="0">
                <a:pos x="0" y="0"/>
              </a:cxn>
              <a:cxn ang="0">
                <a:pos x="3130" y="453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25438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pic>
        <p:nvPicPr>
          <p:cNvPr id="3" name="Picture 37" descr="water"/>
          <p:cNvPicPr>
            <a:picLocks noChangeAspect="1" noChangeArrowheads="1"/>
          </p:cNvPicPr>
          <p:nvPr/>
        </p:nvPicPr>
        <p:blipFill>
          <a:blip r:embed="rId14" cstate="print"/>
          <a:srcRect l="22409" t="16374" b="27486"/>
          <a:stretch>
            <a:fillRect/>
          </a:stretch>
        </p:blipFill>
        <p:spPr bwMode="gray">
          <a:xfrm rot="786797">
            <a:off x="6629400" y="-381000"/>
            <a:ext cx="2417763" cy="199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8" descr="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gray">
          <a:xfrm rot="20740733" flipH="1">
            <a:off x="49213" y="5726113"/>
            <a:ext cx="122396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239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 animBg="1"/>
      <p:bldP spid="1060" grpId="0" animBg="1"/>
      <p:bldP spid="1026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ctr">
              <a:buNone/>
            </a:pPr>
            <a:endParaRPr lang="ru-RU" sz="3600" b="1" dirty="0" smtClean="0"/>
          </a:p>
          <a:p>
            <a:pPr algn="ctr">
              <a:buNone/>
            </a:pPr>
            <a:r>
              <a:rPr lang="ru-RU" sz="4000" b="1" dirty="0" smtClean="0">
                <a:solidFill>
                  <a:srgbClr val="CC3300"/>
                </a:solidFill>
              </a:rPr>
              <a:t>Целевые ориентиры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CC3300"/>
                </a:solidFill>
              </a:rPr>
              <a:t>ФГОС ДО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CC3300"/>
                </a:solidFill>
              </a:rPr>
              <a:t>как социально-нормативные возрастные характеристики возможных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CC3300"/>
                </a:solidFill>
              </a:rPr>
              <a:t>достижений ребенка.</a:t>
            </a:r>
            <a:endParaRPr lang="ru-RU" sz="40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/>
              <a:t>Педагогическая диагностика</a:t>
            </a:r>
            <a:br>
              <a:rPr lang="ru-RU" sz="3600" b="1" dirty="0" smtClean="0"/>
            </a:br>
            <a:r>
              <a:rPr lang="ru-RU" sz="3600" b="1" dirty="0" smtClean="0"/>
              <a:t>  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46839055"/>
              </p:ext>
            </p:extLst>
          </p:nvPr>
        </p:nvGraphicFramePr>
        <p:xfrm>
          <a:off x="395536" y="2420888"/>
          <a:ext cx="8229600" cy="3354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680"/>
                <a:gridCol w="5194920"/>
              </a:tblGrid>
              <a:tr h="823383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Кто проводит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воспитатель группы</a:t>
                      </a:r>
                    </a:p>
                  </a:txBody>
                  <a:tcPr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681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Условия проведения</a:t>
                      </a:r>
                    </a:p>
                  </a:txBody>
                  <a:tcPr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согласия родителей</a:t>
                      </a:r>
                    </a:p>
                  </a:txBody>
                  <a:tcPr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933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Использование результатов</a:t>
                      </a:r>
                    </a:p>
                  </a:txBody>
                  <a:tcPr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Квалифицированная  педагогическая коррекция развития, педагогическое  сопровождение развития ребенка</a:t>
                      </a:r>
                    </a:p>
                  </a:txBody>
                  <a:tcPr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496" name="TextBox 4"/>
          <p:cNvSpPr txBox="1">
            <a:spLocks noChangeArrowheads="1"/>
          </p:cNvSpPr>
          <p:nvPr/>
        </p:nvSpPr>
        <p:spPr bwMode="auto">
          <a:xfrm>
            <a:off x="251520" y="980728"/>
            <a:ext cx="8568952" cy="919401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Педагогическая диагностика </a:t>
            </a:r>
            <a:r>
              <a:rPr lang="ru-RU" altLang="ru-RU" sz="2400" dirty="0" smtClean="0">
                <a:solidFill>
                  <a:schemeClr val="dk1"/>
                </a:solidFill>
                <a:latin typeface="+mn-lt"/>
              </a:rPr>
              <a:t>- это изучение достижения ребенком индивидуальных возможных ориентиров</a:t>
            </a:r>
            <a:endParaRPr lang="ru-RU" altLang="ru-RU" sz="2400" dirty="0">
              <a:solidFill>
                <a:schemeClr val="dk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947627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7" y="1484784"/>
            <a:ext cx="8713787" cy="5256584"/>
          </a:xfrm>
        </p:spPr>
        <p:txBody>
          <a:bodyPr rtlCol="0">
            <a:noAutofit/>
          </a:bodyPr>
          <a:lstStyle/>
          <a:p>
            <a:pPr marL="452438" indent="-452438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 smtClean="0"/>
              <a:t>Обеспечение </a:t>
            </a:r>
            <a:r>
              <a:rPr lang="ru-RU" sz="1600" u="sng" dirty="0" smtClean="0"/>
              <a:t>эмоционального благополучия </a:t>
            </a:r>
            <a:r>
              <a:rPr lang="ru-RU" sz="1600" dirty="0" smtClean="0"/>
              <a:t>ребенка через:</a:t>
            </a:r>
          </a:p>
          <a:p>
            <a:pPr marL="514350" indent="-158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непосредственное общение с </a:t>
            </a:r>
            <a:r>
              <a:rPr lang="ru-RU" sz="1600" b="1" i="1" dirty="0" smtClean="0"/>
              <a:t>каждым</a:t>
            </a:r>
            <a:r>
              <a:rPr lang="ru-RU" sz="1600" dirty="0" smtClean="0"/>
              <a:t> ребенком;</a:t>
            </a:r>
          </a:p>
          <a:p>
            <a:pPr marL="514350" indent="-158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образовательная деятельность на основе </a:t>
            </a:r>
            <a:r>
              <a:rPr lang="ru-RU" sz="1600" b="1" i="1" dirty="0" smtClean="0"/>
              <a:t>взаимодействия</a:t>
            </a:r>
            <a:r>
              <a:rPr lang="ru-RU" sz="1600" dirty="0" smtClean="0"/>
              <a:t> взрослого с детьми, ориентир на его </a:t>
            </a:r>
            <a:r>
              <a:rPr lang="ru-RU" sz="1600" b="1" i="1" dirty="0"/>
              <a:t>интересы</a:t>
            </a:r>
            <a:r>
              <a:rPr lang="ru-RU" sz="1600" dirty="0" smtClean="0"/>
              <a:t> и </a:t>
            </a:r>
            <a:r>
              <a:rPr lang="ru-RU" sz="1600" b="1" i="1" dirty="0"/>
              <a:t>возможности</a:t>
            </a:r>
            <a:r>
              <a:rPr lang="ru-RU" sz="1600" dirty="0" smtClean="0"/>
              <a:t>;</a:t>
            </a:r>
          </a:p>
          <a:p>
            <a:pPr marL="514350" indent="-158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уважительное отношение к </a:t>
            </a:r>
            <a:r>
              <a:rPr lang="ru-RU" sz="1600" b="1" i="1" dirty="0" smtClean="0"/>
              <a:t>чувствам</a:t>
            </a:r>
            <a:r>
              <a:rPr lang="ru-RU" sz="1600" dirty="0" smtClean="0"/>
              <a:t> и </a:t>
            </a:r>
            <a:r>
              <a:rPr lang="ru-RU" sz="1600" b="1" i="1" dirty="0" smtClean="0"/>
              <a:t>потребностям</a:t>
            </a:r>
            <a:r>
              <a:rPr lang="ru-RU" sz="1600" dirty="0" smtClean="0"/>
              <a:t> ребенка.</a:t>
            </a:r>
          </a:p>
          <a:p>
            <a:pPr marL="514350" indent="-158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900" dirty="0" smtClean="0"/>
          </a:p>
          <a:p>
            <a:pPr marL="514350" indent="-51435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ru-RU" sz="1600" dirty="0" smtClean="0"/>
              <a:t>Поддержка </a:t>
            </a:r>
            <a:r>
              <a:rPr lang="ru-RU" sz="1600" u="sng" dirty="0" smtClean="0"/>
              <a:t>индивидуальности и инициативы </a:t>
            </a:r>
            <a:r>
              <a:rPr lang="ru-RU" sz="1600" dirty="0" smtClean="0"/>
              <a:t>через:</a:t>
            </a:r>
          </a:p>
          <a:p>
            <a:pPr marL="514350" indent="-158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создание условий для </a:t>
            </a:r>
            <a:r>
              <a:rPr lang="ru-RU" sz="1600" b="1" i="1" dirty="0" smtClean="0"/>
              <a:t>выбора</a:t>
            </a:r>
            <a:r>
              <a:rPr lang="ru-RU" sz="1600" dirty="0" smtClean="0"/>
              <a:t>: деятельности, партнеров, места, материала и др.;</a:t>
            </a:r>
          </a:p>
          <a:p>
            <a:pPr marL="514350" indent="-158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создание условий для принятия решений, выражения чувств и мыслей;</a:t>
            </a:r>
          </a:p>
          <a:p>
            <a:pPr marL="514350" indent="-158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err="1" smtClean="0"/>
              <a:t>недирективную</a:t>
            </a:r>
            <a:r>
              <a:rPr lang="ru-RU" sz="1600" dirty="0" smtClean="0"/>
              <a:t> помощь детям, поддержка инициативы и самостоятельности в разных видах деятельности.</a:t>
            </a:r>
          </a:p>
          <a:p>
            <a:pPr marL="514350" indent="-158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900" dirty="0" smtClean="0"/>
          </a:p>
          <a:p>
            <a:pPr marL="514350" indent="-51435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ru-RU" sz="1600" dirty="0" smtClean="0"/>
              <a:t>Установление </a:t>
            </a:r>
            <a:r>
              <a:rPr lang="ru-RU" sz="1600" u="sng" dirty="0" smtClean="0"/>
              <a:t>правил взаимодействия </a:t>
            </a:r>
            <a:r>
              <a:rPr lang="ru-RU" sz="1600" dirty="0" smtClean="0"/>
              <a:t>в разных ситуациях:</a:t>
            </a:r>
          </a:p>
          <a:p>
            <a:pPr marL="514350" indent="-158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создание условий для позитивных, доброжелательных отношений между детьми с </a:t>
            </a:r>
            <a:r>
              <a:rPr lang="ru-RU" sz="1600" dirty="0"/>
              <a:t>учетом </a:t>
            </a:r>
            <a:r>
              <a:rPr lang="ru-RU" sz="1600" dirty="0" smtClean="0"/>
              <a:t>национально-культурных, религиозных и социальных общностей, ОВЗ;</a:t>
            </a:r>
          </a:p>
          <a:p>
            <a:pPr marL="514350" indent="-158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развитие коммуникативных способностей;</a:t>
            </a:r>
          </a:p>
          <a:p>
            <a:pPr marL="514350" indent="-158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/>
              <a:t>р</a:t>
            </a:r>
            <a:r>
              <a:rPr lang="ru-RU" sz="1600" dirty="0" smtClean="0"/>
              <a:t>азвитие умений работать в группе сверстников.</a:t>
            </a:r>
          </a:p>
          <a:p>
            <a:pPr marL="514350" indent="-158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900" dirty="0" smtClean="0"/>
          </a:p>
          <a:p>
            <a:pPr marL="539750" indent="-53975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AutoNum type="arabicPeriod" startAt="4"/>
              <a:defRPr/>
            </a:pPr>
            <a:r>
              <a:rPr lang="ru-RU" altLang="ru-RU" sz="1600" dirty="0" smtClean="0"/>
              <a:t>Вариативность </a:t>
            </a:r>
            <a:r>
              <a:rPr lang="ru-RU" altLang="ru-RU" sz="1600" dirty="0"/>
              <a:t>развивающего образования в </a:t>
            </a:r>
            <a:r>
              <a:rPr lang="ru-RU" altLang="ru-RU" sz="1600" dirty="0" smtClean="0"/>
              <a:t>ЗБР.</a:t>
            </a:r>
          </a:p>
          <a:p>
            <a:pPr marL="539750" indent="-53975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AutoNum type="arabicPeriod" startAt="4"/>
              <a:defRPr/>
            </a:pPr>
            <a:endParaRPr lang="ru-RU" altLang="ru-RU" sz="900" dirty="0" smtClean="0"/>
          </a:p>
          <a:p>
            <a:pPr marL="539750" indent="-539750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ru-RU" altLang="ru-RU" sz="1600" dirty="0"/>
              <a:t>Взаимодействие с родителями: просвещение; включение в образовательный процесс, выявление потребностей, поддержка образовательных </a:t>
            </a:r>
            <a:r>
              <a:rPr lang="ru-RU" altLang="ru-RU" sz="1600" dirty="0" smtClean="0"/>
              <a:t>инициатив.</a:t>
            </a:r>
            <a:endParaRPr lang="ru-RU" altLang="ru-RU" sz="1600" dirty="0"/>
          </a:p>
        </p:txBody>
      </p:sp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467544" y="0"/>
            <a:ext cx="8353425" cy="153233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71500" indent="-571500"/>
            <a:r>
              <a:rPr lang="ru-RU" altLang="ru-RU" sz="2800" dirty="0" smtClean="0"/>
              <a:t>Условия</a:t>
            </a:r>
            <a:r>
              <a:rPr lang="ru-RU" altLang="ru-RU" sz="2800" dirty="0"/>
              <a:t>, необходимые </a:t>
            </a:r>
            <a:r>
              <a:rPr lang="ru-RU" altLang="ru-RU" sz="2800" dirty="0">
                <a:solidFill>
                  <a:srgbClr val="FF0000"/>
                </a:solidFill>
              </a:rPr>
              <a:t>для  создания </a:t>
            </a:r>
            <a:r>
              <a:rPr lang="ru-RU" altLang="ru-RU" sz="2800" dirty="0" smtClean="0">
                <a:solidFill>
                  <a:srgbClr val="FF0000"/>
                </a:solidFill>
              </a:rPr>
              <a:t>социальной (индивидуальной) </a:t>
            </a:r>
            <a:r>
              <a:rPr lang="ru-RU" altLang="ru-RU" sz="2800" dirty="0">
                <a:solidFill>
                  <a:srgbClr val="FF0000"/>
                </a:solidFill>
              </a:rPr>
              <a:t>ситуации развития </a:t>
            </a:r>
            <a:r>
              <a:rPr lang="ru-RU" altLang="ru-RU" sz="2800" dirty="0" smtClean="0"/>
              <a:t>(п.3.2.1</a:t>
            </a:r>
            <a:r>
              <a:rPr lang="ru-RU" altLang="ru-RU" sz="2800" dirty="0"/>
              <a:t>., </a:t>
            </a:r>
            <a:r>
              <a:rPr lang="ru-RU" altLang="ru-RU" sz="2800" dirty="0" smtClean="0"/>
              <a:t>п.3.2.5.):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834234127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2"/>
          <p:cNvSpPr txBox="1">
            <a:spLocks noChangeArrowheads="1"/>
          </p:cNvSpPr>
          <p:nvPr/>
        </p:nvSpPr>
        <p:spPr bwMode="auto">
          <a:xfrm>
            <a:off x="838569" y="404665"/>
            <a:ext cx="76327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FF0000"/>
                </a:solidFill>
              </a:rPr>
              <a:t>Построение образовательной деятельности </a:t>
            </a:r>
          </a:p>
          <a:p>
            <a:pPr algn="ctr"/>
            <a:r>
              <a:rPr lang="ru-RU" altLang="ru-RU" sz="2000" b="1" dirty="0">
                <a:solidFill>
                  <a:srgbClr val="FF0000"/>
                </a:solidFill>
              </a:rPr>
              <a:t>в зоне ближайшего развития ребенка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11863" y="1693863"/>
            <a:ext cx="2663825" cy="1836737"/>
          </a:xfrm>
          <a:prstGeom prst="round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8100000" scaled="0"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2532" name="Группа 47"/>
          <p:cNvGrpSpPr>
            <a:grpSpLocks/>
          </p:cNvGrpSpPr>
          <p:nvPr/>
        </p:nvGrpSpPr>
        <p:grpSpPr bwMode="auto">
          <a:xfrm>
            <a:off x="307840" y="1412776"/>
            <a:ext cx="8512631" cy="4999726"/>
            <a:chOff x="447855" y="1694313"/>
            <a:chExt cx="8202016" cy="4326735"/>
          </a:xfrm>
        </p:grpSpPr>
        <p:grpSp>
          <p:nvGrpSpPr>
            <p:cNvPr id="22534" name="Группа 9"/>
            <p:cNvGrpSpPr>
              <a:grpSpLocks/>
            </p:cNvGrpSpPr>
            <p:nvPr/>
          </p:nvGrpSpPr>
          <p:grpSpPr bwMode="auto">
            <a:xfrm>
              <a:off x="3564008" y="3861048"/>
              <a:ext cx="2160000" cy="2160000"/>
              <a:chOff x="3564008" y="3717032"/>
              <a:chExt cx="2160000" cy="2160000"/>
            </a:xfrm>
          </p:grpSpPr>
          <p:grpSp>
            <p:nvGrpSpPr>
              <p:cNvPr id="22559" name="Группа 6"/>
              <p:cNvGrpSpPr>
                <a:grpSpLocks/>
              </p:cNvGrpSpPr>
              <p:nvPr/>
            </p:nvGrpSpPr>
            <p:grpSpPr bwMode="auto">
              <a:xfrm>
                <a:off x="3564008" y="3717032"/>
                <a:ext cx="2160000" cy="2160000"/>
                <a:chOff x="3492000" y="2349000"/>
                <a:chExt cx="2160000" cy="2160000"/>
              </a:xfrm>
            </p:grpSpPr>
            <p:sp>
              <p:nvSpPr>
                <p:cNvPr id="4" name="Овальная выноска 3"/>
                <p:cNvSpPr/>
                <p:nvPr/>
              </p:nvSpPr>
              <p:spPr>
                <a:xfrm>
                  <a:off x="3492000" y="2349000"/>
                  <a:ext cx="2160000" cy="2160000"/>
                </a:xfrm>
                <a:prstGeom prst="wedgeEllipseCallout">
                  <a:avLst>
                    <a:gd name="adj1" fmla="val -10024"/>
                    <a:gd name="adj2" fmla="val 40345"/>
                  </a:avLst>
                </a:prstGeom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2400" b="1" dirty="0"/>
                </a:p>
              </p:txBody>
            </p:sp>
            <p:sp>
              <p:nvSpPr>
                <p:cNvPr id="5" name="Овальная выноска 4"/>
                <p:cNvSpPr/>
                <p:nvPr/>
              </p:nvSpPr>
              <p:spPr>
                <a:xfrm>
                  <a:off x="4032000" y="2889000"/>
                  <a:ext cx="1080000" cy="1080000"/>
                </a:xfrm>
                <a:prstGeom prst="wedgeEllipseCallout">
                  <a:avLst>
                    <a:gd name="adj1" fmla="val -10024"/>
                    <a:gd name="adj2" fmla="val 40345"/>
                  </a:avLst>
                </a:prstGeom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sz="2400" b="1" dirty="0"/>
                    <a:t>УАР</a:t>
                  </a:r>
                </a:p>
              </p:txBody>
            </p:sp>
          </p:grpSp>
          <p:sp>
            <p:nvSpPr>
              <p:cNvPr id="22560" name="TextBox 5"/>
              <p:cNvSpPr txBox="1">
                <a:spLocks noChangeArrowheads="1"/>
              </p:cNvSpPr>
              <p:nvPr/>
            </p:nvSpPr>
            <p:spPr bwMode="auto">
              <a:xfrm>
                <a:off x="4283968" y="3805320"/>
                <a:ext cx="720080" cy="3995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ru-RU" altLang="ru-RU" sz="2400" b="1" dirty="0">
                    <a:solidFill>
                      <a:srgbClr val="FF0000"/>
                    </a:solidFill>
                  </a:rPr>
                  <a:t>ЗБР</a:t>
                </a: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5956608" y="1866352"/>
              <a:ext cx="2592199" cy="1618166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500" b="1" dirty="0"/>
                <a:t>«Зона ближайшего развития» (ЗБР)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500" b="1" dirty="0"/>
                <a:t>обозначает  то, что ребенок не может выполнить самостоятельно, но с чем он справляется с небольшой помощью</a:t>
              </a:r>
              <a:endParaRPr lang="ru-RU" sz="1500" dirty="0"/>
            </a:p>
          </p:txBody>
        </p:sp>
        <p:grpSp>
          <p:nvGrpSpPr>
            <p:cNvPr id="22536" name="Группа 21"/>
            <p:cNvGrpSpPr>
              <a:grpSpLocks/>
            </p:cNvGrpSpPr>
            <p:nvPr/>
          </p:nvGrpSpPr>
          <p:grpSpPr bwMode="auto">
            <a:xfrm>
              <a:off x="466904" y="1694313"/>
              <a:ext cx="2665219" cy="1836402"/>
              <a:chOff x="466904" y="1665860"/>
              <a:chExt cx="2665219" cy="1836402"/>
            </a:xfrm>
          </p:grpSpPr>
          <p:sp>
            <p:nvSpPr>
              <p:cNvPr id="19" name="Скругленный прямоугольник 18"/>
              <p:cNvSpPr/>
              <p:nvPr/>
            </p:nvSpPr>
            <p:spPr>
              <a:xfrm>
                <a:off x="466904" y="1665860"/>
                <a:ext cx="2665219" cy="1836402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12939" y="1735697"/>
                <a:ext cx="2592198" cy="14169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1000"/>
                  </a:spcAft>
                  <a:defRPr/>
                </a:pPr>
                <a:r>
                  <a:rPr lang="ru-RU" sz="1600" b="1" dirty="0">
                    <a:solidFill>
                      <a:schemeClr val="tx1"/>
                    </a:solidFill>
                    <a:cs typeface="Arial" pitchFamily="34" charset="0"/>
                  </a:rPr>
                  <a:t>«Уровень актуального развития» (УАР)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1000"/>
                  </a:spcAft>
                  <a:defRPr/>
                </a:pPr>
                <a:r>
                  <a:rPr lang="ru-RU" sz="1600" b="1" dirty="0">
                    <a:solidFill>
                      <a:schemeClr val="tx1"/>
                    </a:solidFill>
                    <a:cs typeface="Arial" pitchFamily="34" charset="0"/>
                  </a:rPr>
                  <a:t>характеризуется тем, какие задания ребенок может выполнить вполне самостоятельно</a:t>
                </a:r>
                <a:endParaRPr lang="ru-RU" sz="1600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22537" name="Группа 28"/>
            <p:cNvGrpSpPr>
              <a:grpSpLocks/>
            </p:cNvGrpSpPr>
            <p:nvPr/>
          </p:nvGrpSpPr>
          <p:grpSpPr bwMode="auto">
            <a:xfrm>
              <a:off x="447855" y="4705128"/>
              <a:ext cx="1872208" cy="1215584"/>
              <a:chOff x="365420" y="4267311"/>
              <a:chExt cx="1872208" cy="1215584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365420" y="4267433"/>
                <a:ext cx="1871527" cy="338076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 err="1"/>
                  <a:t>обученность</a:t>
                </a:r>
                <a:endParaRPr lang="ru-RU" sz="1600" b="1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65420" y="4705503"/>
                <a:ext cx="1871527" cy="338076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/>
                  <a:t>воспитанность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65420" y="5145161"/>
                <a:ext cx="1871527" cy="338075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/>
                  <a:t>развитость</a:t>
                </a:r>
              </a:p>
            </p:txBody>
          </p:sp>
        </p:grpSp>
        <p:grpSp>
          <p:nvGrpSpPr>
            <p:cNvPr id="22538" name="Группа 27"/>
            <p:cNvGrpSpPr>
              <a:grpSpLocks/>
            </p:cNvGrpSpPr>
            <p:nvPr/>
          </p:nvGrpSpPr>
          <p:grpSpPr bwMode="auto">
            <a:xfrm>
              <a:off x="6777663" y="4761989"/>
              <a:ext cx="1872208" cy="1203081"/>
              <a:chOff x="6783477" y="4254402"/>
              <a:chExt cx="1872208" cy="1203081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6784158" y="4254803"/>
                <a:ext cx="1871527" cy="338076"/>
              </a:xfrm>
              <a:prstGeom prst="rect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/>
                  <a:t>обучаемость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784158" y="4692873"/>
                <a:ext cx="1871527" cy="338076"/>
              </a:xfrm>
              <a:prstGeom prst="rect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 err="1"/>
                  <a:t>воспитуемость</a:t>
                </a:r>
                <a:endParaRPr lang="ru-RU" sz="1600" b="1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784158" y="5119833"/>
                <a:ext cx="1871527" cy="338075"/>
              </a:xfrm>
              <a:prstGeom prst="rect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 err="1"/>
                  <a:t>развиваемость</a:t>
                </a:r>
                <a:endParaRPr lang="ru-RU" sz="1600" b="1" dirty="0"/>
              </a:p>
            </p:txBody>
          </p:sp>
        </p:grpSp>
        <p:grpSp>
          <p:nvGrpSpPr>
            <p:cNvPr id="22539" name="Группа 36"/>
            <p:cNvGrpSpPr>
              <a:grpSpLocks/>
            </p:cNvGrpSpPr>
            <p:nvPr/>
          </p:nvGrpSpPr>
          <p:grpSpPr bwMode="auto">
            <a:xfrm>
              <a:off x="2308729" y="3502261"/>
              <a:ext cx="535079" cy="2286000"/>
              <a:chOff x="2308729" y="3502261"/>
              <a:chExt cx="535079" cy="2286000"/>
            </a:xfrm>
          </p:grpSpPr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2843219" y="3502145"/>
                <a:ext cx="0" cy="228558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 стрелкой 33"/>
              <p:cNvCxnSpPr>
                <a:endCxn id="21" idx="3"/>
              </p:cNvCxnSpPr>
              <p:nvPr/>
            </p:nvCxnSpPr>
            <p:spPr>
              <a:xfrm flipH="1">
                <a:off x="2319382" y="4873495"/>
                <a:ext cx="523837" cy="0"/>
              </a:xfrm>
              <a:prstGeom prst="straightConnector1">
                <a:avLst/>
              </a:prstGeom>
              <a:ln w="38100"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 стрелкой 34"/>
              <p:cNvCxnSpPr/>
              <p:nvPr/>
            </p:nvCxnSpPr>
            <p:spPr>
              <a:xfrm flipH="1">
                <a:off x="2319382" y="5311565"/>
                <a:ext cx="523837" cy="0"/>
              </a:xfrm>
              <a:prstGeom prst="straightConnector1">
                <a:avLst/>
              </a:prstGeom>
              <a:ln w="38100"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 стрелкой 35"/>
              <p:cNvCxnSpPr/>
              <p:nvPr/>
            </p:nvCxnSpPr>
            <p:spPr>
              <a:xfrm flipH="1">
                <a:off x="2308270" y="5763920"/>
                <a:ext cx="523837" cy="0"/>
              </a:xfrm>
              <a:prstGeom prst="straightConnector1">
                <a:avLst/>
              </a:prstGeom>
              <a:ln w="38100"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540" name="Группа 37"/>
            <p:cNvGrpSpPr>
              <a:grpSpLocks/>
            </p:cNvGrpSpPr>
            <p:nvPr/>
          </p:nvGrpSpPr>
          <p:grpSpPr bwMode="auto">
            <a:xfrm flipH="1">
              <a:off x="6242584" y="3562128"/>
              <a:ext cx="535079" cy="2286000"/>
              <a:chOff x="2308729" y="3502261"/>
              <a:chExt cx="535079" cy="2286000"/>
            </a:xfrm>
          </p:grpSpPr>
          <p:cxnSp>
            <p:nvCxnSpPr>
              <p:cNvPr id="39" name="Прямая соединительная линия 38"/>
              <p:cNvCxnSpPr/>
              <p:nvPr/>
            </p:nvCxnSpPr>
            <p:spPr>
              <a:xfrm>
                <a:off x="2844584" y="3502592"/>
                <a:ext cx="0" cy="228558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 стрелкой 39"/>
              <p:cNvCxnSpPr/>
              <p:nvPr/>
            </p:nvCxnSpPr>
            <p:spPr>
              <a:xfrm flipH="1">
                <a:off x="2319159" y="4873942"/>
                <a:ext cx="525425" cy="0"/>
              </a:xfrm>
              <a:prstGeom prst="straightConnector1">
                <a:avLst/>
              </a:prstGeom>
              <a:ln w="38100"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 стрелкой 40"/>
              <p:cNvCxnSpPr/>
              <p:nvPr/>
            </p:nvCxnSpPr>
            <p:spPr>
              <a:xfrm flipH="1">
                <a:off x="2319159" y="5312012"/>
                <a:ext cx="525425" cy="0"/>
              </a:xfrm>
              <a:prstGeom prst="straightConnector1">
                <a:avLst/>
              </a:prstGeom>
              <a:ln w="38100"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 стрелкой 41"/>
              <p:cNvCxnSpPr/>
              <p:nvPr/>
            </p:nvCxnSpPr>
            <p:spPr>
              <a:xfrm flipH="1">
                <a:off x="2308048" y="5764367"/>
                <a:ext cx="525424" cy="0"/>
              </a:xfrm>
              <a:prstGeom prst="straightConnector1">
                <a:avLst/>
              </a:prstGeom>
              <a:ln w="38100"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Прямая соединительная линия 43"/>
            <p:cNvCxnSpPr>
              <a:stCxn id="19" idx="3"/>
            </p:cNvCxnSpPr>
            <p:nvPr/>
          </p:nvCxnSpPr>
          <p:spPr>
            <a:xfrm>
              <a:off x="3132123" y="2611720"/>
              <a:ext cx="1368325" cy="21221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>
              <a:stCxn id="16" idx="1"/>
            </p:cNvCxnSpPr>
            <p:nvPr/>
          </p:nvCxnSpPr>
          <p:spPr>
            <a:xfrm flipH="1">
              <a:off x="5003648" y="2611720"/>
              <a:ext cx="1007990" cy="160943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33" name="TextBox 36"/>
          <p:cNvSpPr txBox="1">
            <a:spLocks noChangeArrowheads="1"/>
          </p:cNvSpPr>
          <p:nvPr/>
        </p:nvSpPr>
        <p:spPr bwMode="auto">
          <a:xfrm>
            <a:off x="0" y="0"/>
            <a:ext cx="84169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2400" b="1" dirty="0"/>
              <a:t>4. Вариативность </a:t>
            </a:r>
            <a:r>
              <a:rPr lang="ru-RU" altLang="ru-RU" sz="2400" dirty="0" smtClean="0"/>
              <a:t>создания социальной ситуации развития </a:t>
            </a:r>
            <a:endParaRPr lang="ru-RU" alt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9654928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2174868"/>
          </a:xfrm>
        </p:spPr>
        <p:txBody>
          <a:bodyPr/>
          <a:lstStyle/>
          <a:p>
            <a:pPr algn="ctr"/>
            <a:r>
              <a:rPr lang="ru-RU" sz="3600" dirty="0" smtClean="0"/>
              <a:t>Этапы разработки индивидуальной стратегии развития ребенка</a:t>
            </a:r>
            <a:br>
              <a:rPr lang="ru-RU" sz="3600" dirty="0" smtClean="0"/>
            </a:br>
            <a:r>
              <a:rPr lang="ru-RU" sz="3600" dirty="0" smtClean="0"/>
              <a:t> </a:t>
            </a:r>
            <a:r>
              <a:rPr lang="ru-RU" sz="2000" dirty="0" smtClean="0"/>
              <a:t>(индивидуальный образовательный маршрут)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500306"/>
          <a:ext cx="8229600" cy="3625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2031992"/>
          </a:xfrm>
        </p:spPr>
        <p:txBody>
          <a:bodyPr/>
          <a:lstStyle/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2800" dirty="0" smtClean="0"/>
              <a:t>Чтобы оценить эффективность педагогических действий и разработать индивидуальную стратегию развития ребенка  мы используем диагностики: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643446"/>
          </a:xfrm>
        </p:spPr>
        <p:txBody>
          <a:bodyPr/>
          <a:lstStyle/>
          <a:p>
            <a:r>
              <a:rPr lang="ru-RU" sz="2400" dirty="0" smtClean="0"/>
              <a:t>«Экспресс-анализ и оценка детской деятельности»  - Сафоновой О.А.</a:t>
            </a:r>
          </a:p>
          <a:p>
            <a:r>
              <a:rPr lang="ru-RU" sz="2400" dirty="0" smtClean="0"/>
              <a:t>Определение уровня знаний детей по экологии  - Прохоровой Л.Н.</a:t>
            </a:r>
          </a:p>
          <a:p>
            <a:r>
              <a:rPr lang="ru-RU" sz="2400" dirty="0" smtClean="0"/>
              <a:t>Определение уровня знаний детей по математике - Новиковой В.П.</a:t>
            </a:r>
          </a:p>
          <a:p>
            <a:r>
              <a:rPr lang="ru-RU" sz="2400" dirty="0" smtClean="0"/>
              <a:t>Определение уровня тревожности детей -Лаврентьевой Г.П.</a:t>
            </a:r>
          </a:p>
          <a:p>
            <a:r>
              <a:rPr lang="ru-RU" sz="2400" dirty="0" smtClean="0"/>
              <a:t>Анализ школьной готовности - М. </a:t>
            </a:r>
            <a:r>
              <a:rPr lang="ru-RU" sz="2400" dirty="0" err="1" smtClean="0"/>
              <a:t>Битяновой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>Определение уровня  школьной зрелости -  Н. </a:t>
            </a:r>
            <a:r>
              <a:rPr lang="ru-RU" sz="2400" dirty="0" err="1" smtClean="0"/>
              <a:t>Гуткиной</a:t>
            </a: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696744" cy="1484784"/>
          </a:xfrm>
        </p:spPr>
        <p:txBody>
          <a:bodyPr/>
          <a:lstStyle/>
          <a:p>
            <a:pPr algn="ctr"/>
            <a:r>
              <a:rPr lang="ru-RU" sz="3200" dirty="0" smtClean="0"/>
              <a:t>Примерный проект индивидуальной стратегии развития  Иванова Саши</a:t>
            </a:r>
            <a:endParaRPr lang="ru-RU" sz="3200" dirty="0"/>
          </a:p>
        </p:txBody>
      </p:sp>
      <p:sp>
        <p:nvSpPr>
          <p:cNvPr id="5" name="Улыбающееся лицо 4"/>
          <p:cNvSpPr/>
          <p:nvPr/>
        </p:nvSpPr>
        <p:spPr bwMode="auto">
          <a:xfrm>
            <a:off x="827584" y="2060848"/>
            <a:ext cx="1714512" cy="1715652"/>
          </a:xfrm>
          <a:prstGeom prst="smileyF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Хорда 5"/>
          <p:cNvSpPr/>
          <p:nvPr/>
        </p:nvSpPr>
        <p:spPr bwMode="auto">
          <a:xfrm rot="21060000" flipV="1">
            <a:off x="578426" y="2593609"/>
            <a:ext cx="408644" cy="529158"/>
          </a:xfrm>
          <a:prstGeom prst="chor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Хорда 6"/>
          <p:cNvSpPr/>
          <p:nvPr/>
        </p:nvSpPr>
        <p:spPr bwMode="auto">
          <a:xfrm rot="11580000">
            <a:off x="2385592" y="2596253"/>
            <a:ext cx="329428" cy="445084"/>
          </a:xfrm>
          <a:prstGeom prst="chor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 rot="5400000">
            <a:off x="1439937" y="2312591"/>
            <a:ext cx="214314" cy="1428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Прямая соединительная линия 10"/>
          <p:cNvCxnSpPr/>
          <p:nvPr/>
        </p:nvCxnSpPr>
        <p:spPr bwMode="auto">
          <a:xfrm rot="16200000" flipH="1">
            <a:off x="1656531" y="2384029"/>
            <a:ext cx="285752" cy="714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>
            <a:off x="1907704" y="2276872"/>
            <a:ext cx="214314" cy="1428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Прямая соединительная линия 14"/>
          <p:cNvCxnSpPr/>
          <p:nvPr/>
        </p:nvCxnSpPr>
        <p:spPr bwMode="auto">
          <a:xfrm rot="5400000">
            <a:off x="1331640" y="2132856"/>
            <a:ext cx="214314" cy="2143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Трапеция 16"/>
          <p:cNvSpPr/>
          <p:nvPr/>
        </p:nvSpPr>
        <p:spPr bwMode="auto">
          <a:xfrm>
            <a:off x="1547664" y="2996952"/>
            <a:ext cx="271458" cy="216020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 bwMode="auto">
          <a:xfrm>
            <a:off x="1115616" y="3789040"/>
            <a:ext cx="1224136" cy="1296144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1187624" y="5157192"/>
            <a:ext cx="504056" cy="136815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 bwMode="auto">
          <a:xfrm>
            <a:off x="1835696" y="5157192"/>
            <a:ext cx="504056" cy="136815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 bwMode="auto">
          <a:xfrm>
            <a:off x="827584" y="4005064"/>
            <a:ext cx="216024" cy="115212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 bwMode="auto">
          <a:xfrm>
            <a:off x="2411760" y="3933056"/>
            <a:ext cx="216024" cy="115212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 bwMode="black">
          <a:xfrm>
            <a:off x="4220344" y="1781200"/>
            <a:ext cx="4330824" cy="4831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Краткий 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психолого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педагогический портрет Иванова Саши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Краткий </a:t>
            </a:r>
            <a:r>
              <a:rPr lang="ru-RU" sz="3200" dirty="0" err="1" smtClean="0"/>
              <a:t>психолого</a:t>
            </a:r>
            <a:r>
              <a:rPr lang="ru-RU" sz="3200" dirty="0" smtClean="0"/>
              <a:t>- педагогический портрет Иванова Саши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29600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Улыбающееся лицо 4"/>
          <p:cNvSpPr/>
          <p:nvPr/>
        </p:nvSpPr>
        <p:spPr bwMode="auto">
          <a:xfrm>
            <a:off x="3714744" y="4286256"/>
            <a:ext cx="1714512" cy="1571636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Хорда 5"/>
          <p:cNvSpPr/>
          <p:nvPr/>
        </p:nvSpPr>
        <p:spPr bwMode="auto">
          <a:xfrm rot="21060000" flipV="1">
            <a:off x="3467866" y="4743589"/>
            <a:ext cx="408644" cy="529158"/>
          </a:xfrm>
          <a:prstGeom prst="chord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Хорда 6"/>
          <p:cNvSpPr/>
          <p:nvPr/>
        </p:nvSpPr>
        <p:spPr bwMode="auto">
          <a:xfrm rot="11580000">
            <a:off x="5317035" y="4697676"/>
            <a:ext cx="329428" cy="445084"/>
          </a:xfrm>
          <a:prstGeom prst="chord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 rot="5400000">
            <a:off x="4321967" y="4393413"/>
            <a:ext cx="214314" cy="1428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Прямая соединительная линия 10"/>
          <p:cNvCxnSpPr/>
          <p:nvPr/>
        </p:nvCxnSpPr>
        <p:spPr bwMode="auto">
          <a:xfrm rot="16200000" flipH="1">
            <a:off x="4536281" y="4464851"/>
            <a:ext cx="285752" cy="714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>
            <a:off x="4786314" y="4429132"/>
            <a:ext cx="214314" cy="1428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Прямая соединительная линия 14"/>
          <p:cNvCxnSpPr/>
          <p:nvPr/>
        </p:nvCxnSpPr>
        <p:spPr bwMode="auto">
          <a:xfrm rot="5400000">
            <a:off x="4071934" y="4357694"/>
            <a:ext cx="214314" cy="2143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Трапеция 16"/>
          <p:cNvSpPr/>
          <p:nvPr/>
        </p:nvSpPr>
        <p:spPr bwMode="auto">
          <a:xfrm>
            <a:off x="4429124" y="5072074"/>
            <a:ext cx="271458" cy="216020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927100"/>
          </a:xfrm>
        </p:spPr>
        <p:txBody>
          <a:bodyPr/>
          <a:lstStyle/>
          <a:p>
            <a:pPr algn="ctr"/>
            <a:r>
              <a:rPr lang="ru-RU" sz="2400" dirty="0" smtClean="0"/>
              <a:t>РЕЗУЛЬТАТЫ  ПЕДАГОГИЧЕСКОЙ  ДИАГНОСТИКИ </a:t>
            </a:r>
            <a:r>
              <a:rPr lang="en-US" sz="2400" dirty="0" smtClean="0"/>
              <a:t> </a:t>
            </a:r>
            <a:r>
              <a:rPr lang="ru-RU" sz="2400" dirty="0" smtClean="0"/>
              <a:t>Иванова Саши (начало периода)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485830"/>
          <a:ext cx="8229600" cy="4601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642942"/>
                <a:gridCol w="642942"/>
                <a:gridCol w="642942"/>
                <a:gridCol w="642942"/>
                <a:gridCol w="642942"/>
                <a:gridCol w="642942"/>
                <a:gridCol w="642942"/>
                <a:gridCol w="585734"/>
              </a:tblGrid>
              <a:tr h="570239">
                <a:tc rowSpan="3"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Виды деятельности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Младшая группа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Средняя группа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Старшая группа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Подготов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. группа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2012-2013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2013-2014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2014-2015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2015-2016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5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н.п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к.п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н.п.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к.п.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н.п.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к.п.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н.п</a:t>
                      </a: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к.п</a:t>
                      </a: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5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Игровая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деятельность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низ.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B050"/>
                          </a:solidFill>
                        </a:rPr>
                        <a:t>в</a:t>
                      </a:r>
                      <a:endParaRPr lang="ru-RU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5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Конструирование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низ.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5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Изобразительная </a:t>
                      </a:r>
                      <a:r>
                        <a:rPr lang="ru-RU" b="1" dirty="0" err="1" smtClean="0">
                          <a:solidFill>
                            <a:schemeClr val="tx1"/>
                          </a:solidFill>
                        </a:rPr>
                        <a:t>деят-ть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5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Трудовая деятельность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rgbClr val="00B050"/>
                          </a:solidFill>
                        </a:rPr>
                        <a:t>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5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Речевое развитие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5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Музыкальное развитие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5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Физическая подготовлен.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5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ФЭМП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5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Экология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/>
          <a:lstStyle/>
          <a:p>
            <a:r>
              <a:rPr lang="ru-RU" sz="2000" dirty="0" smtClean="0"/>
              <a:t>План коррекции  возможных достижений Иванова Саши ( 2014-2015 г.)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548680"/>
          <a:ext cx="8964488" cy="6212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39939"/>
                <a:gridCol w="3436386"/>
                <a:gridCol w="2988163"/>
              </a:tblGrid>
              <a:tr h="360040">
                <a:tc>
                  <a:txBody>
                    <a:bodyPr/>
                    <a:lstStyle/>
                    <a:p>
                      <a:pPr lvl="0"/>
                      <a:r>
                        <a:rPr lang="ru-RU" sz="1600" dirty="0" smtClean="0"/>
                        <a:t>Направление развития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Деятельность в ДОУ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Деятельность в семье</a:t>
                      </a:r>
                      <a:endParaRPr lang="ru-RU" sz="1600" dirty="0"/>
                    </a:p>
                  </a:txBody>
                  <a:tcPr/>
                </a:tc>
              </a:tr>
              <a:tr h="935847">
                <a:tc>
                  <a:txBody>
                    <a:bodyPr/>
                    <a:lstStyle/>
                    <a:p>
                      <a:pPr lvl="0"/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Игра / конструирование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Привлечение в игры детей (</a:t>
                      </a:r>
                      <a:r>
                        <a:rPr lang="ru-RU" sz="1800" dirty="0" err="1" smtClean="0"/>
                        <a:t>н-р</a:t>
                      </a:r>
                      <a:r>
                        <a:rPr lang="ru-RU" sz="1800" dirty="0" smtClean="0"/>
                        <a:t>: для оказания им  (детям ) помощи по конструированию  игрушек- </a:t>
                      </a:r>
                      <a:r>
                        <a:rPr lang="ru-RU" sz="1800" dirty="0" err="1" smtClean="0"/>
                        <a:t>лего</a:t>
                      </a:r>
                      <a:r>
                        <a:rPr lang="ru-RU" sz="1800" dirty="0" smtClean="0"/>
                        <a:t> 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Рекомендовать   записать ребенка в кружок «Оригами» или авиа-; авто-моделирования</a:t>
                      </a:r>
                      <a:endParaRPr lang="ru-RU" sz="1800" dirty="0"/>
                    </a:p>
                  </a:txBody>
                  <a:tcPr/>
                </a:tc>
              </a:tr>
              <a:tr h="1417280">
                <a:tc>
                  <a:txBody>
                    <a:bodyPr/>
                    <a:lstStyle/>
                    <a:p>
                      <a:pPr lvl="0"/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Изобразительная деятельность / речевое развитие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Ввести в КДО «Радуга» (художественное творчество)</a:t>
                      </a:r>
                    </a:p>
                    <a:p>
                      <a:r>
                        <a:rPr lang="ru-RU" sz="1800" dirty="0" smtClean="0"/>
                        <a:t>Наложить обязанности «помощника экскурсовода» по работам кружка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Рекомендовать сбор </a:t>
                      </a:r>
                      <a:r>
                        <a:rPr lang="ru-RU" sz="1800" dirty="0" err="1" smtClean="0"/>
                        <a:t>портфолио</a:t>
                      </a:r>
                      <a:r>
                        <a:rPr lang="ru-RU" sz="1800" dirty="0" smtClean="0"/>
                        <a:t> творческих успехов  ребенка; </a:t>
                      </a:r>
                    </a:p>
                    <a:p>
                      <a:r>
                        <a:rPr lang="ru-RU" sz="1800" dirty="0" smtClean="0"/>
                        <a:t>Содействовать участию ребенка в </a:t>
                      </a:r>
                      <a:r>
                        <a:rPr lang="ru-RU" sz="1800" dirty="0" err="1" smtClean="0"/>
                        <a:t>тв</a:t>
                      </a:r>
                      <a:r>
                        <a:rPr lang="ru-RU" sz="1800" dirty="0" smtClean="0"/>
                        <a:t>. конкурсах</a:t>
                      </a:r>
                      <a:endParaRPr lang="ru-RU" sz="1800" dirty="0"/>
                    </a:p>
                  </a:txBody>
                  <a:tcPr/>
                </a:tc>
              </a:tr>
              <a:tr h="355837">
                <a:tc>
                  <a:txBody>
                    <a:bodyPr/>
                    <a:lstStyle/>
                    <a:p>
                      <a:pPr lvl="0"/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ФЭМП / физическое развитие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Подбор подвижных и интеллектуальных (ФЭМП) игр интегрированного содержания и вовлечение ребенка в игровой процесс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Рекомендовать подборку занимательных игр и считалок для детей с целью применения их в домашней обстановке.</a:t>
                      </a:r>
                      <a:endParaRPr lang="ru-RU" sz="1800" dirty="0"/>
                    </a:p>
                  </a:txBody>
                  <a:tcPr/>
                </a:tc>
              </a:tr>
              <a:tr h="12462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Экологическое развитие / трудовая деятельность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Привлечение </a:t>
                      </a:r>
                      <a:r>
                        <a:rPr lang="ru-RU" sz="1800" baseline="0" dirty="0" smtClean="0"/>
                        <a:t> к кратковременным  экспериментам. </a:t>
                      </a:r>
                    </a:p>
                    <a:p>
                      <a:r>
                        <a:rPr lang="ru-RU" sz="1800" baseline="0" dirty="0" smtClean="0"/>
                        <a:t>Вовлечение в проектную деятельность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Привлечение бабушки</a:t>
                      </a:r>
                      <a:r>
                        <a:rPr lang="ru-RU" sz="1800" baseline="0" dirty="0" smtClean="0"/>
                        <a:t> в проектную деятельность группы</a:t>
                      </a:r>
                    </a:p>
                    <a:p>
                      <a:r>
                        <a:rPr lang="ru-RU" sz="1800" baseline="0" dirty="0" smtClean="0"/>
                        <a:t>Индивидуальные поручения по </a:t>
                      </a:r>
                      <a:r>
                        <a:rPr lang="ru-RU" sz="1800" baseline="0" dirty="0" err="1" smtClean="0"/>
                        <a:t>кратковр</a:t>
                      </a:r>
                      <a:r>
                        <a:rPr lang="ru-RU" sz="1800" baseline="0" dirty="0" smtClean="0"/>
                        <a:t>. экспериментам.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5570"/>
          </a:xfrm>
        </p:spPr>
        <p:txBody>
          <a:bodyPr/>
          <a:lstStyle/>
          <a:p>
            <a:r>
              <a:rPr lang="ru-RU" sz="2000" dirty="0" smtClean="0"/>
              <a:t>Итоги коррекции возможных достижений И. Саши (2014-2015г.)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5" y="620688"/>
          <a:ext cx="8784975" cy="5976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5396"/>
                <a:gridCol w="686331"/>
                <a:gridCol w="686331"/>
                <a:gridCol w="686331"/>
                <a:gridCol w="686331"/>
                <a:gridCol w="686331"/>
                <a:gridCol w="686331"/>
                <a:gridCol w="686331"/>
                <a:gridCol w="625262"/>
              </a:tblGrid>
              <a:tr h="752229">
                <a:tc rowSpan="3"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Виды деятельности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Младшая группа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Средняя группа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Старшая группа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Подготов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. группа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2012-2013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2013-2014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2014-2015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2015-2016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3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н.г.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к.г.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н.г.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к.г.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н.г.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к.г.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н.г.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к.г.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9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Игровая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деятельность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низ.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B050"/>
                          </a:solidFill>
                        </a:rPr>
                        <a:t>в</a:t>
                      </a:r>
                      <a:endParaRPr lang="ru-RU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9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Конструирование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низ.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9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Изобразительная </a:t>
                      </a:r>
                      <a:r>
                        <a:rPr lang="ru-RU" b="1" dirty="0" err="1" smtClean="0">
                          <a:solidFill>
                            <a:schemeClr val="tx1"/>
                          </a:solidFill>
                        </a:rPr>
                        <a:t>деят-ть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в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9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Трудовая деятельность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rgbClr val="00B050"/>
                          </a:solidFill>
                        </a:rPr>
                        <a:t>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9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Речевое развитие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ср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9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Музыкальное развитие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ср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9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Физическая подготовлен.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в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9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ФЭМП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в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9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Экология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низ.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ср.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в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27100"/>
          </a:xfrm>
        </p:spPr>
        <p:txBody>
          <a:bodyPr/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Зачем нужен ФГОС </a:t>
            </a:r>
            <a:br>
              <a:rPr lang="ru-RU" sz="3600" dirty="0" smtClean="0"/>
            </a:br>
            <a:r>
              <a:rPr lang="ru-RU" sz="3600" dirty="0" smtClean="0"/>
              <a:t>дошкольному образованию?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509120"/>
            <a:ext cx="9144000" cy="3688175"/>
          </a:xfrm>
        </p:spPr>
        <p:txBody>
          <a:bodyPr/>
          <a:lstStyle/>
          <a:p>
            <a:pPr algn="ctr">
              <a:buNone/>
            </a:pPr>
            <a:r>
              <a:rPr lang="ru-RU" sz="1800" b="1" dirty="0" smtClean="0"/>
              <a:t>*</a:t>
            </a:r>
            <a:r>
              <a:rPr lang="ru-RU" sz="1800" b="1" i="1" dirty="0" smtClean="0"/>
              <a:t>Стандарт для ДОУ - это требование нового закона об образовании, в котором дошкольное образование признано уровнем общего образования. </a:t>
            </a:r>
            <a:r>
              <a:rPr lang="ru-RU" sz="1800" i="1" dirty="0" smtClean="0"/>
              <a:t>Стандарт (ФГОС) имеет  требования к результатам (целевые ориентиры), но это не означает, что выпускникам детских садов придётся сдавать экзамены!   При этом с </a:t>
            </a:r>
            <a:r>
              <a:rPr lang="ru-RU" sz="1800" b="1" i="1" dirty="0" smtClean="0"/>
              <a:t>помощью мониторинговых исследований на разных этапах</a:t>
            </a:r>
            <a:r>
              <a:rPr lang="ru-RU" sz="1800" i="1" dirty="0" smtClean="0"/>
              <a:t> </a:t>
            </a: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</a:rPr>
              <a:t>можно и нужно будет </a:t>
            </a:r>
            <a:r>
              <a:rPr lang="ru-RU" sz="1800" b="1" i="1" dirty="0" smtClean="0"/>
              <a:t>фиксировать уровень развития ребёнка,</a:t>
            </a:r>
            <a:r>
              <a:rPr lang="ru-RU" sz="1800" i="1" dirty="0" smtClean="0"/>
              <a:t> чтобы педагоги дошкольных учреждений, родители понимали, над чем работать дальше.</a:t>
            </a:r>
          </a:p>
          <a:p>
            <a:pPr algn="ctr">
              <a:buNone/>
            </a:pPr>
            <a:r>
              <a:rPr lang="ru-RU" sz="1800" dirty="0" smtClean="0"/>
              <a:t> </a:t>
            </a:r>
            <a:r>
              <a:rPr lang="ru-RU" sz="1800" b="1" dirty="0" smtClean="0"/>
              <a:t> 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259632" y="836712"/>
          <a:ext cx="7008440" cy="4120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927100"/>
          </a:xfrm>
        </p:spPr>
        <p:txBody>
          <a:bodyPr/>
          <a:lstStyle/>
          <a:p>
            <a:pPr algn="ctr"/>
            <a:r>
              <a:rPr lang="ru-RU" sz="3200" dirty="0" smtClean="0"/>
              <a:t>Продуктом индивидуального образовательного маршрута является ПОРТФОЛИО</a:t>
            </a:r>
            <a:endParaRPr lang="ru-RU" sz="3200" dirty="0"/>
          </a:p>
        </p:txBody>
      </p:sp>
      <p:pic>
        <p:nvPicPr>
          <p:cNvPr id="5" name="Рисунок 4" descr="DSC0354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424159">
            <a:off x="517075" y="2778835"/>
            <a:ext cx="3865435" cy="2899077"/>
          </a:xfrm>
          <a:prstGeom prst="rect">
            <a:avLst/>
          </a:prstGeom>
          <a:ln w="38100">
            <a:solidFill>
              <a:schemeClr val="tx2"/>
            </a:solidFill>
          </a:ln>
        </p:spPr>
      </p:pic>
      <p:pic>
        <p:nvPicPr>
          <p:cNvPr id="4" name="Содержимое 3" descr="DSC03543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 rot="887239">
            <a:off x="4536191" y="3182351"/>
            <a:ext cx="4060308" cy="3045231"/>
          </a:xfrm>
          <a:ln w="38100">
            <a:solidFill>
              <a:schemeClr val="tx2"/>
            </a:solidFill>
          </a:ln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429396"/>
          </a:xfrm>
        </p:spPr>
        <p:txBody>
          <a:bodyPr/>
          <a:lstStyle/>
          <a:p>
            <a:pPr>
              <a:buNone/>
            </a:pPr>
            <a:r>
              <a:rPr lang="ru-RU" sz="1800" b="1" dirty="0" err="1" smtClean="0"/>
              <a:t>Портфолио</a:t>
            </a:r>
            <a:r>
              <a:rPr lang="ru-RU" sz="1800" dirty="0" smtClean="0"/>
              <a:t> – одна из форм оценки индивидуальных способностей, целевых  компетенций ребенка .</a:t>
            </a:r>
          </a:p>
          <a:p>
            <a:pPr>
              <a:buNone/>
            </a:pPr>
            <a:r>
              <a:rPr lang="ru-RU" sz="1800" i="1" dirty="0" smtClean="0"/>
              <a:t> </a:t>
            </a: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b="1" dirty="0" err="1" smtClean="0"/>
              <a:t>Портфолио</a:t>
            </a:r>
            <a:r>
              <a:rPr lang="ru-RU" sz="1800" dirty="0" smtClean="0"/>
              <a:t> предполагает смещение а</a:t>
            </a:r>
            <a:r>
              <a:rPr lang="ru-RU" sz="1800" b="1" dirty="0" smtClean="0"/>
              <a:t>кцента </a:t>
            </a:r>
            <a:r>
              <a:rPr lang="ru-RU" sz="1800" dirty="0" smtClean="0"/>
              <a:t>с того, что воспитанник </a:t>
            </a:r>
            <a:r>
              <a:rPr lang="ru-RU" sz="1800" b="1" dirty="0" smtClean="0">
                <a:solidFill>
                  <a:srgbClr val="2A1993"/>
                </a:solidFill>
              </a:rPr>
              <a:t>не знает и не умеет,</a:t>
            </a:r>
            <a:r>
              <a:rPr lang="ru-RU" sz="1800" dirty="0" smtClean="0"/>
              <a:t> на то, что </a:t>
            </a:r>
            <a:r>
              <a:rPr lang="ru-RU" sz="1800" b="1" dirty="0" smtClean="0">
                <a:solidFill>
                  <a:srgbClr val="FF0000"/>
                </a:solidFill>
              </a:rPr>
              <a:t>он знает и умеет в конкретных видах деятельности</a:t>
            </a:r>
            <a:r>
              <a:rPr lang="ru-RU" sz="1800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14282" y="1000108"/>
          <a:ext cx="8715436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/>
              <a:t>СОДЕРЖАНИЕ  ПОРТФОЛИО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214974"/>
          </a:xfrm>
        </p:spPr>
        <p:txBody>
          <a:bodyPr/>
          <a:lstStyle/>
          <a:p>
            <a:r>
              <a:rPr lang="ru-RU" sz="1800" dirty="0" smtClean="0"/>
              <a:t>Титульный лист с указанием фамилии, имени и отчества ребенка; когда начато </a:t>
            </a:r>
            <a:r>
              <a:rPr lang="ru-RU" sz="1800" dirty="0" err="1" smtClean="0"/>
              <a:t>портфолио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«Я родился!» (фамилия, имя, отчество, дата рождения; можно указать вес и рост при рождении, знак зодиака).</a:t>
            </a:r>
          </a:p>
          <a:p>
            <a:r>
              <a:rPr lang="ru-RU" sz="1800" dirty="0" smtClean="0"/>
              <a:t>«Что означает мое имя?»</a:t>
            </a:r>
          </a:p>
          <a:p>
            <a:r>
              <a:rPr lang="ru-RU" sz="1800" dirty="0" smtClean="0"/>
              <a:t>«Знак зодиака».</a:t>
            </a:r>
          </a:p>
          <a:p>
            <a:r>
              <a:rPr lang="ru-RU" sz="1800" dirty="0" smtClean="0"/>
              <a:t>«Динамика роста» (указываются антропометрические данные ребенка в разном возрасте).</a:t>
            </a:r>
          </a:p>
          <a:p>
            <a:r>
              <a:rPr lang="ru-RU" sz="1800" dirty="0" smtClean="0"/>
              <a:t>«Моя семья» (фотографии всей семьи, мамы, папы, бабушек, дедушек, братьев, сестер с краткой информацией о них, предоставленной со слов детей).</a:t>
            </a:r>
          </a:p>
          <a:p>
            <a:r>
              <a:rPr lang="ru-RU" sz="1800" b="1" dirty="0" smtClean="0">
                <a:solidFill>
                  <a:srgbClr val="FF0000"/>
                </a:solidFill>
              </a:rPr>
              <a:t>Карта индивидуального образовательного маршрута.</a:t>
            </a:r>
          </a:p>
          <a:p>
            <a:r>
              <a:rPr lang="ru-RU" sz="1800" dirty="0" smtClean="0"/>
              <a:t>«Мои достижения» (грамоты, дипломы, благодарности и т.п. ребенка).</a:t>
            </a:r>
          </a:p>
          <a:p>
            <a:r>
              <a:rPr lang="ru-RU" sz="1800" dirty="0" smtClean="0"/>
              <a:t>Детские работы.</a:t>
            </a:r>
          </a:p>
          <a:p>
            <a:r>
              <a:rPr lang="ru-RU" sz="1800" dirty="0" smtClean="0"/>
              <a:t>По желанию такие разделы, как «Чем могу помогу», «Мир вокруг нас», «Романтика путешествий», «Мои увлечения», «Мои поделки», «Коллекция высказываний» и т.п.</a:t>
            </a:r>
            <a:endParaRPr lang="ru-RU" sz="1800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7"/>
          <p:cNvSpPr/>
          <p:nvPr/>
        </p:nvSpPr>
        <p:spPr bwMode="auto">
          <a:xfrm>
            <a:off x="-254000" y="0"/>
            <a:ext cx="6194152" cy="6271267"/>
          </a:xfrm>
          <a:custGeom>
            <a:avLst/>
            <a:gdLst>
              <a:gd name="connsiteX0" fmla="*/ 482600 w 6654800"/>
              <a:gd name="connsiteY0" fmla="*/ 127000 h 6271267"/>
              <a:gd name="connsiteX1" fmla="*/ 482600 w 6654800"/>
              <a:gd name="connsiteY1" fmla="*/ 127000 h 6271267"/>
              <a:gd name="connsiteX2" fmla="*/ 660400 w 6654800"/>
              <a:gd name="connsiteY2" fmla="*/ 279400 h 6271267"/>
              <a:gd name="connsiteX3" fmla="*/ 736600 w 6654800"/>
              <a:gd name="connsiteY3" fmla="*/ 304800 h 6271267"/>
              <a:gd name="connsiteX4" fmla="*/ 889000 w 6654800"/>
              <a:gd name="connsiteY4" fmla="*/ 406400 h 6271267"/>
              <a:gd name="connsiteX5" fmla="*/ 1041400 w 6654800"/>
              <a:gd name="connsiteY5" fmla="*/ 457200 h 6271267"/>
              <a:gd name="connsiteX6" fmla="*/ 1752600 w 6654800"/>
              <a:gd name="connsiteY6" fmla="*/ 431800 h 6271267"/>
              <a:gd name="connsiteX7" fmla="*/ 1905000 w 6654800"/>
              <a:gd name="connsiteY7" fmla="*/ 330200 h 6271267"/>
              <a:gd name="connsiteX8" fmla="*/ 2133600 w 6654800"/>
              <a:gd name="connsiteY8" fmla="*/ 254000 h 6271267"/>
              <a:gd name="connsiteX9" fmla="*/ 2209800 w 6654800"/>
              <a:gd name="connsiteY9" fmla="*/ 228600 h 6271267"/>
              <a:gd name="connsiteX10" fmla="*/ 2514600 w 6654800"/>
              <a:gd name="connsiteY10" fmla="*/ 177800 h 6271267"/>
              <a:gd name="connsiteX11" fmla="*/ 2743200 w 6654800"/>
              <a:gd name="connsiteY11" fmla="*/ 101600 h 6271267"/>
              <a:gd name="connsiteX12" fmla="*/ 2844800 w 6654800"/>
              <a:gd name="connsiteY12" fmla="*/ 76200 h 6271267"/>
              <a:gd name="connsiteX13" fmla="*/ 3124200 w 6654800"/>
              <a:gd name="connsiteY13" fmla="*/ 25400 h 6271267"/>
              <a:gd name="connsiteX14" fmla="*/ 4318000 w 6654800"/>
              <a:gd name="connsiteY14" fmla="*/ 50800 h 6271267"/>
              <a:gd name="connsiteX15" fmla="*/ 4546600 w 6654800"/>
              <a:gd name="connsiteY15" fmla="*/ 101600 h 6271267"/>
              <a:gd name="connsiteX16" fmla="*/ 5334000 w 6654800"/>
              <a:gd name="connsiteY16" fmla="*/ 76200 h 6271267"/>
              <a:gd name="connsiteX17" fmla="*/ 5410200 w 6654800"/>
              <a:gd name="connsiteY17" fmla="*/ 50800 h 6271267"/>
              <a:gd name="connsiteX18" fmla="*/ 5588000 w 6654800"/>
              <a:gd name="connsiteY18" fmla="*/ 25400 h 6271267"/>
              <a:gd name="connsiteX19" fmla="*/ 5994400 w 6654800"/>
              <a:gd name="connsiteY19" fmla="*/ 50800 h 6271267"/>
              <a:gd name="connsiteX20" fmla="*/ 6121400 w 6654800"/>
              <a:gd name="connsiteY20" fmla="*/ 76200 h 6271267"/>
              <a:gd name="connsiteX21" fmla="*/ 6197600 w 6654800"/>
              <a:gd name="connsiteY21" fmla="*/ 127000 h 6271267"/>
              <a:gd name="connsiteX22" fmla="*/ 6273800 w 6654800"/>
              <a:gd name="connsiteY22" fmla="*/ 152400 h 6271267"/>
              <a:gd name="connsiteX23" fmla="*/ 6324600 w 6654800"/>
              <a:gd name="connsiteY23" fmla="*/ 228600 h 6271267"/>
              <a:gd name="connsiteX24" fmla="*/ 6350000 w 6654800"/>
              <a:gd name="connsiteY24" fmla="*/ 457200 h 6271267"/>
              <a:gd name="connsiteX25" fmla="*/ 6375400 w 6654800"/>
              <a:gd name="connsiteY25" fmla="*/ 533400 h 6271267"/>
              <a:gd name="connsiteX26" fmla="*/ 6400800 w 6654800"/>
              <a:gd name="connsiteY26" fmla="*/ 1168400 h 6271267"/>
              <a:gd name="connsiteX27" fmla="*/ 6426200 w 6654800"/>
              <a:gd name="connsiteY27" fmla="*/ 1320800 h 6271267"/>
              <a:gd name="connsiteX28" fmla="*/ 6502400 w 6654800"/>
              <a:gd name="connsiteY28" fmla="*/ 1651000 h 6271267"/>
              <a:gd name="connsiteX29" fmla="*/ 6527800 w 6654800"/>
              <a:gd name="connsiteY29" fmla="*/ 1778000 h 6271267"/>
              <a:gd name="connsiteX30" fmla="*/ 6553200 w 6654800"/>
              <a:gd name="connsiteY30" fmla="*/ 1854200 h 6271267"/>
              <a:gd name="connsiteX31" fmla="*/ 6578600 w 6654800"/>
              <a:gd name="connsiteY31" fmla="*/ 1955800 h 6271267"/>
              <a:gd name="connsiteX32" fmla="*/ 6629400 w 6654800"/>
              <a:gd name="connsiteY32" fmla="*/ 2108200 h 6271267"/>
              <a:gd name="connsiteX33" fmla="*/ 6654800 w 6654800"/>
              <a:gd name="connsiteY33" fmla="*/ 2184400 h 6271267"/>
              <a:gd name="connsiteX34" fmla="*/ 6629400 w 6654800"/>
              <a:gd name="connsiteY34" fmla="*/ 3352800 h 6271267"/>
              <a:gd name="connsiteX35" fmla="*/ 6578600 w 6654800"/>
              <a:gd name="connsiteY35" fmla="*/ 3530600 h 6271267"/>
              <a:gd name="connsiteX36" fmla="*/ 6527800 w 6654800"/>
              <a:gd name="connsiteY36" fmla="*/ 3606800 h 6271267"/>
              <a:gd name="connsiteX37" fmla="*/ 6477000 w 6654800"/>
              <a:gd name="connsiteY37" fmla="*/ 3759200 h 6271267"/>
              <a:gd name="connsiteX38" fmla="*/ 6451600 w 6654800"/>
              <a:gd name="connsiteY38" fmla="*/ 3835400 h 6271267"/>
              <a:gd name="connsiteX39" fmla="*/ 6375400 w 6654800"/>
              <a:gd name="connsiteY39" fmla="*/ 3911600 h 6271267"/>
              <a:gd name="connsiteX40" fmla="*/ 6273800 w 6654800"/>
              <a:gd name="connsiteY40" fmla="*/ 4064000 h 6271267"/>
              <a:gd name="connsiteX41" fmla="*/ 6197600 w 6654800"/>
              <a:gd name="connsiteY41" fmla="*/ 4165600 h 6271267"/>
              <a:gd name="connsiteX42" fmla="*/ 6172200 w 6654800"/>
              <a:gd name="connsiteY42" fmla="*/ 4241800 h 6271267"/>
              <a:gd name="connsiteX43" fmla="*/ 6070600 w 6654800"/>
              <a:gd name="connsiteY43" fmla="*/ 4394200 h 6271267"/>
              <a:gd name="connsiteX44" fmla="*/ 5994400 w 6654800"/>
              <a:gd name="connsiteY44" fmla="*/ 4546600 h 6271267"/>
              <a:gd name="connsiteX45" fmla="*/ 5969000 w 6654800"/>
              <a:gd name="connsiteY45" fmla="*/ 4622800 h 6271267"/>
              <a:gd name="connsiteX46" fmla="*/ 5842000 w 6654800"/>
              <a:gd name="connsiteY46" fmla="*/ 4800600 h 6271267"/>
              <a:gd name="connsiteX47" fmla="*/ 5791200 w 6654800"/>
              <a:gd name="connsiteY47" fmla="*/ 4876800 h 6271267"/>
              <a:gd name="connsiteX48" fmla="*/ 5765800 w 6654800"/>
              <a:gd name="connsiteY48" fmla="*/ 4953000 h 6271267"/>
              <a:gd name="connsiteX49" fmla="*/ 5689600 w 6654800"/>
              <a:gd name="connsiteY49" fmla="*/ 5003800 h 6271267"/>
              <a:gd name="connsiteX50" fmla="*/ 5664200 w 6654800"/>
              <a:gd name="connsiteY50" fmla="*/ 5080000 h 6271267"/>
              <a:gd name="connsiteX51" fmla="*/ 5435600 w 6654800"/>
              <a:gd name="connsiteY51" fmla="*/ 5334000 h 6271267"/>
              <a:gd name="connsiteX52" fmla="*/ 5283200 w 6654800"/>
              <a:gd name="connsiteY52" fmla="*/ 5435600 h 6271267"/>
              <a:gd name="connsiteX53" fmla="*/ 5207000 w 6654800"/>
              <a:gd name="connsiteY53" fmla="*/ 5461000 h 6271267"/>
              <a:gd name="connsiteX54" fmla="*/ 5130800 w 6654800"/>
              <a:gd name="connsiteY54" fmla="*/ 5511800 h 6271267"/>
              <a:gd name="connsiteX55" fmla="*/ 4953000 w 6654800"/>
              <a:gd name="connsiteY55" fmla="*/ 5537200 h 6271267"/>
              <a:gd name="connsiteX56" fmla="*/ 4673600 w 6654800"/>
              <a:gd name="connsiteY56" fmla="*/ 5613400 h 6271267"/>
              <a:gd name="connsiteX57" fmla="*/ 4292600 w 6654800"/>
              <a:gd name="connsiteY57" fmla="*/ 5664200 h 6271267"/>
              <a:gd name="connsiteX58" fmla="*/ 4140200 w 6654800"/>
              <a:gd name="connsiteY58" fmla="*/ 5765800 h 6271267"/>
              <a:gd name="connsiteX59" fmla="*/ 4013200 w 6654800"/>
              <a:gd name="connsiteY59" fmla="*/ 5791200 h 6271267"/>
              <a:gd name="connsiteX60" fmla="*/ 3937000 w 6654800"/>
              <a:gd name="connsiteY60" fmla="*/ 5816600 h 6271267"/>
              <a:gd name="connsiteX61" fmla="*/ 3784600 w 6654800"/>
              <a:gd name="connsiteY61" fmla="*/ 5842000 h 6271267"/>
              <a:gd name="connsiteX62" fmla="*/ 3606800 w 6654800"/>
              <a:gd name="connsiteY62" fmla="*/ 5892800 h 6271267"/>
              <a:gd name="connsiteX63" fmla="*/ 3505200 w 6654800"/>
              <a:gd name="connsiteY63" fmla="*/ 5918200 h 6271267"/>
              <a:gd name="connsiteX64" fmla="*/ 3352800 w 6654800"/>
              <a:gd name="connsiteY64" fmla="*/ 5969000 h 6271267"/>
              <a:gd name="connsiteX65" fmla="*/ 3276600 w 6654800"/>
              <a:gd name="connsiteY65" fmla="*/ 5994400 h 6271267"/>
              <a:gd name="connsiteX66" fmla="*/ 2997200 w 6654800"/>
              <a:gd name="connsiteY66" fmla="*/ 6070600 h 6271267"/>
              <a:gd name="connsiteX67" fmla="*/ 2667000 w 6654800"/>
              <a:gd name="connsiteY67" fmla="*/ 6172200 h 6271267"/>
              <a:gd name="connsiteX68" fmla="*/ 2057400 w 6654800"/>
              <a:gd name="connsiteY68" fmla="*/ 6248400 h 6271267"/>
              <a:gd name="connsiteX69" fmla="*/ 939800 w 6654800"/>
              <a:gd name="connsiteY69" fmla="*/ 6223000 h 6271267"/>
              <a:gd name="connsiteX70" fmla="*/ 736600 w 6654800"/>
              <a:gd name="connsiteY70" fmla="*/ 6197600 h 6271267"/>
              <a:gd name="connsiteX71" fmla="*/ 381000 w 6654800"/>
              <a:gd name="connsiteY71" fmla="*/ 6121400 h 6271267"/>
              <a:gd name="connsiteX72" fmla="*/ 330200 w 6654800"/>
              <a:gd name="connsiteY72" fmla="*/ 6045200 h 6271267"/>
              <a:gd name="connsiteX73" fmla="*/ 279400 w 6654800"/>
              <a:gd name="connsiteY73" fmla="*/ 5816600 h 6271267"/>
              <a:gd name="connsiteX74" fmla="*/ 254000 w 6654800"/>
              <a:gd name="connsiteY74" fmla="*/ 5537200 h 6271267"/>
              <a:gd name="connsiteX75" fmla="*/ 203200 w 6654800"/>
              <a:gd name="connsiteY75" fmla="*/ 4495800 h 6271267"/>
              <a:gd name="connsiteX76" fmla="*/ 177800 w 6654800"/>
              <a:gd name="connsiteY76" fmla="*/ 4292600 h 6271267"/>
              <a:gd name="connsiteX77" fmla="*/ 152400 w 6654800"/>
              <a:gd name="connsiteY77" fmla="*/ 4216400 h 6271267"/>
              <a:gd name="connsiteX78" fmla="*/ 127000 w 6654800"/>
              <a:gd name="connsiteY78" fmla="*/ 4114800 h 6271267"/>
              <a:gd name="connsiteX79" fmla="*/ 101600 w 6654800"/>
              <a:gd name="connsiteY79" fmla="*/ 3860800 h 6271267"/>
              <a:gd name="connsiteX80" fmla="*/ 127000 w 6654800"/>
              <a:gd name="connsiteY80" fmla="*/ 3784600 h 6271267"/>
              <a:gd name="connsiteX81" fmla="*/ 177800 w 6654800"/>
              <a:gd name="connsiteY81" fmla="*/ 3378200 h 6271267"/>
              <a:gd name="connsiteX82" fmla="*/ 203200 w 6654800"/>
              <a:gd name="connsiteY82" fmla="*/ 3098800 h 6271267"/>
              <a:gd name="connsiteX83" fmla="*/ 254000 w 6654800"/>
              <a:gd name="connsiteY83" fmla="*/ 2870200 h 6271267"/>
              <a:gd name="connsiteX84" fmla="*/ 228600 w 6654800"/>
              <a:gd name="connsiteY84" fmla="*/ 2413000 h 6271267"/>
              <a:gd name="connsiteX85" fmla="*/ 203200 w 6654800"/>
              <a:gd name="connsiteY85" fmla="*/ 2311400 h 6271267"/>
              <a:gd name="connsiteX86" fmla="*/ 177800 w 6654800"/>
              <a:gd name="connsiteY86" fmla="*/ 2108200 h 6271267"/>
              <a:gd name="connsiteX87" fmla="*/ 101600 w 6654800"/>
              <a:gd name="connsiteY87" fmla="*/ 1676400 h 6271267"/>
              <a:gd name="connsiteX88" fmla="*/ 76200 w 6654800"/>
              <a:gd name="connsiteY88" fmla="*/ 1473200 h 6271267"/>
              <a:gd name="connsiteX89" fmla="*/ 50800 w 6654800"/>
              <a:gd name="connsiteY89" fmla="*/ 1397000 h 6271267"/>
              <a:gd name="connsiteX90" fmla="*/ 0 w 6654800"/>
              <a:gd name="connsiteY90" fmla="*/ 1117600 h 6271267"/>
              <a:gd name="connsiteX91" fmla="*/ 25400 w 6654800"/>
              <a:gd name="connsiteY91" fmla="*/ 685800 h 6271267"/>
              <a:gd name="connsiteX92" fmla="*/ 127000 w 6654800"/>
              <a:gd name="connsiteY92" fmla="*/ 457200 h 6271267"/>
              <a:gd name="connsiteX93" fmla="*/ 203200 w 6654800"/>
              <a:gd name="connsiteY93" fmla="*/ 381000 h 6271267"/>
              <a:gd name="connsiteX94" fmla="*/ 228600 w 6654800"/>
              <a:gd name="connsiteY94" fmla="*/ 304800 h 6271267"/>
              <a:gd name="connsiteX95" fmla="*/ 254000 w 6654800"/>
              <a:gd name="connsiteY95" fmla="*/ 76200 h 6271267"/>
              <a:gd name="connsiteX96" fmla="*/ 330200 w 6654800"/>
              <a:gd name="connsiteY96" fmla="*/ 127000 h 6271267"/>
              <a:gd name="connsiteX97" fmla="*/ 406400 w 6654800"/>
              <a:gd name="connsiteY97" fmla="*/ 127000 h 6271267"/>
              <a:gd name="connsiteX98" fmla="*/ 203200 w 6654800"/>
              <a:gd name="connsiteY98" fmla="*/ 0 h 6271267"/>
              <a:gd name="connsiteX99" fmla="*/ 508000 w 6654800"/>
              <a:gd name="connsiteY99" fmla="*/ 457200 h 6271267"/>
              <a:gd name="connsiteX100" fmla="*/ 381000 w 6654800"/>
              <a:gd name="connsiteY100" fmla="*/ 76200 h 6271267"/>
              <a:gd name="connsiteX101" fmla="*/ 584200 w 6654800"/>
              <a:gd name="connsiteY101" fmla="*/ 203200 h 6271267"/>
              <a:gd name="connsiteX102" fmla="*/ 381000 w 6654800"/>
              <a:gd name="connsiteY102" fmla="*/ 203200 h 6271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6654800" h="6271267">
                <a:moveTo>
                  <a:pt x="482600" y="127000"/>
                </a:moveTo>
                <a:lnTo>
                  <a:pt x="482600" y="127000"/>
                </a:lnTo>
                <a:cubicBezTo>
                  <a:pt x="541867" y="177800"/>
                  <a:pt x="596452" y="234636"/>
                  <a:pt x="660400" y="279400"/>
                </a:cubicBezTo>
                <a:cubicBezTo>
                  <a:pt x="682334" y="294754"/>
                  <a:pt x="713195" y="291797"/>
                  <a:pt x="736600" y="304800"/>
                </a:cubicBezTo>
                <a:cubicBezTo>
                  <a:pt x="789971" y="334450"/>
                  <a:pt x="831079" y="387093"/>
                  <a:pt x="889000" y="406400"/>
                </a:cubicBezTo>
                <a:lnTo>
                  <a:pt x="1041400" y="457200"/>
                </a:lnTo>
                <a:cubicBezTo>
                  <a:pt x="1278467" y="448733"/>
                  <a:pt x="1517906" y="466314"/>
                  <a:pt x="1752600" y="431800"/>
                </a:cubicBezTo>
                <a:cubicBezTo>
                  <a:pt x="1813004" y="422917"/>
                  <a:pt x="1847079" y="349507"/>
                  <a:pt x="1905000" y="330200"/>
                </a:cubicBezTo>
                <a:lnTo>
                  <a:pt x="2133600" y="254000"/>
                </a:lnTo>
                <a:cubicBezTo>
                  <a:pt x="2159000" y="245533"/>
                  <a:pt x="2183295" y="232386"/>
                  <a:pt x="2209800" y="228600"/>
                </a:cubicBezTo>
                <a:cubicBezTo>
                  <a:pt x="2430338" y="197095"/>
                  <a:pt x="2328894" y="214941"/>
                  <a:pt x="2514600" y="177800"/>
                </a:cubicBezTo>
                <a:cubicBezTo>
                  <a:pt x="2641379" y="93281"/>
                  <a:pt x="2547652" y="140710"/>
                  <a:pt x="2743200" y="101600"/>
                </a:cubicBezTo>
                <a:cubicBezTo>
                  <a:pt x="2777431" y="94754"/>
                  <a:pt x="2810569" y="83046"/>
                  <a:pt x="2844800" y="76200"/>
                </a:cubicBezTo>
                <a:cubicBezTo>
                  <a:pt x="2937622" y="57636"/>
                  <a:pt x="3031067" y="42333"/>
                  <a:pt x="3124200" y="25400"/>
                </a:cubicBezTo>
                <a:lnTo>
                  <a:pt x="4318000" y="50800"/>
                </a:lnTo>
                <a:cubicBezTo>
                  <a:pt x="4356109" y="52266"/>
                  <a:pt x="4502675" y="90619"/>
                  <a:pt x="4546600" y="101600"/>
                </a:cubicBezTo>
                <a:cubicBezTo>
                  <a:pt x="4809067" y="93133"/>
                  <a:pt x="5071850" y="91621"/>
                  <a:pt x="5334000" y="76200"/>
                </a:cubicBezTo>
                <a:cubicBezTo>
                  <a:pt x="5360728" y="74628"/>
                  <a:pt x="5383946" y="56051"/>
                  <a:pt x="5410200" y="50800"/>
                </a:cubicBezTo>
                <a:cubicBezTo>
                  <a:pt x="5468906" y="39059"/>
                  <a:pt x="5528733" y="33867"/>
                  <a:pt x="5588000" y="25400"/>
                </a:cubicBezTo>
                <a:cubicBezTo>
                  <a:pt x="5723467" y="33867"/>
                  <a:pt x="5859280" y="37931"/>
                  <a:pt x="5994400" y="50800"/>
                </a:cubicBezTo>
                <a:cubicBezTo>
                  <a:pt x="6037377" y="54893"/>
                  <a:pt x="6080977" y="61041"/>
                  <a:pt x="6121400" y="76200"/>
                </a:cubicBezTo>
                <a:cubicBezTo>
                  <a:pt x="6149983" y="86919"/>
                  <a:pt x="6170296" y="113348"/>
                  <a:pt x="6197600" y="127000"/>
                </a:cubicBezTo>
                <a:cubicBezTo>
                  <a:pt x="6221547" y="138974"/>
                  <a:pt x="6248400" y="143933"/>
                  <a:pt x="6273800" y="152400"/>
                </a:cubicBezTo>
                <a:cubicBezTo>
                  <a:pt x="6290733" y="177800"/>
                  <a:pt x="6317196" y="198984"/>
                  <a:pt x="6324600" y="228600"/>
                </a:cubicBezTo>
                <a:cubicBezTo>
                  <a:pt x="6343195" y="302980"/>
                  <a:pt x="6337396" y="381574"/>
                  <a:pt x="6350000" y="457200"/>
                </a:cubicBezTo>
                <a:cubicBezTo>
                  <a:pt x="6354402" y="483610"/>
                  <a:pt x="6366933" y="508000"/>
                  <a:pt x="6375400" y="533400"/>
                </a:cubicBezTo>
                <a:cubicBezTo>
                  <a:pt x="6383867" y="745067"/>
                  <a:pt x="6387162" y="957004"/>
                  <a:pt x="6400800" y="1168400"/>
                </a:cubicBezTo>
                <a:cubicBezTo>
                  <a:pt x="6404116" y="1219794"/>
                  <a:pt x="6416987" y="1270130"/>
                  <a:pt x="6426200" y="1320800"/>
                </a:cubicBezTo>
                <a:cubicBezTo>
                  <a:pt x="6459363" y="1503198"/>
                  <a:pt x="6450718" y="1427045"/>
                  <a:pt x="6502400" y="1651000"/>
                </a:cubicBezTo>
                <a:cubicBezTo>
                  <a:pt x="6512108" y="1693066"/>
                  <a:pt x="6517329" y="1736117"/>
                  <a:pt x="6527800" y="1778000"/>
                </a:cubicBezTo>
                <a:cubicBezTo>
                  <a:pt x="6534294" y="1803975"/>
                  <a:pt x="6545845" y="1828456"/>
                  <a:pt x="6553200" y="1854200"/>
                </a:cubicBezTo>
                <a:cubicBezTo>
                  <a:pt x="6562790" y="1887766"/>
                  <a:pt x="6568569" y="1922363"/>
                  <a:pt x="6578600" y="1955800"/>
                </a:cubicBezTo>
                <a:cubicBezTo>
                  <a:pt x="6593987" y="2007090"/>
                  <a:pt x="6612467" y="2057400"/>
                  <a:pt x="6629400" y="2108200"/>
                </a:cubicBezTo>
                <a:lnTo>
                  <a:pt x="6654800" y="2184400"/>
                </a:lnTo>
                <a:cubicBezTo>
                  <a:pt x="6646333" y="2573867"/>
                  <a:pt x="6644970" y="2963553"/>
                  <a:pt x="6629400" y="3352800"/>
                </a:cubicBezTo>
                <a:cubicBezTo>
                  <a:pt x="6628692" y="3370492"/>
                  <a:pt x="6591121" y="3505559"/>
                  <a:pt x="6578600" y="3530600"/>
                </a:cubicBezTo>
                <a:cubicBezTo>
                  <a:pt x="6564948" y="3557904"/>
                  <a:pt x="6540198" y="3578904"/>
                  <a:pt x="6527800" y="3606800"/>
                </a:cubicBezTo>
                <a:cubicBezTo>
                  <a:pt x="6506052" y="3655733"/>
                  <a:pt x="6493933" y="3708400"/>
                  <a:pt x="6477000" y="3759200"/>
                </a:cubicBezTo>
                <a:cubicBezTo>
                  <a:pt x="6468533" y="3784600"/>
                  <a:pt x="6470532" y="3816468"/>
                  <a:pt x="6451600" y="3835400"/>
                </a:cubicBezTo>
                <a:cubicBezTo>
                  <a:pt x="6426200" y="3860800"/>
                  <a:pt x="6397453" y="3883246"/>
                  <a:pt x="6375400" y="3911600"/>
                </a:cubicBezTo>
                <a:cubicBezTo>
                  <a:pt x="6337916" y="3959793"/>
                  <a:pt x="6310432" y="4015157"/>
                  <a:pt x="6273800" y="4064000"/>
                </a:cubicBezTo>
                <a:lnTo>
                  <a:pt x="6197600" y="4165600"/>
                </a:lnTo>
                <a:cubicBezTo>
                  <a:pt x="6189133" y="4191000"/>
                  <a:pt x="6185203" y="4218395"/>
                  <a:pt x="6172200" y="4241800"/>
                </a:cubicBezTo>
                <a:cubicBezTo>
                  <a:pt x="6142550" y="4295171"/>
                  <a:pt x="6089907" y="4336279"/>
                  <a:pt x="6070600" y="4394200"/>
                </a:cubicBezTo>
                <a:cubicBezTo>
                  <a:pt x="6006756" y="4585731"/>
                  <a:pt x="6092877" y="4349645"/>
                  <a:pt x="5994400" y="4546600"/>
                </a:cubicBezTo>
                <a:cubicBezTo>
                  <a:pt x="5982426" y="4570547"/>
                  <a:pt x="5980974" y="4598853"/>
                  <a:pt x="5969000" y="4622800"/>
                </a:cubicBezTo>
                <a:cubicBezTo>
                  <a:pt x="5949047" y="4662707"/>
                  <a:pt x="5861175" y="4773754"/>
                  <a:pt x="5842000" y="4800600"/>
                </a:cubicBezTo>
                <a:cubicBezTo>
                  <a:pt x="5824257" y="4825441"/>
                  <a:pt x="5804852" y="4849496"/>
                  <a:pt x="5791200" y="4876800"/>
                </a:cubicBezTo>
                <a:cubicBezTo>
                  <a:pt x="5779226" y="4900747"/>
                  <a:pt x="5782526" y="4932093"/>
                  <a:pt x="5765800" y="4953000"/>
                </a:cubicBezTo>
                <a:cubicBezTo>
                  <a:pt x="5746730" y="4976838"/>
                  <a:pt x="5715000" y="4986867"/>
                  <a:pt x="5689600" y="5003800"/>
                </a:cubicBezTo>
                <a:cubicBezTo>
                  <a:pt x="5681133" y="5029200"/>
                  <a:pt x="5676174" y="5056053"/>
                  <a:pt x="5664200" y="5080000"/>
                </a:cubicBezTo>
                <a:cubicBezTo>
                  <a:pt x="5621547" y="5165306"/>
                  <a:pt x="5484966" y="5301089"/>
                  <a:pt x="5435600" y="5334000"/>
                </a:cubicBezTo>
                <a:cubicBezTo>
                  <a:pt x="5384800" y="5367867"/>
                  <a:pt x="5341121" y="5416293"/>
                  <a:pt x="5283200" y="5435600"/>
                </a:cubicBezTo>
                <a:cubicBezTo>
                  <a:pt x="5257800" y="5444067"/>
                  <a:pt x="5230947" y="5449026"/>
                  <a:pt x="5207000" y="5461000"/>
                </a:cubicBezTo>
                <a:cubicBezTo>
                  <a:pt x="5179696" y="5474652"/>
                  <a:pt x="5160040" y="5503028"/>
                  <a:pt x="5130800" y="5511800"/>
                </a:cubicBezTo>
                <a:cubicBezTo>
                  <a:pt x="5073456" y="5529003"/>
                  <a:pt x="5012267" y="5528733"/>
                  <a:pt x="4953000" y="5537200"/>
                </a:cubicBezTo>
                <a:cubicBezTo>
                  <a:pt x="4867062" y="5565846"/>
                  <a:pt x="4755448" y="5605215"/>
                  <a:pt x="4673600" y="5613400"/>
                </a:cubicBezTo>
                <a:cubicBezTo>
                  <a:pt x="4376643" y="5643096"/>
                  <a:pt x="4503037" y="5622113"/>
                  <a:pt x="4292600" y="5664200"/>
                </a:cubicBezTo>
                <a:cubicBezTo>
                  <a:pt x="4241800" y="5698067"/>
                  <a:pt x="4200068" y="5753826"/>
                  <a:pt x="4140200" y="5765800"/>
                </a:cubicBezTo>
                <a:cubicBezTo>
                  <a:pt x="4097867" y="5774267"/>
                  <a:pt x="4055083" y="5780729"/>
                  <a:pt x="4013200" y="5791200"/>
                </a:cubicBezTo>
                <a:cubicBezTo>
                  <a:pt x="3987225" y="5797694"/>
                  <a:pt x="3963136" y="5810792"/>
                  <a:pt x="3937000" y="5816600"/>
                </a:cubicBezTo>
                <a:cubicBezTo>
                  <a:pt x="3886726" y="5827772"/>
                  <a:pt x="3835101" y="5831900"/>
                  <a:pt x="3784600" y="5842000"/>
                </a:cubicBezTo>
                <a:cubicBezTo>
                  <a:pt x="3652259" y="5868468"/>
                  <a:pt x="3719773" y="5860522"/>
                  <a:pt x="3606800" y="5892800"/>
                </a:cubicBezTo>
                <a:cubicBezTo>
                  <a:pt x="3573234" y="5902390"/>
                  <a:pt x="3538637" y="5908169"/>
                  <a:pt x="3505200" y="5918200"/>
                </a:cubicBezTo>
                <a:cubicBezTo>
                  <a:pt x="3453910" y="5933587"/>
                  <a:pt x="3403600" y="5952067"/>
                  <a:pt x="3352800" y="5969000"/>
                </a:cubicBezTo>
                <a:cubicBezTo>
                  <a:pt x="3327400" y="5977467"/>
                  <a:pt x="3302854" y="5989149"/>
                  <a:pt x="3276600" y="5994400"/>
                </a:cubicBezTo>
                <a:cubicBezTo>
                  <a:pt x="3201018" y="6009516"/>
                  <a:pt x="3061652" y="6031929"/>
                  <a:pt x="2997200" y="6070600"/>
                </a:cubicBezTo>
                <a:cubicBezTo>
                  <a:pt x="2811667" y="6181920"/>
                  <a:pt x="2919187" y="6140677"/>
                  <a:pt x="2667000" y="6172200"/>
                </a:cubicBezTo>
                <a:cubicBezTo>
                  <a:pt x="2369798" y="6271267"/>
                  <a:pt x="2568065" y="6220030"/>
                  <a:pt x="2057400" y="6248400"/>
                </a:cubicBezTo>
                <a:lnTo>
                  <a:pt x="939800" y="6223000"/>
                </a:lnTo>
                <a:cubicBezTo>
                  <a:pt x="871590" y="6220377"/>
                  <a:pt x="803932" y="6208822"/>
                  <a:pt x="736600" y="6197600"/>
                </a:cubicBezTo>
                <a:cubicBezTo>
                  <a:pt x="563661" y="6168777"/>
                  <a:pt x="519752" y="6156088"/>
                  <a:pt x="381000" y="6121400"/>
                </a:cubicBezTo>
                <a:cubicBezTo>
                  <a:pt x="364067" y="6096000"/>
                  <a:pt x="343852" y="6072504"/>
                  <a:pt x="330200" y="6045200"/>
                </a:cubicBezTo>
                <a:cubicBezTo>
                  <a:pt x="300886" y="5986572"/>
                  <a:pt x="285403" y="5867629"/>
                  <a:pt x="279400" y="5816600"/>
                </a:cubicBezTo>
                <a:cubicBezTo>
                  <a:pt x="268473" y="5723723"/>
                  <a:pt x="262467" y="5630333"/>
                  <a:pt x="254000" y="5537200"/>
                </a:cubicBezTo>
                <a:cubicBezTo>
                  <a:pt x="233085" y="4888847"/>
                  <a:pt x="252388" y="4938489"/>
                  <a:pt x="203200" y="4495800"/>
                </a:cubicBezTo>
                <a:cubicBezTo>
                  <a:pt x="195662" y="4427957"/>
                  <a:pt x="190011" y="4359759"/>
                  <a:pt x="177800" y="4292600"/>
                </a:cubicBezTo>
                <a:cubicBezTo>
                  <a:pt x="173011" y="4266258"/>
                  <a:pt x="159755" y="4242144"/>
                  <a:pt x="152400" y="4216400"/>
                </a:cubicBezTo>
                <a:cubicBezTo>
                  <a:pt x="142810" y="4182834"/>
                  <a:pt x="135467" y="4148667"/>
                  <a:pt x="127000" y="4114800"/>
                </a:cubicBezTo>
                <a:cubicBezTo>
                  <a:pt x="118533" y="4030133"/>
                  <a:pt x="101600" y="3945889"/>
                  <a:pt x="101600" y="3860800"/>
                </a:cubicBezTo>
                <a:cubicBezTo>
                  <a:pt x="101600" y="3834026"/>
                  <a:pt x="123461" y="3811139"/>
                  <a:pt x="127000" y="3784600"/>
                </a:cubicBezTo>
                <a:cubicBezTo>
                  <a:pt x="191684" y="3299474"/>
                  <a:pt x="115215" y="3628541"/>
                  <a:pt x="177800" y="3378200"/>
                </a:cubicBezTo>
                <a:cubicBezTo>
                  <a:pt x="186267" y="3285067"/>
                  <a:pt x="191601" y="3191595"/>
                  <a:pt x="203200" y="3098800"/>
                </a:cubicBezTo>
                <a:cubicBezTo>
                  <a:pt x="211262" y="3034308"/>
                  <a:pt x="237685" y="2935459"/>
                  <a:pt x="254000" y="2870200"/>
                </a:cubicBezTo>
                <a:cubicBezTo>
                  <a:pt x="245533" y="2717800"/>
                  <a:pt x="242419" y="2565008"/>
                  <a:pt x="228600" y="2413000"/>
                </a:cubicBezTo>
                <a:cubicBezTo>
                  <a:pt x="225439" y="2378234"/>
                  <a:pt x="208939" y="2345834"/>
                  <a:pt x="203200" y="2311400"/>
                </a:cubicBezTo>
                <a:cubicBezTo>
                  <a:pt x="191978" y="2244068"/>
                  <a:pt x="187023" y="2175835"/>
                  <a:pt x="177800" y="2108200"/>
                </a:cubicBezTo>
                <a:cubicBezTo>
                  <a:pt x="127413" y="1738692"/>
                  <a:pt x="163925" y="1863376"/>
                  <a:pt x="101600" y="1676400"/>
                </a:cubicBezTo>
                <a:cubicBezTo>
                  <a:pt x="93133" y="1608667"/>
                  <a:pt x="88411" y="1540359"/>
                  <a:pt x="76200" y="1473200"/>
                </a:cubicBezTo>
                <a:cubicBezTo>
                  <a:pt x="71411" y="1446858"/>
                  <a:pt x="57294" y="1422975"/>
                  <a:pt x="50800" y="1397000"/>
                </a:cubicBezTo>
                <a:cubicBezTo>
                  <a:pt x="33050" y="1326000"/>
                  <a:pt x="11323" y="1185537"/>
                  <a:pt x="0" y="1117600"/>
                </a:cubicBezTo>
                <a:cubicBezTo>
                  <a:pt x="8467" y="973667"/>
                  <a:pt x="6752" y="828771"/>
                  <a:pt x="25400" y="685800"/>
                </a:cubicBezTo>
                <a:cubicBezTo>
                  <a:pt x="35676" y="607016"/>
                  <a:pt x="75102" y="519477"/>
                  <a:pt x="127000" y="457200"/>
                </a:cubicBezTo>
                <a:cubicBezTo>
                  <a:pt x="149996" y="429605"/>
                  <a:pt x="177800" y="406400"/>
                  <a:pt x="203200" y="381000"/>
                </a:cubicBezTo>
                <a:cubicBezTo>
                  <a:pt x="211667" y="355600"/>
                  <a:pt x="224198" y="331210"/>
                  <a:pt x="228600" y="304800"/>
                </a:cubicBezTo>
                <a:cubicBezTo>
                  <a:pt x="241204" y="229174"/>
                  <a:pt x="215962" y="142767"/>
                  <a:pt x="254000" y="76200"/>
                </a:cubicBezTo>
                <a:cubicBezTo>
                  <a:pt x="269146" y="49695"/>
                  <a:pt x="301240" y="117347"/>
                  <a:pt x="330200" y="127000"/>
                </a:cubicBezTo>
                <a:cubicBezTo>
                  <a:pt x="354297" y="135032"/>
                  <a:pt x="381000" y="127000"/>
                  <a:pt x="406400" y="127000"/>
                </a:cubicBezTo>
                <a:lnTo>
                  <a:pt x="203200" y="0"/>
                </a:lnTo>
                <a:lnTo>
                  <a:pt x="508000" y="457200"/>
                </a:lnTo>
                <a:lnTo>
                  <a:pt x="381000" y="76200"/>
                </a:lnTo>
                <a:lnTo>
                  <a:pt x="584200" y="203200"/>
                </a:lnTo>
                <a:lnTo>
                  <a:pt x="381000" y="203200"/>
                </a:lnTo>
              </a:path>
            </a:pathLst>
          </a:custGeom>
          <a:solidFill>
            <a:srgbClr val="FDF58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7544" y="1772816"/>
            <a:ext cx="7560840" cy="3704877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ИНДИВИДУАЛЬНЫЙ ОБРАЗОВАТЕЛЬНЫЙ МАРШРУТ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РЕБЕНКА </a:t>
            </a:r>
            <a:r>
              <a:rPr lang="ru-RU" dirty="0" smtClean="0">
                <a:solidFill>
                  <a:srgbClr val="CC3300"/>
                </a:solidFill>
              </a:rPr>
              <a:t> </a:t>
            </a:r>
            <a:endParaRPr lang="en-US" dirty="0" smtClean="0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Титульный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лист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Наименование организации.</a:t>
            </a: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Индивидуальный образовательный маршрут ребенка.</a:t>
            </a:r>
          </a:p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_____________________________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(фамилия, имя ребенка)</a:t>
            </a:r>
          </a:p>
          <a:p>
            <a:pPr algn="r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1800" dirty="0" smtClean="0">
                <a:latin typeface="Arial" pitchFamily="34" charset="0"/>
                <a:cs typeface="Arial" pitchFamily="34" charset="0"/>
              </a:rPr>
              <a:t>Дата рождения  ______________</a:t>
            </a:r>
          </a:p>
          <a:p>
            <a:pPr algn="r"/>
            <a:r>
              <a:rPr lang="ru-RU" sz="1800" dirty="0" smtClean="0">
                <a:latin typeface="Arial" pitchFamily="34" charset="0"/>
                <a:cs typeface="Arial" pitchFamily="34" charset="0"/>
              </a:rPr>
              <a:t>Домашний адрес  ____________</a:t>
            </a:r>
          </a:p>
          <a:p>
            <a:pPr algn="r"/>
            <a:r>
              <a:rPr lang="ru-RU" sz="1800" dirty="0" smtClean="0">
                <a:latin typeface="Arial" pitchFamily="34" charset="0"/>
                <a:cs typeface="Arial" pitchFamily="34" charset="0"/>
              </a:rPr>
              <a:t>____________________________</a:t>
            </a:r>
          </a:p>
          <a:p>
            <a:pPr algn="r"/>
            <a:r>
              <a:rPr lang="ru-RU" sz="1800" dirty="0" smtClean="0">
                <a:latin typeface="Arial" pitchFamily="34" charset="0"/>
                <a:cs typeface="Arial" pitchFamily="34" charset="0"/>
              </a:rPr>
              <a:t>Домашний телефон __________</a:t>
            </a:r>
          </a:p>
          <a:p>
            <a:pPr algn="r"/>
            <a:r>
              <a:rPr lang="ru-RU" sz="1800" dirty="0" smtClean="0">
                <a:latin typeface="Arial" pitchFamily="34" charset="0"/>
                <a:cs typeface="Arial" pitchFamily="34" charset="0"/>
              </a:rPr>
              <a:t>Дата поступления в ДОУ ______</a:t>
            </a:r>
          </a:p>
          <a:p>
            <a:pPr algn="r"/>
            <a:r>
              <a:rPr lang="ru-RU" sz="1800" dirty="0" smtClean="0">
                <a:latin typeface="Arial" pitchFamily="34" charset="0"/>
                <a:cs typeface="Arial" pitchFamily="34" charset="0"/>
              </a:rPr>
              <a:t>Возраст на момент поступления</a:t>
            </a:r>
          </a:p>
          <a:p>
            <a:pPr algn="r"/>
            <a:r>
              <a:rPr lang="ru-RU" sz="1800" dirty="0" smtClean="0">
                <a:latin typeface="Arial" pitchFamily="34" charset="0"/>
                <a:cs typeface="Arial" pitchFamily="34" charset="0"/>
              </a:rPr>
              <a:t>___________________________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Сведения о родителях и семье.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072098"/>
          </a:xfrm>
        </p:spPr>
        <p:txBody>
          <a:bodyPr/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____________________________________________________________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(фамилия, имя ребенка)</a:t>
            </a: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Дополнение ____________________________________________________________</a:t>
            </a:r>
          </a:p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ДРУГИЕ  РОДСТВЕННИКИ</a:t>
            </a:r>
          </a:p>
          <a:p>
            <a:pPr algn="ctr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67" y="1857364"/>
          <a:ext cx="8072498" cy="17983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71575"/>
                <a:gridCol w="1285884"/>
                <a:gridCol w="1214446"/>
                <a:gridCol w="1040951"/>
                <a:gridCol w="1153214"/>
                <a:gridCol w="1153214"/>
                <a:gridCol w="1153214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Родство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Ф.И.О. родителей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Дата рождения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Образо-вание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Место работы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Статус*</a:t>
                      </a:r>
                      <a:r>
                        <a:rPr lang="ru-RU" sz="1600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семьи по кол-ву детей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Статус**семьи по составу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28662" y="4500570"/>
          <a:ext cx="7643868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6"/>
                <a:gridCol w="3071834"/>
                <a:gridCol w="1446621"/>
                <a:gridCol w="191096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Родство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Ф.И.О.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Дата рождения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Образование 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Мониторинг физического здоровья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500726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___________________________________________________________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(фамилия, имя ребенка)</a:t>
            </a: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Рекомендации:</a:t>
            </a: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2" y="1785926"/>
          <a:ext cx="8215371" cy="354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8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00065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Индивидуальные особенности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 параметры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уч.год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20_-20_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уч.год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20_-20_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уч.год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20_-20_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уч.год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20_-20_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н.г.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к.г.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Вес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Рост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Группа здоровья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Группа занятий по физкультуре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Хронические заболевания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Аллергические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реакции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Противопоказания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6" y="5786453"/>
          <a:ext cx="7643866" cy="790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852"/>
                <a:gridCol w="5494014"/>
              </a:tblGrid>
              <a:tr h="42440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Год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Рекомендации врачей-специалистов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17279"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Мониторинг физического здоровья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500726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___________________________________________________________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(фамилия, имя ребенка)</a:t>
            </a: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Рекомендации:</a:t>
            </a: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2" y="1785926"/>
          <a:ext cx="8215371" cy="354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8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00065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Индивидуальные особенности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 параметры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уч.год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20_-20_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уч.год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20_-20_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уч.год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20_-20_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уч.год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20_-20_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н.г.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к.г.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Вес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Рост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Группа здоровья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Группа занятий по физкультуре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Хронические заболевания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Аллергические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реакции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Противопоказания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6" y="5786453"/>
          <a:ext cx="7643866" cy="790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852"/>
                <a:gridCol w="5494014"/>
              </a:tblGrid>
              <a:tr h="42440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Год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Рекомендации врачей-специалистов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17279"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Мониторинг развития ребенка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 раннем возрасте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85794"/>
            <a:ext cx="8686800" cy="5294331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_______________________________________________________________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(фамилия, имя ребенка)</a:t>
            </a:r>
          </a:p>
          <a:p>
            <a:pPr algn="ctr"/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6" y="1428736"/>
          <a:ext cx="8429688" cy="5259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2"/>
                <a:gridCol w="1857388"/>
                <a:gridCol w="428628"/>
                <a:gridCol w="428628"/>
                <a:gridCol w="428628"/>
                <a:gridCol w="428628"/>
                <a:gridCol w="428628"/>
                <a:gridCol w="428628"/>
                <a:gridCol w="428628"/>
                <a:gridCol w="428628"/>
                <a:gridCol w="428628"/>
                <a:gridCol w="928696"/>
              </a:tblGrid>
              <a:tr h="323455"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Адаптационные данные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Дни посещения ДОУ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Степень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адапта-ции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23455">
                <a:tc gridSpan="2" vMerge="1"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455">
                <a:tc rowSpan="3"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Настроение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Утро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23455">
                <a:tc vMerge="1">
                  <a:txBody>
                    <a:bodyPr/>
                    <a:lstStyle/>
                    <a:p>
                      <a:endParaRPr lang="ru-RU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Обед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23455">
                <a:tc vMerge="1">
                  <a:txBody>
                    <a:bodyPr/>
                    <a:lstStyle/>
                    <a:p>
                      <a:endParaRPr lang="ru-RU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Вечер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23455">
                <a:tc rowSpan="3"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Аппетит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Завтрак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23455">
                <a:tc vMerge="1">
                  <a:txBody>
                    <a:bodyPr/>
                    <a:lstStyle/>
                    <a:p>
                      <a:endParaRPr lang="ru-RU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Обед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23455">
                <a:tc vMerge="1">
                  <a:txBody>
                    <a:bodyPr/>
                    <a:lstStyle/>
                    <a:p>
                      <a:endParaRPr lang="ru-RU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Полдник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23455">
                <a:tc rowSpan="2"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Сон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Засыпание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23455">
                <a:tc vMerge="1">
                  <a:txBody>
                    <a:bodyPr/>
                    <a:lstStyle/>
                    <a:p>
                      <a:endParaRPr lang="ru-RU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Продолжительн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23455">
                <a:tc rowSpan="2"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Активность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 играх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23455">
                <a:tc vMerge="1">
                  <a:txBody>
                    <a:bodyPr/>
                    <a:lstStyle/>
                    <a:p>
                      <a:endParaRPr lang="ru-RU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 речи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2345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Взаимот.с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детьм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 течении дня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2345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Взаимот.со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взр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23455"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Группа НПР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(нервно-психического развития)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23455">
                <a:tc gridSpan="2" vMerge="1">
                  <a:txBody>
                    <a:bodyPr/>
                    <a:lstStyle/>
                    <a:p>
                      <a:endParaRPr lang="ru-RU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Вывод: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Мониторинг  нервно-психического  развития  ребенка  в  раннем  возрасте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686800" cy="4525963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(фамилия, имя ребенка)</a:t>
            </a: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 smtClean="0"/>
              <a:t>Для чего  нужны целевые ориентиры?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 fontScale="85000" lnSpcReduction="10000"/>
          </a:bodyPr>
          <a:lstStyle/>
          <a:p>
            <a:pPr marL="514350" indent="-514350" algn="just" fontAlgn="auto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Построение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единой образовательной политики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/>
              <a:t>на уровне дошкольного образования, как в конкретном ДОО, так и на всем пространстве РФ.</a:t>
            </a:r>
          </a:p>
          <a:p>
            <a:pPr marL="514350" indent="-514350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ru-RU" dirty="0" smtClean="0"/>
              <a:t>(</a:t>
            </a:r>
            <a:r>
              <a:rPr lang="ru-RU" sz="2400" i="1" dirty="0" smtClean="0"/>
              <a:t>Для решения задач: </a:t>
            </a:r>
          </a:p>
          <a:p>
            <a:pPr marL="514350" indent="-514350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ru-RU" sz="2400" i="1" dirty="0" smtClean="0"/>
              <a:t>-Реализации образовательной  программы ДОУ;</a:t>
            </a:r>
          </a:p>
          <a:p>
            <a:pPr marL="514350" indent="-514350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ru-RU" sz="2400" i="1" dirty="0" smtClean="0"/>
              <a:t>-Анализа качества профессиональной деятельности педагога; </a:t>
            </a:r>
          </a:p>
          <a:p>
            <a:pPr marL="514350" indent="-514350" algn="just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ru-RU" sz="2400" i="1" dirty="0" smtClean="0"/>
              <a:t>-Информирования родителей о цели дошкольного образования и взаимодействие  с семьями по развитию ребенка)</a:t>
            </a:r>
          </a:p>
          <a:p>
            <a:pPr marL="514350" indent="-158750" fontAlgn="auto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ru-RU" dirty="0" smtClean="0"/>
              <a:t>2.Построение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индивидуальной стратегии развития ребенка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3801893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Мониторинг  стратегии  развития  ребенка 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  дошкольном  возрасте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686800" cy="4525963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__________________________________________________________________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(фамилия, имя ребенка)</a:t>
            </a:r>
          </a:p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Результаты педагогической диагностики</a:t>
            </a:r>
          </a:p>
          <a:p>
            <a:pPr algn="ctr"/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3" y="1928802"/>
          <a:ext cx="8358248" cy="465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8297"/>
                <a:gridCol w="637494"/>
                <a:gridCol w="637494"/>
                <a:gridCol w="637494"/>
                <a:gridCol w="637494"/>
                <a:gridCol w="637494"/>
                <a:gridCol w="637494"/>
                <a:gridCol w="637494"/>
                <a:gridCol w="637493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Виды деятельности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Младшая группа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Средняя группа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Старшая группа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Подготов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группа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20__-20__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20__-20__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20__-20__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20__-20__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н.г.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к.г.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н.г.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н.г.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Игровая деятельность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Конструирование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Изобразительная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деят-ть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Трудовая деятельность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Речевое развитие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Музыкальное развитие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Физическая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подготовленнос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ФЭМП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Экология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План коррекции возможных достижений ребенка на 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_________год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63273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/>
                <a:gridCol w="2660321"/>
                <a:gridCol w="38924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Направление развития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8605" marR="78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Педагогическая коррекция в ДОУ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8605" marR="78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Педагогическая коррекция в семье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8605" marR="78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78605" marR="78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78605" marR="78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78605" marR="78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78605" marR="78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78605" marR="78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78605" marR="78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Мониторинг  психологического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развития  ребенка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(при наличии педагога-психолога)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686800" cy="4525963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(фамилия, имя ребенка)</a:t>
            </a:r>
          </a:p>
          <a:p>
            <a:pPr algn="ctr"/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4" y="1500174"/>
          <a:ext cx="8429690" cy="5214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9"/>
                <a:gridCol w="3014687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6"/>
              </a:tblGrid>
              <a:tr h="394030">
                <a:tc rowSpan="7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Психические процессы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Психическое развитие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20_-20_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20_-20_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20_-20_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20_-20_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н.г.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к.г.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н.г.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к.г.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н.г.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к.г.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н.г.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к.г.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Восприятие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Память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Мышление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Воображение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Речь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>
                          <a:latin typeface="Arial" pitchFamily="34" charset="0"/>
                          <a:cs typeface="Arial" pitchFamily="34" charset="0"/>
                        </a:rPr>
                        <a:t>Личност-ные</a:t>
                      </a: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 качества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Самооценка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Воля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Темперамент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Общение</a:t>
                      </a: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Сверстники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Взрослые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Статус в группе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Заключение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Мониторинг  готовности  ребенка 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  обучению  в  школе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686800" cy="4525963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_______________________________________________________________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(фамилия, имя ребенка)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000240"/>
            <a:ext cx="8458200" cy="1643074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atin typeface="Arial" pitchFamily="34" charset="0"/>
                <a:cs typeface="Arial" pitchFamily="34" charset="0"/>
              </a:rPr>
              <a:t> Спасибо за внимание!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00496" y="4000504"/>
            <a:ext cx="464347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Подготовила воспитатель МБДОУ «ЦРР – детский сад № 8 «Огонек» Тришина Светлана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Владимировна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b="1" u="sng" dirty="0" smtClean="0">
                <a:solidFill>
                  <a:srgbClr val="2A1993"/>
                </a:solidFill>
                <a:latin typeface="Arial" pitchFamily="34" charset="0"/>
                <a:cs typeface="Arial" pitchFamily="34" charset="0"/>
              </a:rPr>
              <a:t>nsportal</a:t>
            </a:r>
            <a:r>
              <a:rPr lang="en-US" sz="2400" b="1" u="sng" dirty="0" smtClean="0">
                <a:solidFill>
                  <a:srgbClr val="2A1993"/>
                </a:solidFill>
                <a:latin typeface="Arial" pitchFamily="34" charset="0"/>
                <a:cs typeface="Arial" pitchFamily="34" charset="0"/>
              </a:rPr>
              <a:t>.ru/</a:t>
            </a:r>
            <a:r>
              <a:rPr lang="en-US" sz="2400" b="1" u="sng" dirty="0" err="1" smtClean="0">
                <a:solidFill>
                  <a:srgbClr val="2A1993"/>
                </a:solidFill>
                <a:latin typeface="Arial" pitchFamily="34" charset="0"/>
                <a:cs typeface="Arial" pitchFamily="34" charset="0"/>
              </a:rPr>
              <a:t>swetlana-trishina</a:t>
            </a:r>
            <a:endParaRPr lang="ru-RU" sz="2400" b="1" u="sng" dirty="0" smtClean="0">
              <a:solidFill>
                <a:srgbClr val="2A1993"/>
              </a:solidFill>
              <a:latin typeface="Arial" pitchFamily="34" charset="0"/>
              <a:cs typeface="Arial" pitchFamily="34" charset="0"/>
            </a:endParaRPr>
          </a:p>
          <a:p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488" y="5643578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Вязники, 2015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428596" y="4357694"/>
            <a:ext cx="1428760" cy="114300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C3300"/>
                </a:solidFill>
              </a:rPr>
              <a:t>Что такое ц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елевые ориентиры дошкольного образования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816424"/>
          </a:xfrm>
          <a:prstGeom prst="round2DiagRect">
            <a:avLst/>
          </a:prstGeom>
          <a:ln>
            <a:solidFill>
              <a:schemeClr val="accent5">
                <a:lumMod val="10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spcBef>
                <a:spcPts val="500"/>
              </a:spcBef>
              <a:buNone/>
            </a:pPr>
            <a:endParaRPr lang="ru-RU" altLang="ru-RU" sz="1000" u="sng" dirty="0" smtClean="0"/>
          </a:p>
          <a:p>
            <a:pPr marL="0" indent="0" algn="ctr">
              <a:lnSpc>
                <a:spcPct val="120000"/>
              </a:lnSpc>
              <a:spcBef>
                <a:spcPts val="500"/>
              </a:spcBef>
              <a:buNone/>
            </a:pPr>
            <a:r>
              <a:rPr lang="ru-RU" altLang="ru-RU" u="sng" dirty="0" smtClean="0"/>
              <a:t>Целевые ориентиры ДО </a:t>
            </a:r>
            <a:r>
              <a:rPr lang="ru-RU" altLang="ru-RU" dirty="0" smtClean="0"/>
              <a:t>– это социально-нормативные возрастные характеристики 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ВОЗМОЖНЫХ</a:t>
            </a:r>
            <a:r>
              <a:rPr lang="ru-RU" altLang="ru-RU" dirty="0" smtClean="0"/>
              <a:t> достижений ребенка на этапе завершения дошкольного образования</a:t>
            </a:r>
          </a:p>
          <a:p>
            <a:pPr marL="0" indent="0" algn="ctr">
              <a:spcBef>
                <a:spcPts val="500"/>
              </a:spcBef>
              <a:buNone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884398944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Скругленный прямоугольник 5"/>
          <p:cNvSpPr>
            <a:spLocks noChangeArrowheads="1"/>
          </p:cNvSpPr>
          <p:nvPr/>
        </p:nvSpPr>
        <p:spPr bwMode="auto">
          <a:xfrm rot="-5400000">
            <a:off x="-2661443" y="3029744"/>
            <a:ext cx="6507162" cy="8255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 algn="ctr">
            <a:noFill/>
            <a:round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217194" tIns="0" rIns="217194" bIns="0" anchor="ctr"/>
          <a:lstStyle>
            <a:lvl1pPr defTabSz="6223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6223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1900" b="1" dirty="0">
                <a:solidFill>
                  <a:srgbClr val="000000"/>
                </a:solidFill>
                <a:latin typeface="Arial" charset="0"/>
              </a:rPr>
              <a:t>Целевые ориентиры дошкольного образования на этапе завершения ДО</a:t>
            </a:r>
            <a:endParaRPr lang="ru-RU" altLang="ru-RU" sz="19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" name="Скругленный прямоугольник 5"/>
          <p:cNvSpPr>
            <a:spLocks noChangeArrowheads="1"/>
          </p:cNvSpPr>
          <p:nvPr/>
        </p:nvSpPr>
        <p:spPr bwMode="auto">
          <a:xfrm>
            <a:off x="1187450" y="188913"/>
            <a:ext cx="7705725" cy="3603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 algn="ctr">
            <a:solidFill>
              <a:srgbClr val="00330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217194" tIns="0" rIns="217194" bIns="0" anchor="ctr"/>
          <a:lstStyle>
            <a:lvl1pPr defTabSz="6223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6223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1. Овладевает культурными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способами</a:t>
            </a:r>
            <a:r>
              <a:rPr lang="ru-RU" altLang="ru-RU" sz="1300" b="1" dirty="0">
                <a:solidFill>
                  <a:srgbClr val="CC3300"/>
                </a:solidFill>
                <a:latin typeface="Arial" charset="0"/>
              </a:rPr>
              <a:t>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деятельности</a:t>
            </a:r>
          </a:p>
        </p:txBody>
      </p:sp>
      <p:sp>
        <p:nvSpPr>
          <p:cNvPr id="19" name="Скругленный прямоугольник 5"/>
          <p:cNvSpPr>
            <a:spLocks noChangeArrowheads="1"/>
          </p:cNvSpPr>
          <p:nvPr/>
        </p:nvSpPr>
        <p:spPr bwMode="auto">
          <a:xfrm>
            <a:off x="1187450" y="620713"/>
            <a:ext cx="7705725" cy="3190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 algn="ctr">
            <a:solidFill>
              <a:srgbClr val="00330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217194" tIns="0" rIns="217194" bIns="0" anchor="ctr"/>
          <a:lstStyle>
            <a:lvl1pPr defTabSz="6223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6223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2. Проявляет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инициативу и самостоятельность </a:t>
            </a: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в разных видах деятельности</a:t>
            </a:r>
          </a:p>
        </p:txBody>
      </p:sp>
      <p:sp>
        <p:nvSpPr>
          <p:cNvPr id="20" name="Скругленный прямоугольник 5"/>
          <p:cNvSpPr>
            <a:spLocks noChangeArrowheads="1"/>
          </p:cNvSpPr>
          <p:nvPr/>
        </p:nvSpPr>
        <p:spPr bwMode="auto">
          <a:xfrm>
            <a:off x="1187450" y="1052513"/>
            <a:ext cx="7705725" cy="3476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 algn="ctr">
            <a:solidFill>
              <a:srgbClr val="00330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217194" tIns="0" rIns="217194" bIns="0" anchor="ctr"/>
          <a:lstStyle>
            <a:lvl1pPr defTabSz="6223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6223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3. Способен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выбирать</a:t>
            </a: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 себе род занятия</a:t>
            </a:r>
          </a:p>
        </p:txBody>
      </p:sp>
      <p:sp>
        <p:nvSpPr>
          <p:cNvPr id="22" name="Скругленный прямоугольник 5"/>
          <p:cNvSpPr>
            <a:spLocks noChangeArrowheads="1"/>
          </p:cNvSpPr>
          <p:nvPr/>
        </p:nvSpPr>
        <p:spPr bwMode="auto">
          <a:xfrm>
            <a:off x="1187450" y="1484313"/>
            <a:ext cx="7705725" cy="3746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 algn="ctr">
            <a:solidFill>
              <a:srgbClr val="00330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217194" tIns="0" rIns="217194" bIns="0" anchor="ctr"/>
          <a:lstStyle>
            <a:lvl1pPr defTabSz="6223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6223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4. Обладает установкой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положительного отношения </a:t>
            </a: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к миру</a:t>
            </a:r>
          </a:p>
        </p:txBody>
      </p:sp>
      <p:sp>
        <p:nvSpPr>
          <p:cNvPr id="24" name="Скругленный прямоугольник 5"/>
          <p:cNvSpPr>
            <a:spLocks noChangeArrowheads="1"/>
          </p:cNvSpPr>
          <p:nvPr/>
        </p:nvSpPr>
        <p:spPr bwMode="auto">
          <a:xfrm>
            <a:off x="1187450" y="1916113"/>
            <a:ext cx="7705725" cy="315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 algn="ctr">
            <a:solidFill>
              <a:srgbClr val="00330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217194" tIns="0" rIns="217194" bIns="0" anchor="ctr"/>
          <a:lstStyle>
            <a:lvl1pPr defTabSz="6223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6223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5.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Взаимодействует</a:t>
            </a: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 со сверстниками и взрослыми</a:t>
            </a:r>
          </a:p>
        </p:txBody>
      </p:sp>
      <p:sp>
        <p:nvSpPr>
          <p:cNvPr id="23" name="Скругленный прямоугольник 5"/>
          <p:cNvSpPr>
            <a:spLocks noChangeArrowheads="1"/>
          </p:cNvSpPr>
          <p:nvPr/>
        </p:nvSpPr>
        <p:spPr bwMode="auto">
          <a:xfrm>
            <a:off x="1187450" y="2349500"/>
            <a:ext cx="7705725" cy="4032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 algn="ctr">
            <a:solidFill>
              <a:srgbClr val="00330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217194" tIns="0" rIns="217194" bIns="0" anchor="ctr"/>
          <a:lstStyle>
            <a:lvl1pPr defTabSz="6223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6223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6. Способен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договариваться</a:t>
            </a: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, учитывая интересы другого</a:t>
            </a:r>
            <a:endParaRPr lang="ru-RU" altLang="ru-RU" sz="13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5" name="Скругленный прямоугольник 5"/>
          <p:cNvSpPr>
            <a:spLocks noChangeArrowheads="1"/>
          </p:cNvSpPr>
          <p:nvPr/>
        </p:nvSpPr>
        <p:spPr bwMode="auto">
          <a:xfrm>
            <a:off x="1187450" y="2852738"/>
            <a:ext cx="7705725" cy="288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 algn="ctr">
            <a:solidFill>
              <a:srgbClr val="00330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217194" tIns="0" rIns="217194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7. Способен к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сопереживанию</a:t>
            </a:r>
          </a:p>
        </p:txBody>
      </p:sp>
      <p:sp>
        <p:nvSpPr>
          <p:cNvPr id="26" name="Скругленный прямоугольник 5"/>
          <p:cNvSpPr>
            <a:spLocks noChangeArrowheads="1"/>
          </p:cNvSpPr>
          <p:nvPr/>
        </p:nvSpPr>
        <p:spPr bwMode="auto">
          <a:xfrm>
            <a:off x="1187450" y="3644900"/>
            <a:ext cx="7705725" cy="3444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 algn="ctr">
            <a:solidFill>
              <a:srgbClr val="00330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217194" tIns="0" rIns="217194" bIns="0" anchor="ctr"/>
          <a:lstStyle>
            <a:lvl1pPr defTabSz="6223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6223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9.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Владеет разными формами игры</a:t>
            </a:r>
          </a:p>
        </p:txBody>
      </p:sp>
      <p:sp>
        <p:nvSpPr>
          <p:cNvPr id="27" name="Скругленный прямоугольник 5"/>
          <p:cNvSpPr>
            <a:spLocks noChangeArrowheads="1"/>
          </p:cNvSpPr>
          <p:nvPr/>
        </p:nvSpPr>
        <p:spPr bwMode="auto">
          <a:xfrm>
            <a:off x="1187450" y="4076700"/>
            <a:ext cx="7705725" cy="3603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 algn="ctr">
            <a:solidFill>
              <a:srgbClr val="00330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217194" tIns="0" rIns="217194" bIns="0" anchor="ctr"/>
          <a:lstStyle>
            <a:lvl1pPr defTabSz="6223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6223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10. Умеет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подчиняться</a:t>
            </a:r>
            <a:r>
              <a:rPr lang="ru-RU" altLang="ru-RU" sz="1300" b="1" dirty="0">
                <a:solidFill>
                  <a:srgbClr val="CC3300"/>
                </a:solidFill>
                <a:latin typeface="Arial" charset="0"/>
              </a:rPr>
              <a:t> </a:t>
            </a: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разным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правилам</a:t>
            </a: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 и социальным нормам</a:t>
            </a:r>
          </a:p>
        </p:txBody>
      </p:sp>
      <p:sp>
        <p:nvSpPr>
          <p:cNvPr id="30" name="Скругленный прямоугольник 5"/>
          <p:cNvSpPr>
            <a:spLocks noChangeArrowheads="1"/>
          </p:cNvSpPr>
          <p:nvPr/>
        </p:nvSpPr>
        <p:spPr bwMode="auto">
          <a:xfrm>
            <a:off x="1187450" y="4508500"/>
            <a:ext cx="7705725" cy="288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 algn="ctr">
            <a:solidFill>
              <a:srgbClr val="00330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217194" tIns="0" rIns="217194" bIns="0" anchor="ctr"/>
          <a:lstStyle>
            <a:lvl1pPr defTabSz="6223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6223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11. Достаточно хорошо владеет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устной речью</a:t>
            </a:r>
          </a:p>
        </p:txBody>
      </p:sp>
      <p:sp>
        <p:nvSpPr>
          <p:cNvPr id="33" name="Скругленный прямоугольник 5"/>
          <p:cNvSpPr>
            <a:spLocks noChangeArrowheads="1"/>
          </p:cNvSpPr>
          <p:nvPr/>
        </p:nvSpPr>
        <p:spPr bwMode="auto">
          <a:xfrm>
            <a:off x="1187450" y="4868863"/>
            <a:ext cx="7705725" cy="431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 algn="ctr">
            <a:solidFill>
              <a:srgbClr val="00330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217194" tIns="0" rIns="217194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12. У ребенка развита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моторика</a:t>
            </a: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, подвижность, выносливость; владеет разными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движениями</a:t>
            </a: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;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управляет</a:t>
            </a:r>
            <a:r>
              <a:rPr lang="ru-RU" altLang="ru-RU" sz="1300" b="1" dirty="0">
                <a:solidFill>
                  <a:srgbClr val="CC3300"/>
                </a:solidFill>
                <a:latin typeface="Arial" charset="0"/>
              </a:rPr>
              <a:t>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и контролирует</a:t>
            </a:r>
          </a:p>
        </p:txBody>
      </p:sp>
      <p:sp>
        <p:nvSpPr>
          <p:cNvPr id="34" name="Скругленный прямоугольник 5"/>
          <p:cNvSpPr>
            <a:spLocks noChangeArrowheads="1"/>
          </p:cNvSpPr>
          <p:nvPr/>
        </p:nvSpPr>
        <p:spPr bwMode="auto">
          <a:xfrm>
            <a:off x="1187450" y="5373217"/>
            <a:ext cx="7705725" cy="34178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 algn="ctr">
            <a:solidFill>
              <a:srgbClr val="00330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217194" tIns="0" rIns="217194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13. Способен к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волевым</a:t>
            </a: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 усилиям, способен принимать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собственные решения</a:t>
            </a:r>
          </a:p>
        </p:txBody>
      </p:sp>
      <p:sp>
        <p:nvSpPr>
          <p:cNvPr id="35" name="Скругленный прямоугольник 5"/>
          <p:cNvSpPr>
            <a:spLocks noChangeArrowheads="1"/>
          </p:cNvSpPr>
          <p:nvPr/>
        </p:nvSpPr>
        <p:spPr bwMode="auto">
          <a:xfrm>
            <a:off x="1187450" y="5805488"/>
            <a:ext cx="7705725" cy="4302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 algn="ctr">
            <a:solidFill>
              <a:srgbClr val="00330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217194" tIns="0" rIns="217194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14. Проявляет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любознательность</a:t>
            </a:r>
            <a:r>
              <a:rPr lang="ru-RU" altLang="ru-RU" sz="1300" b="1" dirty="0">
                <a:solidFill>
                  <a:srgbClr val="CC3300"/>
                </a:solidFill>
                <a:latin typeface="Arial" charset="0"/>
              </a:rPr>
              <a:t>,</a:t>
            </a: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 задает вопросы, гипотезы-объяснения, склонен наблюдать, экспериментировать</a:t>
            </a:r>
            <a:endParaRPr lang="ru-RU" altLang="ru-RU" sz="13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" name="Скругленный прямоугольник 5"/>
          <p:cNvSpPr>
            <a:spLocks noChangeArrowheads="1"/>
          </p:cNvSpPr>
          <p:nvPr/>
        </p:nvSpPr>
        <p:spPr bwMode="auto">
          <a:xfrm>
            <a:off x="1187450" y="3213100"/>
            <a:ext cx="7705725" cy="3349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 algn="ctr">
            <a:solidFill>
              <a:srgbClr val="00330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217194" tIns="0" rIns="217194" bIns="0" anchor="ctr"/>
          <a:lstStyle>
            <a:lvl1pPr defTabSz="6223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6223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6223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622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8. Обладает развитым </a:t>
            </a:r>
            <a:r>
              <a:rPr lang="ru-RU" altLang="ru-RU" sz="1300" b="1" dirty="0">
                <a:solidFill>
                  <a:srgbClr val="C00000"/>
                </a:solidFill>
                <a:latin typeface="Arial" charset="0"/>
              </a:rPr>
              <a:t>воображением</a:t>
            </a:r>
          </a:p>
        </p:txBody>
      </p:sp>
      <p:sp>
        <p:nvSpPr>
          <p:cNvPr id="2" name="Скругленный прямоугольник 5"/>
          <p:cNvSpPr>
            <a:spLocks noChangeArrowheads="1"/>
          </p:cNvSpPr>
          <p:nvPr/>
        </p:nvSpPr>
        <p:spPr bwMode="auto">
          <a:xfrm>
            <a:off x="1187450" y="6308725"/>
            <a:ext cx="7705725" cy="358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 algn="ctr">
            <a:solidFill>
              <a:srgbClr val="00330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217194" tIns="0" rIns="217194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15. Обладает </a:t>
            </a:r>
            <a:r>
              <a:rPr lang="ru-RU" altLang="ru-RU" sz="1300" b="1" dirty="0">
                <a:solidFill>
                  <a:srgbClr val="CC3300"/>
                </a:solidFill>
                <a:latin typeface="Arial" charset="0"/>
              </a:rPr>
              <a:t>знанием </a:t>
            </a:r>
            <a:r>
              <a:rPr lang="ru-RU" altLang="ru-RU" sz="1300" b="1" dirty="0">
                <a:solidFill>
                  <a:srgbClr val="000000"/>
                </a:solidFill>
                <a:latin typeface="Arial" charset="0"/>
              </a:rPr>
              <a:t>о себе, природе, предметном и социальном мире</a:t>
            </a:r>
            <a:endParaRPr lang="ru-RU" altLang="ru-RU" sz="13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3824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/>
              <a:t>Почему нет четких  </a:t>
            </a:r>
            <a:r>
              <a:rPr lang="ru-RU" sz="3200" b="1" u="sng" dirty="0" smtClean="0">
                <a:solidFill>
                  <a:srgbClr val="FF0000"/>
                </a:solidFill>
              </a:rPr>
              <a:t>конкретных (должных)  образовательных достижений?</a:t>
            </a:r>
            <a:endParaRPr lang="ru-RU" sz="3200" b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637112"/>
          </a:xfrm>
        </p:spPr>
        <p:txBody>
          <a:bodyPr rtlCol="0">
            <a:normAutofit fontScale="92500" lnSpcReduction="20000"/>
          </a:bodyPr>
          <a:lstStyle/>
          <a:p>
            <a:pPr marL="0" indent="0" algn="just" fontAlgn="auto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ru-RU" dirty="0" smtClean="0"/>
              <a:t>1. </a:t>
            </a:r>
            <a:r>
              <a:rPr lang="ru-RU" b="1" dirty="0" smtClean="0"/>
              <a:t>Особенности развития ребенка:</a:t>
            </a:r>
          </a:p>
          <a:p>
            <a:pPr indent="109538" algn="just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гибкость, пластичность нервной системы;</a:t>
            </a:r>
          </a:p>
          <a:p>
            <a:pPr indent="109538" algn="just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высокий разброс вариантов развития;</a:t>
            </a:r>
          </a:p>
          <a:p>
            <a:pPr marL="625475" indent="-269875" algn="just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непосредственность, непроизвольность и невозможность вменения ребенку ответственности за результат.</a:t>
            </a:r>
          </a:p>
          <a:p>
            <a:pPr marL="452438" indent="-96838" algn="just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900" dirty="0" smtClean="0"/>
          </a:p>
          <a:p>
            <a:pPr marL="0" indent="0" fontAlgn="auto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ru-RU" dirty="0" smtClean="0"/>
              <a:t>2.</a:t>
            </a:r>
            <a:r>
              <a:rPr lang="ru-RU" b="1" dirty="0" smtClean="0"/>
              <a:t>Особенности дошкольного образования </a:t>
            </a:r>
            <a:r>
              <a:rPr lang="ru-RU" dirty="0" smtClean="0"/>
              <a:t>(необязательность уровня дошкольного образования).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81308288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/>
              <a:t>*Запреты в использовании целевых ориентиров (п.4.3, п.4.5)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068960"/>
            <a:ext cx="8497639" cy="5040560"/>
          </a:xfrm>
        </p:spPr>
        <p:txBody>
          <a:bodyPr rtlCol="0">
            <a:normAutofit/>
          </a:bodyPr>
          <a:lstStyle/>
          <a:p>
            <a:pPr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sz="1400" dirty="0" smtClean="0"/>
          </a:p>
          <a:p>
            <a:pPr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sz="1400" dirty="0" smtClean="0"/>
          </a:p>
          <a:p>
            <a:pPr marL="514350" indent="-51435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dirty="0" smtClean="0"/>
          </a:p>
          <a:p>
            <a:pPr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sz="700" dirty="0" smtClean="0"/>
          </a:p>
        </p:txBody>
      </p:sp>
      <p:graphicFrame>
        <p:nvGraphicFramePr>
          <p:cNvPr id="5" name="Схема 4"/>
          <p:cNvGraphicFramePr/>
          <p:nvPr/>
        </p:nvGraphicFramePr>
        <p:xfrm>
          <a:off x="0" y="1412776"/>
          <a:ext cx="889248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Трапеция 6"/>
          <p:cNvSpPr/>
          <p:nvPr/>
        </p:nvSpPr>
        <p:spPr bwMode="auto">
          <a:xfrm>
            <a:off x="0" y="3356992"/>
            <a:ext cx="2987824" cy="2800328"/>
          </a:xfrm>
          <a:prstGeom prst="trapezoid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Целевые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ориентиры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chemeClr val="bg1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Индивидуальная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траектория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развития</a:t>
            </a:r>
          </a:p>
        </p:txBody>
      </p:sp>
      <p:sp>
        <p:nvSpPr>
          <p:cNvPr id="8" name="Блок-схема: сопоставление 7"/>
          <p:cNvSpPr/>
          <p:nvPr/>
        </p:nvSpPr>
        <p:spPr bwMode="auto">
          <a:xfrm rot="16200000">
            <a:off x="1128192" y="968152"/>
            <a:ext cx="457200" cy="914400"/>
          </a:xfrm>
          <a:prstGeom prst="flowChartCollat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 bwMode="auto">
          <a:xfrm>
            <a:off x="1475656" y="4725144"/>
            <a:ext cx="0" cy="2880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2506489802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3024336"/>
          </a:xfrm>
          <a:prstGeom prst="roundRect">
            <a:avLst/>
          </a:prstGeom>
          <a:solidFill>
            <a:srgbClr val="FDF58D"/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altLang="ru-RU" sz="2800" dirty="0" smtClean="0"/>
              <a:t>оценка индивидуального развития ребенка, </a:t>
            </a:r>
            <a:r>
              <a:rPr lang="ru-RU" altLang="ru-RU" sz="2800" b="1" dirty="0" smtClean="0"/>
              <a:t>связанного с </a:t>
            </a:r>
            <a:r>
              <a:rPr lang="ru-RU" altLang="ru-RU" sz="2800" b="1" u="sng" dirty="0" smtClean="0">
                <a:solidFill>
                  <a:schemeClr val="accent1">
                    <a:lumMod val="75000"/>
                  </a:schemeClr>
                </a:solidFill>
              </a:rPr>
              <a:t>оценкой эффективности педагогических действий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alt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разработка ( коррекция) индивидуальной </a:t>
            </a:r>
            <a:r>
              <a:rPr lang="ru-RU" altLang="ru-RU" sz="2800" b="1" u="sng" dirty="0" smtClean="0">
                <a:solidFill>
                  <a:schemeClr val="accent1">
                    <a:lumMod val="75000"/>
                  </a:schemeClr>
                </a:solidFill>
              </a:rPr>
              <a:t>стратегии развития ребенка 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black">
          <a:xfrm>
            <a:off x="421481" y="188640"/>
            <a:ext cx="82296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/>
              <a:t>В процессе построения </a:t>
            </a:r>
            <a:r>
              <a:rPr lang="ru-RU" sz="3200" i="1" dirty="0" smtClean="0">
                <a:solidFill>
                  <a:schemeClr val="accent1">
                    <a:lumMod val="75000"/>
                  </a:schemeClr>
                </a:solidFill>
              </a:rPr>
              <a:t>единой образовательной политики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dirty="0" smtClean="0"/>
              <a:t>на уровне ДОУ (</a:t>
            </a:r>
            <a:r>
              <a:rPr lang="ru-RU" sz="2900" kern="0" dirty="0" smtClean="0"/>
              <a:t>реализация ООП ДОУ)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3100" kern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3100" i="1" u="sng" kern="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5085184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i="1" u="sng" kern="0" dirty="0" smtClean="0">
                <a:solidFill>
                  <a:schemeClr val="accent1">
                    <a:lumMod val="75000"/>
                  </a:schemeClr>
                </a:solidFill>
              </a:rPr>
              <a:t>может </a:t>
            </a:r>
            <a:r>
              <a:rPr lang="ru-RU" sz="3200" b="1" kern="0" dirty="0" smtClean="0">
                <a:solidFill>
                  <a:srgbClr val="CC3300"/>
                </a:solidFill>
              </a:rPr>
              <a:t>проводится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3200" b="1" kern="0" dirty="0" smtClean="0">
                <a:solidFill>
                  <a:srgbClr val="CC3300"/>
                </a:solidFill>
              </a:rPr>
              <a:t> в форме</a:t>
            </a:r>
            <a:r>
              <a:rPr lang="ru-RU" sz="3200" b="1" kern="0" dirty="0" smtClean="0">
                <a:solidFill>
                  <a:srgbClr val="C00000"/>
                </a:solidFill>
              </a:rPr>
              <a:t> </a:t>
            </a:r>
            <a:r>
              <a:rPr lang="ru-RU" sz="3200" b="1" i="1" u="sng" kern="0" dirty="0" smtClean="0">
                <a:solidFill>
                  <a:schemeClr val="accent1">
                    <a:lumMod val="75000"/>
                  </a:schemeClr>
                </a:solidFill>
              </a:rPr>
              <a:t>педагогической диагностики</a:t>
            </a:r>
            <a:endParaRPr lang="ru-RU" sz="3200" b="1" i="1" u="sng" kern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3775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/>
              <a:t>Психологическая диагностика</a:t>
            </a:r>
            <a:br>
              <a:rPr lang="ru-RU" sz="3600" b="1" dirty="0" smtClean="0"/>
            </a:br>
            <a:r>
              <a:rPr lang="ru-RU" sz="3600" b="1" dirty="0" smtClean="0"/>
              <a:t> (при необходимости)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46839055"/>
              </p:ext>
            </p:extLst>
          </p:nvPr>
        </p:nvGraphicFramePr>
        <p:xfrm>
          <a:off x="457126" y="3068960"/>
          <a:ext cx="8229600" cy="2989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680"/>
                <a:gridCol w="5194920"/>
              </a:tblGrid>
              <a:tr h="823383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Кто проводит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Квалифицированный педагог-психолог, психолог</a:t>
                      </a:r>
                    </a:p>
                  </a:txBody>
                  <a:tcPr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681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Условия проведения</a:t>
                      </a:r>
                    </a:p>
                  </a:txBody>
                  <a:tcPr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согласия родителей</a:t>
                      </a:r>
                    </a:p>
                  </a:txBody>
                  <a:tcPr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933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Использование результатов</a:t>
                      </a:r>
                    </a:p>
                  </a:txBody>
                  <a:tcPr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Квалифицированная коррекция развития, психологическое сопровождение развития ребенка</a:t>
                      </a:r>
                    </a:p>
                  </a:txBody>
                  <a:tcPr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496" name="TextBox 4"/>
          <p:cNvSpPr txBox="1">
            <a:spLocks noChangeArrowheads="1"/>
          </p:cNvSpPr>
          <p:nvPr/>
        </p:nvSpPr>
        <p:spPr bwMode="auto">
          <a:xfrm>
            <a:off x="251520" y="1844798"/>
            <a:ext cx="8568952" cy="919401"/>
          </a:xfrm>
          <a:prstGeom prst="round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2400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Психологическая диагностика </a:t>
            </a:r>
            <a:r>
              <a:rPr lang="ru-RU" altLang="ru-RU" sz="2400" dirty="0" smtClean="0">
                <a:solidFill>
                  <a:schemeClr val="dk1"/>
                </a:solidFill>
                <a:latin typeface="+mn-lt"/>
              </a:rPr>
              <a:t>- это изучение </a:t>
            </a:r>
            <a:r>
              <a:rPr lang="ru-RU" altLang="ru-RU" sz="2400" dirty="0">
                <a:solidFill>
                  <a:schemeClr val="dk1"/>
                </a:solidFill>
                <a:latin typeface="+mn-lt"/>
              </a:rPr>
              <a:t>индивидуальных психологических </a:t>
            </a:r>
            <a:r>
              <a:rPr lang="ru-RU" altLang="ru-RU" sz="2400" dirty="0" smtClean="0">
                <a:solidFill>
                  <a:schemeClr val="dk1"/>
                </a:solidFill>
                <a:latin typeface="+mn-lt"/>
              </a:rPr>
              <a:t>особенностей ребенка</a:t>
            </a:r>
            <a:endParaRPr lang="ru-RU" altLang="ru-RU" sz="2400" dirty="0">
              <a:solidFill>
                <a:schemeClr val="dk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947627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80TGp_general_light_ani">
  <a:themeElements>
    <a:clrScheme name="580TGp_general_light_ani 1">
      <a:dk1>
        <a:srgbClr val="000000"/>
      </a:dk1>
      <a:lt1>
        <a:srgbClr val="FDF58D"/>
      </a:lt1>
      <a:dk2>
        <a:srgbClr val="CC3300"/>
      </a:dk2>
      <a:lt2>
        <a:srgbClr val="808080"/>
      </a:lt2>
      <a:accent1>
        <a:srgbClr val="FF6161"/>
      </a:accent1>
      <a:accent2>
        <a:srgbClr val="FFC319"/>
      </a:accent2>
      <a:accent3>
        <a:srgbClr val="FEF9C5"/>
      </a:accent3>
      <a:accent4>
        <a:srgbClr val="000000"/>
      </a:accent4>
      <a:accent5>
        <a:srgbClr val="FFB7B7"/>
      </a:accent5>
      <a:accent6>
        <a:srgbClr val="E7B016"/>
      </a:accent6>
      <a:hlink>
        <a:srgbClr val="A8D02A"/>
      </a:hlink>
      <a:folHlink>
        <a:srgbClr val="5CB1FE"/>
      </a:folHlink>
    </a:clrScheme>
    <a:fontScheme name="580TGp_general_light_a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80TGp_general_light_ani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0TGp_general_light_ani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0TGp_general_light_ani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580TGp_general_light_ani">
  <a:themeElements>
    <a:clrScheme name="580TGp_general_light_ani 1">
      <a:dk1>
        <a:srgbClr val="000000"/>
      </a:dk1>
      <a:lt1>
        <a:srgbClr val="FDF58D"/>
      </a:lt1>
      <a:dk2>
        <a:srgbClr val="CC3300"/>
      </a:dk2>
      <a:lt2>
        <a:srgbClr val="808080"/>
      </a:lt2>
      <a:accent1>
        <a:srgbClr val="FF6161"/>
      </a:accent1>
      <a:accent2>
        <a:srgbClr val="FFC319"/>
      </a:accent2>
      <a:accent3>
        <a:srgbClr val="FEF9C5"/>
      </a:accent3>
      <a:accent4>
        <a:srgbClr val="000000"/>
      </a:accent4>
      <a:accent5>
        <a:srgbClr val="FFB7B7"/>
      </a:accent5>
      <a:accent6>
        <a:srgbClr val="E7B016"/>
      </a:accent6>
      <a:hlink>
        <a:srgbClr val="A8D02A"/>
      </a:hlink>
      <a:folHlink>
        <a:srgbClr val="5CB1FE"/>
      </a:folHlink>
    </a:clrScheme>
    <a:fontScheme name="580TGp_general_light_a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80TGp_general_light_ani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0TGp_general_light_ani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0TGp_general_light_ani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3706</TotalTime>
  <Words>2309</Words>
  <Application>Microsoft Office PowerPoint</Application>
  <PresentationFormat>Экран (4:3)</PresentationFormat>
  <Paragraphs>605</Paragraphs>
  <Slides>34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34</vt:i4>
      </vt:variant>
    </vt:vector>
  </HeadingPairs>
  <TitlesOfParts>
    <vt:vector size="36" baseType="lpstr">
      <vt:lpstr>580TGp_general_light_ani</vt:lpstr>
      <vt:lpstr>1_580TGp_general_light_ani</vt:lpstr>
      <vt:lpstr>Слайд 1</vt:lpstr>
      <vt:lpstr> Зачем нужен ФГОС  дошкольному образованию? </vt:lpstr>
      <vt:lpstr>Для чего  нужны целевые ориентиры?</vt:lpstr>
      <vt:lpstr>Что такое целевые ориентиры дошкольного образования</vt:lpstr>
      <vt:lpstr>Слайд 5</vt:lpstr>
      <vt:lpstr>Почему нет четких  конкретных (должных)  образовательных достижений?</vt:lpstr>
      <vt:lpstr>*Запреты в использовании целевых ориентиров (п.4.3, п.4.5)</vt:lpstr>
      <vt:lpstr>Слайд 8</vt:lpstr>
      <vt:lpstr>Психологическая диагностика  (при необходимости)</vt:lpstr>
      <vt:lpstr>Педагогическая диагностика   </vt:lpstr>
      <vt:lpstr>Слайд 11</vt:lpstr>
      <vt:lpstr>Слайд 12</vt:lpstr>
      <vt:lpstr>Этапы разработки индивидуальной стратегии развития ребенка  (индивидуальный образовательный маршрут)</vt:lpstr>
      <vt:lpstr> Чтобы оценить эффективность педагогических действий и разработать индивидуальную стратегию развития ребенка  мы используем диагностики: </vt:lpstr>
      <vt:lpstr>Примерный проект индивидуальной стратегии развития  Иванова Саши</vt:lpstr>
      <vt:lpstr>Краткий психолого- педагогический портрет Иванова Саши</vt:lpstr>
      <vt:lpstr>РЕЗУЛЬТАТЫ  ПЕДАГОГИЧЕСКОЙ  ДИАГНОСТИКИ  Иванова Саши (начало периода)</vt:lpstr>
      <vt:lpstr>План коррекции  возможных достижений Иванова Саши ( 2014-2015 г.)</vt:lpstr>
      <vt:lpstr>Итоги коррекции возможных достижений И. Саши (2014-2015г.)</vt:lpstr>
      <vt:lpstr>Продуктом индивидуального образовательного маршрута является ПОРТФОЛИО</vt:lpstr>
      <vt:lpstr>Слайд 21</vt:lpstr>
      <vt:lpstr>СОДЕРЖАНИЕ  ПОРТФОЛИО</vt:lpstr>
      <vt:lpstr>ИНДИВИДУАЛЬНЫЙ ОБРАЗОВАТЕЛЬНЫЙ МАРШРУТ  РЕБЕНКА  </vt:lpstr>
      <vt:lpstr>Титульный  лист.</vt:lpstr>
      <vt:lpstr>Сведения о родителях и семье.</vt:lpstr>
      <vt:lpstr>Мониторинг физического здоровья</vt:lpstr>
      <vt:lpstr>Мониторинг физического здоровья</vt:lpstr>
      <vt:lpstr>Мониторинг развития ребенка  в раннем возрасте</vt:lpstr>
      <vt:lpstr>Мониторинг  нервно-психического  развития  ребенка  в  раннем  возрасте</vt:lpstr>
      <vt:lpstr>Мониторинг  стратегии  развития  ребенка   в  дошкольном  возрасте</vt:lpstr>
      <vt:lpstr>План коррекции возможных достижений ребенка на _________год</vt:lpstr>
      <vt:lpstr>Мониторинг  психологического   развития  ребенка  (при наличии педагога-психолога)</vt:lpstr>
      <vt:lpstr>Мониторинг  готовности  ребенка   к  обучению  в  школе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Alexander Veraksa</dc:creator>
  <cp:lastModifiedBy>XTreme.ws</cp:lastModifiedBy>
  <cp:revision>379</cp:revision>
  <cp:lastPrinted>2013-12-20T05:49:24Z</cp:lastPrinted>
  <dcterms:created xsi:type="dcterms:W3CDTF">2010-09-14T15:57:35Z</dcterms:created>
  <dcterms:modified xsi:type="dcterms:W3CDTF">2015-04-06T04:31:51Z</dcterms:modified>
</cp:coreProperties>
</file>