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3C33F-98C6-4159-9B7F-B066B56A817E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EE5FB-F9BB-4BAB-AF38-47D663643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EE5FB-F9BB-4BAB-AF38-47D663643A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D483-A525-4024-979D-DE2E557B26D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5C0F-F82B-497B-B8E0-07D1CE9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Владимир Святославович</a:t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8" name="Picture 4" descr="http://historydumai.ru/wp-content/uploads/2011/05/%D0%A497-%D0%92%D0%B5%D0%BB%D0%B8%D0%BA%D0%B8%D0%B9-%D0%BA%D0%BD%D1%8F%D0%B7%D1%8C-%D0%92%D0%BB%D0%B0%D0%B4%D0%B8%D0%BC%D0%B8%D1%80-%D0%A1%D0%B2%D1%8F%D1%82%D0%BE%D1%81%D0%BB%D0%B0%D0%B2%D0%BE%D0%B2%D0%B8%D1%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90667"/>
            <a:ext cx="4536504" cy="563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Законодательство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Все законы Владимир принимал при согласовании со своим советом, который состоял из его дружины (военных начальников) и старейшин, представителей разных городов. </a:t>
            </a:r>
          </a:p>
          <a:p>
            <a:pPr marL="0" indent="0">
              <a:buNone/>
            </a:pPr>
            <a:r>
              <a:rPr lang="ru-RU" dirty="0" smtClean="0"/>
              <a:t> Большие города были устроены по-военному, образовали каждый цельный организованный полк, называвшийся тысячей, которая подразделялась на сотни и десятки. Тысячей командовал выбиравшийся городом, а потом назначаемый князем тысяцкий, сотнями и десятками также выборные сотские и десятские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/>
            <a:r>
              <a:rPr lang="ru-RU" dirty="0" smtClean="0"/>
              <a:t>Владимиру приписывается «Церковный устав», определяющий компетенцию церковных судов. </a:t>
            </a:r>
          </a:p>
          <a:p>
            <a:pPr marL="0" indent="0"/>
            <a:endParaRPr lang="ru-RU" sz="17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Чеканка монеты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940152" y="5733256"/>
            <a:ext cx="3203848" cy="79208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СРЕБРЕННИК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548680"/>
            <a:ext cx="5508104" cy="63093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Владимир начал также чеканку монеты — золотой («златников») и серебряной («сребреников»), воспроизводившей византийские образцы того времени. На большинстве монет Владимира изображён князь, сидящий на престоле, и надпись: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«</a:t>
            </a:r>
            <a:r>
              <a:rPr lang="ru-RU" b="1" dirty="0" err="1" smtClean="0"/>
              <a:t>Владимѣръ </a:t>
            </a:r>
            <a:r>
              <a:rPr lang="ru-RU" b="1" dirty="0" smtClean="0"/>
              <a:t>на </a:t>
            </a:r>
            <a:r>
              <a:rPr lang="ru-RU" b="1" dirty="0" err="1" smtClean="0"/>
              <a:t>столѣ</a:t>
            </a:r>
            <a:r>
              <a:rPr lang="ru-RU" dirty="0" smtClean="0"/>
              <a:t>» (Владимир на престоле). Златники и сребреники стали первыми монетами, выпущенными на территории Руси. Только на них сохранились прижизненные символические изображения князя Владимира.</a:t>
            </a:r>
          </a:p>
          <a:p>
            <a:r>
              <a:rPr lang="ru-RU" dirty="0" smtClean="0"/>
              <a:t>По монетам известен и княжеский знак Владимира — знаменитый Тризуб. Выпуск монеты был обусловлен политическими целями: монета служила дополнительным знаком суверенитета христианского государя.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76256" y="548680"/>
            <a:ext cx="1979712" cy="43204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ЗЛАТНИК</a:t>
            </a:r>
            <a:endParaRPr lang="ru-RU" dirty="0"/>
          </a:p>
        </p:txBody>
      </p:sp>
      <p:pic>
        <p:nvPicPr>
          <p:cNvPr id="1027" name="Picture 3" descr="File:Zlatnik 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08720"/>
            <a:ext cx="326196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ile:Odessa numismatic museum photo 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64772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Культурно-социальная политика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20688"/>
            <a:ext cx="9144000" cy="6237311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Времена Владимира ознаменованы началом распространения грамотности на Руси — что связано с Крещением. Как и многие другие прогрессивные реформы, проводилась она насильственно.</a:t>
            </a:r>
          </a:p>
          <a:p>
            <a:r>
              <a:rPr lang="ru-RU" sz="3000" dirty="0" smtClean="0"/>
              <a:t>Учителями выступали византийцы, болгары. Через поколение на Руси выросли уже замечательные мастера слова и знатоки литературы.</a:t>
            </a:r>
          </a:p>
          <a:p>
            <a:r>
              <a:rPr lang="ru-RU" sz="3000" dirty="0" smtClean="0"/>
              <a:t>При Владимире начинается масштабное каменное строительство на Руси. Заложены города Владимир-на-Клязьме (990 г.), Белгород (991 г.), </a:t>
            </a:r>
            <a:r>
              <a:rPr lang="ru-RU" sz="3000" dirty="0" err="1" smtClean="0"/>
              <a:t>Переяславль</a:t>
            </a:r>
            <a:r>
              <a:rPr lang="ru-RU" sz="3000" dirty="0" smtClean="0"/>
              <a:t> (992 г.) и многие другие.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Последние годы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548680"/>
            <a:ext cx="4355976" cy="6309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последние годы жизни Владимир собирался изменить принцип престолонаследия и завещать власть любимому сыну Борису. Двое старших из остававшихся в живых сыновей — Святополк  и Ярослав — почти одновременно восстали против отца в </a:t>
            </a:r>
            <a:r>
              <a:rPr lang="ru-RU" b="1" dirty="0" smtClean="0"/>
              <a:t>1014 </a:t>
            </a:r>
            <a:r>
              <a:rPr lang="ru-RU" dirty="0" smtClean="0"/>
              <a:t>году. Поэтому, когда Владимир скончался от болезни в загородной резиденции </a:t>
            </a:r>
            <a:r>
              <a:rPr lang="ru-RU" dirty="0" err="1" smtClean="0"/>
              <a:t>Берестове</a:t>
            </a:r>
            <a:r>
              <a:rPr lang="ru-RU" dirty="0" smtClean="0"/>
              <a:t> </a:t>
            </a:r>
            <a:r>
              <a:rPr lang="ru-RU" b="1" dirty="0" smtClean="0"/>
              <a:t>15 июля 1015</a:t>
            </a:r>
            <a:r>
              <a:rPr lang="ru-RU" dirty="0" smtClean="0"/>
              <a:t>, окружающие скрыли его смерть. Тело князя, обернутое ковром, тайно вывезли ночью на санях и привезли в Киевскую Десятинную </a:t>
            </a:r>
            <a:r>
              <a:rPr lang="ru-RU" dirty="0" err="1" smtClean="0"/>
              <a:t>церквь</a:t>
            </a:r>
            <a:r>
              <a:rPr lang="ru-RU" dirty="0" smtClean="0"/>
              <a:t>, где он и был </a:t>
            </a:r>
            <a:r>
              <a:rPr lang="ru-RU" dirty="0" smtClean="0"/>
              <a:t>похоронен. </a:t>
            </a:r>
            <a:r>
              <a:rPr lang="ru-RU" dirty="0" smtClean="0"/>
              <a:t>Десятинная церковь разрушена монголами в </a:t>
            </a:r>
            <a:r>
              <a:rPr lang="ru-RU" b="1" dirty="0" smtClean="0"/>
              <a:t>1240</a:t>
            </a:r>
            <a:r>
              <a:rPr lang="ru-RU" dirty="0" smtClean="0"/>
              <a:t> году.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4008" y="4437112"/>
            <a:ext cx="4248472" cy="864096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/>
              <a:t>Десятинная церковь</a:t>
            </a:r>
            <a:endParaRPr lang="ru-RU" b="1" dirty="0"/>
          </a:p>
        </p:txBody>
      </p:sp>
      <p:pic>
        <p:nvPicPr>
          <p:cNvPr id="26628" name="Picture 4" descr="http://ukrexcurs.com/Foto_ST/desjatinn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687968" cy="31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76213" indent="0"/>
            <a:r>
              <a:rPr lang="ru-RU" sz="3500" b="1" dirty="0" err="1"/>
              <a:t>Влади́мир</a:t>
            </a:r>
            <a:r>
              <a:rPr lang="ru-RU" sz="3500" b="1" dirty="0"/>
              <a:t> I </a:t>
            </a:r>
            <a:r>
              <a:rPr lang="ru-RU" sz="3500" b="1" dirty="0" err="1"/>
              <a:t>Святосла́вич</a:t>
            </a:r>
            <a:r>
              <a:rPr lang="ru-RU" sz="3500" dirty="0"/>
              <a:t> </a:t>
            </a:r>
            <a:r>
              <a:rPr lang="ru-RU" sz="3500" dirty="0" smtClean="0"/>
              <a:t>— киевский</a:t>
            </a:r>
            <a:r>
              <a:rPr lang="ru-RU" sz="3500" dirty="0"/>
              <a:t> </a:t>
            </a:r>
            <a:r>
              <a:rPr lang="ru-RU" sz="3500" dirty="0" smtClean="0"/>
              <a:t> великий </a:t>
            </a:r>
            <a:r>
              <a:rPr lang="ru-RU" sz="3500" dirty="0"/>
              <a:t>князь </a:t>
            </a:r>
            <a:r>
              <a:rPr lang="ru-RU" sz="3500" dirty="0" smtClean="0"/>
              <a:t>с </a:t>
            </a:r>
            <a:r>
              <a:rPr lang="ru-RU" sz="3500" b="1" dirty="0" smtClean="0"/>
              <a:t>978 </a:t>
            </a:r>
            <a:r>
              <a:rPr lang="ru-RU" sz="3500" dirty="0" smtClean="0"/>
              <a:t>года </a:t>
            </a:r>
            <a:r>
              <a:rPr lang="ru-RU" sz="3500" dirty="0"/>
              <a:t>по </a:t>
            </a:r>
            <a:r>
              <a:rPr lang="ru-RU" sz="3500" b="1" dirty="0" smtClean="0"/>
              <a:t>1015 </a:t>
            </a:r>
            <a:r>
              <a:rPr lang="ru-RU" sz="3500" dirty="0" smtClean="0"/>
              <a:t>год</a:t>
            </a:r>
            <a:r>
              <a:rPr lang="ru-RU" sz="3500" dirty="0"/>
              <a:t>. </a:t>
            </a:r>
            <a:r>
              <a:rPr lang="ru-RU" sz="3500" dirty="0" smtClean="0"/>
              <a:t>Родился </a:t>
            </a:r>
            <a:r>
              <a:rPr lang="ru-RU" sz="3500" dirty="0"/>
              <a:t>в </a:t>
            </a:r>
            <a:r>
              <a:rPr lang="ru-RU" sz="3500" b="1" dirty="0" smtClean="0"/>
              <a:t>958</a:t>
            </a:r>
            <a:r>
              <a:rPr lang="ru-RU" sz="3500" dirty="0" smtClean="0"/>
              <a:t> </a:t>
            </a:r>
            <a:r>
              <a:rPr lang="ru-RU" sz="3500" dirty="0"/>
              <a:t>г, </a:t>
            </a:r>
            <a:r>
              <a:rPr lang="ru-RU" sz="3500" dirty="0" smtClean="0"/>
              <a:t>умер </a:t>
            </a:r>
            <a:r>
              <a:rPr lang="ru-RU" sz="3500" b="1" dirty="0"/>
              <a:t>15 </a:t>
            </a:r>
            <a:r>
              <a:rPr lang="ru-RU" sz="3500" b="1" dirty="0" smtClean="0"/>
              <a:t>июля</a:t>
            </a:r>
          </a:p>
          <a:p>
            <a:pPr marL="176213" indent="0">
              <a:buNone/>
            </a:pPr>
            <a:r>
              <a:rPr lang="ru-RU" sz="3500" b="1" dirty="0" smtClean="0"/>
              <a:t> </a:t>
            </a:r>
            <a:r>
              <a:rPr lang="ru-RU" sz="3500" b="1" dirty="0"/>
              <a:t>1015 </a:t>
            </a:r>
            <a:r>
              <a:rPr lang="ru-RU" sz="3500" dirty="0" smtClean="0"/>
              <a:t>г.Известен </a:t>
            </a:r>
            <a:r>
              <a:rPr lang="ru-RU" sz="3500" dirty="0" smtClean="0"/>
              <a:t>также как </a:t>
            </a:r>
            <a:endParaRPr lang="ru-RU" sz="3500" dirty="0" smtClean="0"/>
          </a:p>
          <a:p>
            <a:pPr marL="176213" indent="0">
              <a:buNone/>
            </a:pPr>
            <a:r>
              <a:rPr lang="ru-RU" sz="3500" b="1" dirty="0" smtClean="0"/>
              <a:t>Владимир </a:t>
            </a:r>
            <a:r>
              <a:rPr lang="ru-RU" sz="3500" b="1" dirty="0" err="1" smtClean="0"/>
              <a:t>Святой</a:t>
            </a:r>
            <a:r>
              <a:rPr lang="ru-RU" sz="3500" dirty="0" err="1" smtClean="0"/>
              <a:t>,</a:t>
            </a:r>
            <a:r>
              <a:rPr lang="ru-RU" sz="3500" b="1" dirty="0" err="1" smtClean="0"/>
              <a:t>Владимир</a:t>
            </a:r>
            <a:r>
              <a:rPr lang="ru-RU" sz="3500" b="1" dirty="0" smtClean="0"/>
              <a:t> </a:t>
            </a:r>
            <a:r>
              <a:rPr lang="ru-RU" sz="3500" b="1" dirty="0" smtClean="0"/>
              <a:t>Великий</a:t>
            </a:r>
            <a:r>
              <a:rPr lang="ru-RU" sz="3500" dirty="0" smtClean="0"/>
              <a:t>, </a:t>
            </a:r>
            <a:r>
              <a:rPr lang="ru-RU" sz="3500" b="1" dirty="0" smtClean="0"/>
              <a:t>Владимир Креститель</a:t>
            </a:r>
            <a:r>
              <a:rPr lang="ru-RU" sz="3500" dirty="0" smtClean="0"/>
              <a:t> и </a:t>
            </a:r>
            <a:endParaRPr lang="ru-RU" sz="3500" dirty="0" smtClean="0"/>
          </a:p>
          <a:p>
            <a:pPr marL="176213" indent="0">
              <a:buNone/>
            </a:pPr>
            <a:r>
              <a:rPr lang="ru-RU" sz="3500" b="1" dirty="0" smtClean="0"/>
              <a:t>Владимир </a:t>
            </a:r>
            <a:r>
              <a:rPr lang="ru-RU" sz="3500" b="1" dirty="0" smtClean="0"/>
              <a:t>Красное Солнышко</a:t>
            </a:r>
            <a:r>
              <a:rPr lang="ru-RU" sz="3500" dirty="0" smtClean="0"/>
              <a:t>. </a:t>
            </a:r>
            <a:r>
              <a:rPr lang="ru-RU" sz="3500" dirty="0" smtClean="0"/>
              <a:t>Сын </a:t>
            </a:r>
            <a:r>
              <a:rPr lang="ru-RU" sz="3500" dirty="0" smtClean="0"/>
              <a:t>великого князя Святослава Игоревича от ключницы </a:t>
            </a:r>
            <a:r>
              <a:rPr lang="ru-RU" sz="3500" dirty="0" err="1" smtClean="0"/>
              <a:t>Малуши</a:t>
            </a:r>
            <a:r>
              <a:rPr lang="ru-RU" sz="3500" dirty="0" smtClean="0"/>
              <a:t>. </a:t>
            </a:r>
            <a:r>
              <a:rPr lang="ru-RU" sz="3500" dirty="0" smtClean="0"/>
              <a:t>Владимир </a:t>
            </a:r>
            <a:r>
              <a:rPr lang="ru-RU" sz="3500" dirty="0" err="1" smtClean="0"/>
              <a:t>Святославич</a:t>
            </a:r>
            <a:r>
              <a:rPr lang="ru-RU" sz="3500" dirty="0" smtClean="0"/>
              <a:t> родился в селе </a:t>
            </a:r>
            <a:r>
              <a:rPr lang="ru-RU" sz="3500" dirty="0" err="1" smtClean="0"/>
              <a:t>Будутине</a:t>
            </a:r>
            <a:r>
              <a:rPr lang="ru-RU" sz="3500" dirty="0" smtClean="0"/>
              <a:t>. Владимир был третьим по старшинству после Ярополка и Олега. </a:t>
            </a:r>
          </a:p>
          <a:p>
            <a:endParaRPr lang="ru-RU" dirty="0"/>
          </a:p>
        </p:txBody>
      </p:sp>
      <p:pic>
        <p:nvPicPr>
          <p:cNvPr id="10242" name="Picture 2" descr="http://kremlion.ru/files/praviteli/122714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2267744" cy="261198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Приход на киевский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престол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76056" cy="60932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dirty="0"/>
              <a:t>После гибели князя Святослава Киевом управлял Ярополк. В </a:t>
            </a:r>
            <a:r>
              <a:rPr lang="ru-RU" sz="3400" b="1" dirty="0"/>
              <a:t>977</a:t>
            </a:r>
            <a:r>
              <a:rPr lang="ru-RU" sz="3400" dirty="0"/>
              <a:t> году разгорелась междоусобная война между Ярополком и его братьями. Удельный </a:t>
            </a:r>
            <a:r>
              <a:rPr lang="ru-RU" sz="3400" dirty="0" err="1"/>
              <a:t>древлянский</a:t>
            </a:r>
            <a:r>
              <a:rPr lang="ru-RU" sz="3400" dirty="0"/>
              <a:t> князь Олег погиб. Владимир при этом известии бежал к ярлу Норвегии Хакону Могучему. Всей Русью стал править Ярополк </a:t>
            </a:r>
            <a:r>
              <a:rPr lang="ru-RU" sz="3400" dirty="0" err="1"/>
              <a:t>Святославич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/>
              <a:t>Тем временем Владимир </a:t>
            </a:r>
            <a:r>
              <a:rPr lang="ru-RU" sz="3400" dirty="0" smtClean="0"/>
              <a:t>набрал </a:t>
            </a:r>
            <a:r>
              <a:rPr lang="ru-RU" sz="3400" dirty="0"/>
              <a:t>варяжское войско и в </a:t>
            </a:r>
            <a:r>
              <a:rPr lang="ru-RU" sz="3400" b="1" dirty="0"/>
              <a:t>980 </a:t>
            </a:r>
            <a:r>
              <a:rPr lang="ru-RU" sz="3400" dirty="0"/>
              <a:t>году вернулся в Новгород, выгнав посадника Ярополка.</a:t>
            </a:r>
          </a:p>
          <a:p>
            <a:pPr marL="0" indent="0">
              <a:buNone/>
            </a:pPr>
            <a:r>
              <a:rPr lang="ru-RU" sz="3400" dirty="0" smtClean="0"/>
              <a:t>Владимир захватил перешедший на сторону Киева Полоцк, затем с большим варяжским войском осадил Киев, где заперся Ярополк. </a:t>
            </a:r>
            <a:r>
              <a:rPr lang="ru-RU" sz="3400" dirty="0" smtClean="0"/>
              <a:t>Он бежал </a:t>
            </a:r>
            <a:r>
              <a:rPr lang="ru-RU" sz="3400" dirty="0" smtClean="0"/>
              <a:t>в городок </a:t>
            </a:r>
            <a:r>
              <a:rPr lang="ru-RU" sz="3400" dirty="0" err="1" smtClean="0"/>
              <a:t>Родень</a:t>
            </a:r>
            <a:r>
              <a:rPr lang="ru-RU" sz="3400" dirty="0" smtClean="0"/>
              <a:t>. </a:t>
            </a:r>
            <a:r>
              <a:rPr lang="ru-RU" sz="3400" dirty="0" smtClean="0"/>
              <a:t>Владимир провёл переговоры с ним, после чего Ярополка убили. Владимир сделал своей наложницей </a:t>
            </a:r>
            <a:r>
              <a:rPr lang="ru-RU" sz="3400" dirty="0" smtClean="0"/>
              <a:t>жену </a:t>
            </a:r>
            <a:r>
              <a:rPr lang="ru-RU" sz="3400" dirty="0" smtClean="0"/>
              <a:t>Ярополка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r>
              <a:rPr lang="ru-RU" sz="3400" dirty="0" smtClean="0"/>
              <a:t>Владимир </a:t>
            </a:r>
            <a:r>
              <a:rPr lang="ru-RU" sz="3400" dirty="0" err="1" smtClean="0"/>
              <a:t>вокняжился</a:t>
            </a:r>
            <a:r>
              <a:rPr lang="ru-RU" sz="3400" dirty="0" smtClean="0"/>
              <a:t> в Киеве в </a:t>
            </a:r>
            <a:r>
              <a:rPr lang="ru-RU" sz="3400" b="1" dirty="0" smtClean="0"/>
              <a:t>978</a:t>
            </a:r>
            <a:r>
              <a:rPr lang="ru-RU" sz="3400" dirty="0" smtClean="0"/>
              <a:t> году.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60032" y="5373216"/>
            <a:ext cx="4283968" cy="93610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Убийство Ярополка. Иллюстрация </a:t>
            </a:r>
            <a:r>
              <a:rPr lang="ru-RU" sz="1800" dirty="0" err="1" smtClean="0"/>
              <a:t>Чорикова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http://upload.wikimedia.org/wikipedia/commons/0/07/Death_of_Yaropol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9989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Крещение Руси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5877272"/>
            <a:ext cx="7355160" cy="7529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К. В. Лебедев «Крещение киевлян»</a:t>
            </a:r>
            <a:endParaRPr lang="ru-RU" dirty="0"/>
          </a:p>
        </p:txBody>
      </p:sp>
      <p:pic>
        <p:nvPicPr>
          <p:cNvPr id="21506" name="Picture 2" descr="http://inc.kursknet.ru/bapt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71296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Крещение Владимира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5364088" cy="6165304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ru-RU" dirty="0"/>
              <a:t>В </a:t>
            </a:r>
            <a:r>
              <a:rPr lang="ru-RU" b="1" dirty="0"/>
              <a:t>988</a:t>
            </a:r>
            <a:r>
              <a:rPr lang="ru-RU" dirty="0"/>
              <a:t> году Владимир захватил </a:t>
            </a:r>
            <a:r>
              <a:rPr lang="ru-RU" dirty="0" err="1"/>
              <a:t>Корсунь</a:t>
            </a:r>
            <a:r>
              <a:rPr lang="ru-RU" dirty="0"/>
              <a:t> (ныне Херсонес) и потребовал в жёны сестру византийских императоров Василия II и Константина VIII Анну, угрожая пойти на Константинополь. Императоры согласились, потребовав крещения </a:t>
            </a:r>
            <a:r>
              <a:rPr lang="ru-RU" dirty="0" smtClean="0"/>
              <a:t>князя. </a:t>
            </a:r>
            <a:r>
              <a:rPr lang="ru-RU" dirty="0"/>
              <a:t>Получив согласие Владимира, византийцы прислали в </a:t>
            </a:r>
            <a:r>
              <a:rPr lang="ru-RU" dirty="0" err="1"/>
              <a:t>Корсунь</a:t>
            </a:r>
            <a:r>
              <a:rPr lang="ru-RU" dirty="0"/>
              <a:t> Анну со священниками. Владимир вместе со своей дружиной прошел обряд </a:t>
            </a:r>
            <a:r>
              <a:rPr lang="ru-RU" dirty="0" smtClean="0"/>
              <a:t>крещения во </a:t>
            </a:r>
            <a:r>
              <a:rPr lang="ru-RU" b="1" dirty="0" smtClean="0"/>
              <a:t>Владимирском соборе</a:t>
            </a:r>
            <a:r>
              <a:rPr lang="ru-RU" dirty="0" smtClean="0"/>
              <a:t>, </a:t>
            </a:r>
            <a:r>
              <a:rPr lang="ru-RU" dirty="0"/>
              <a:t>после чего совершил церемонию бракосочетания и вернулся в </a:t>
            </a:r>
            <a:r>
              <a:rPr lang="ru-RU" dirty="0" smtClean="0"/>
              <a:t>Киев.</a:t>
            </a:r>
            <a:endParaRPr lang="ru-RU" dirty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8064" y="5949280"/>
            <a:ext cx="3812232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Владимирский собор</a:t>
            </a:r>
            <a:endParaRPr lang="ru-RU" b="1" dirty="0"/>
          </a:p>
        </p:txBody>
      </p:sp>
      <p:pic>
        <p:nvPicPr>
          <p:cNvPr id="6" name="Picture 4" descr="File:SevaSo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2696"/>
            <a:ext cx="3995936" cy="532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4048" cy="6858000"/>
          </a:xfrm>
        </p:spPr>
        <p:txBody>
          <a:bodyPr>
            <a:normAutofit/>
          </a:bodyPr>
          <a:lstStyle/>
          <a:p>
            <a:pPr marL="0" indent="352425">
              <a:buNone/>
            </a:pPr>
            <a:r>
              <a:rPr lang="ru-RU" dirty="0" smtClean="0"/>
              <a:t>В крещении Владимир принял имя </a:t>
            </a:r>
            <a:r>
              <a:rPr lang="ru-RU" b="1" i="1" dirty="0" smtClean="0"/>
              <a:t>Василий</a:t>
            </a:r>
            <a:r>
              <a:rPr lang="ru-RU" dirty="0" smtClean="0"/>
              <a:t>, </a:t>
            </a:r>
            <a:r>
              <a:rPr lang="ru-RU" dirty="0" smtClean="0"/>
              <a:t>до </a:t>
            </a:r>
            <a:r>
              <a:rPr lang="ru-RU" dirty="0" smtClean="0"/>
              <a:t>крещения </a:t>
            </a:r>
            <a:r>
              <a:rPr lang="ru-RU" dirty="0" smtClean="0"/>
              <a:t>известен был </a:t>
            </a:r>
            <a:r>
              <a:rPr lang="ru-RU" dirty="0" smtClean="0"/>
              <a:t>как «великий распутник», имевший несколько сот наложниц и состоявший в нескольких официальных языческих браках. После крещения Владимир состоял предположительно в двух последовательных христианских браках.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860032" y="5921896"/>
            <a:ext cx="4283968" cy="9361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Фреска </a:t>
            </a:r>
            <a:r>
              <a:rPr lang="ru-RU" b="1" dirty="0" smtClean="0"/>
              <a:t>«Крещение князя Владимира»</a:t>
            </a:r>
            <a:r>
              <a:rPr lang="ru-RU" dirty="0" smtClean="0"/>
              <a:t>. В. М. Васнецов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9458" name="Picture 2" descr="http://upload.wikimedia.org/wikipedia/commons/thumb/8/8b/Vasnetsov_Bapt_Vladimir.jpg/300px-Vasnetsov_Bapt_Vladim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7646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Крещение народа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20689"/>
            <a:ext cx="9144000" cy="3168352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ru-RU" sz="3400" dirty="0"/>
              <a:t>В Киеве крещение народа прошло сравнительно мирно, в то время как в Новгороде оно сопровождалось восстаниями народа и подавлением их силой. </a:t>
            </a:r>
          </a:p>
          <a:p>
            <a:pPr marL="0" indent="0"/>
            <a:r>
              <a:rPr lang="ru-RU" sz="3400" dirty="0"/>
              <a:t>Крещение сопровождалось учреждением церковной иерархии. Русь стала одной из митрополий (Киевской)Константинопольского патриархата. Епархия была создана также </a:t>
            </a:r>
            <a:r>
              <a:rPr lang="ru-RU" sz="3400" dirty="0" smtClean="0"/>
              <a:t>в Новгороде</a:t>
            </a:r>
            <a:r>
              <a:rPr lang="ru-RU" sz="3400" dirty="0"/>
              <a:t>, Переяславле и Чернигове.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36096" y="4509120"/>
            <a:ext cx="3707904" cy="15121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/>
              <a:t>«Крещение Руси» В. Г. Перов</a:t>
            </a:r>
            <a:endParaRPr lang="ru-RU" sz="3600" dirty="0"/>
          </a:p>
        </p:txBody>
      </p:sp>
      <p:pic>
        <p:nvPicPr>
          <p:cNvPr id="5122" name="Picture 2" descr="http://kultprivet.ru/wp-content/uploads/2013/07/%D0%9A%D1%80%D0%B5%D1%89%D0%B5%D0%BD%D0%B8%D0%B5-%D0%A0%D1%83%D1%81%D0%B8.-%D0%92.%D0%93.%D0%9F%D0%B5%D1%80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8549"/>
            <a:ext cx="6076950" cy="32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Военные походы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548680"/>
            <a:ext cx="4644008" cy="5256584"/>
          </a:xfrm>
        </p:spPr>
        <p:txBody>
          <a:bodyPr>
            <a:normAutofit/>
          </a:bodyPr>
          <a:lstStyle/>
          <a:p>
            <a:pPr marL="0" indent="0"/>
            <a:r>
              <a:rPr lang="ru-RU" sz="2000" dirty="0" smtClean="0"/>
              <a:t>В </a:t>
            </a:r>
            <a:r>
              <a:rPr lang="ru-RU" sz="2000" b="1" dirty="0" smtClean="0"/>
              <a:t>981</a:t>
            </a:r>
            <a:r>
              <a:rPr lang="ru-RU" sz="2000" dirty="0" smtClean="0"/>
              <a:t> году Владимир воевал с польским князем Мешко I за приграничную </a:t>
            </a:r>
            <a:r>
              <a:rPr lang="ru-RU" sz="2000" dirty="0" err="1" smtClean="0"/>
              <a:t>Червенскую</a:t>
            </a:r>
            <a:r>
              <a:rPr lang="ru-RU" sz="2000" dirty="0" smtClean="0"/>
              <a:t> Русь. Завоевание </a:t>
            </a:r>
            <a:r>
              <a:rPr lang="ru-RU" sz="2000" dirty="0" err="1" smtClean="0"/>
              <a:t>Червена</a:t>
            </a:r>
            <a:r>
              <a:rPr lang="ru-RU" sz="2000" dirty="0" smtClean="0"/>
              <a:t> и Перемышля.</a:t>
            </a:r>
          </a:p>
          <a:p>
            <a:pPr marL="0" indent="0"/>
            <a:r>
              <a:rPr lang="ru-RU" sz="2000" dirty="0" smtClean="0"/>
              <a:t>В </a:t>
            </a:r>
            <a:r>
              <a:rPr lang="ru-RU" sz="2000" b="1" dirty="0" smtClean="0"/>
              <a:t>981—982</a:t>
            </a:r>
            <a:r>
              <a:rPr lang="ru-RU" sz="2000" dirty="0" smtClean="0"/>
              <a:t> Владимир совершил поход на вятичей, который закончился обложением данью.</a:t>
            </a:r>
          </a:p>
          <a:p>
            <a:pPr marL="0" indent="0"/>
            <a:r>
              <a:rPr lang="ru-RU" sz="2000" dirty="0" smtClean="0"/>
              <a:t>В </a:t>
            </a:r>
            <a:r>
              <a:rPr lang="ru-RU" sz="2000" b="1" dirty="0" smtClean="0"/>
              <a:t>983</a:t>
            </a:r>
            <a:r>
              <a:rPr lang="ru-RU" sz="2000" dirty="0" smtClean="0"/>
              <a:t> Владимир покорил балто-литовское племя ятвягов и установил контроль над </a:t>
            </a:r>
            <a:r>
              <a:rPr lang="ru-RU" sz="2000" dirty="0" err="1" smtClean="0"/>
              <a:t>Судовией</a:t>
            </a:r>
            <a:r>
              <a:rPr lang="ru-RU" sz="2000" dirty="0" smtClean="0"/>
              <a:t>, что открывало путь к Балтике.</a:t>
            </a:r>
          </a:p>
          <a:p>
            <a:pPr marL="0" indent="0"/>
            <a:r>
              <a:rPr lang="ru-RU" sz="2000" dirty="0" smtClean="0"/>
              <a:t>В </a:t>
            </a:r>
            <a:r>
              <a:rPr lang="ru-RU" sz="2000" b="1" dirty="0" smtClean="0"/>
              <a:t>984</a:t>
            </a:r>
            <a:r>
              <a:rPr lang="ru-RU" sz="2000" dirty="0" smtClean="0"/>
              <a:t> Владимир совершил поход на радимичей. Покорение радимичей объединило северные и южные регионы Руси.</a:t>
            </a:r>
            <a:endParaRPr lang="ru-RU" sz="2000" b="1" dirty="0" smtClean="0"/>
          </a:p>
          <a:p>
            <a:pPr marL="0" indent="0"/>
            <a:endParaRPr lang="ru-RU" sz="20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8024" y="4077072"/>
            <a:ext cx="3600400" cy="10297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«Владимир </a:t>
            </a:r>
            <a:r>
              <a:rPr lang="ru-RU" dirty="0" err="1" smtClean="0"/>
              <a:t>Святославич</a:t>
            </a:r>
            <a:r>
              <a:rPr lang="ru-RU" dirty="0" smtClean="0"/>
              <a:t> идёт на войну с вятичами», </a:t>
            </a:r>
            <a:r>
              <a:rPr lang="ru-RU" dirty="0" err="1" smtClean="0"/>
              <a:t>Радзивилловская</a:t>
            </a:r>
            <a:r>
              <a:rPr lang="ru-RU" dirty="0" smtClean="0"/>
              <a:t> летопись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5373216"/>
            <a:ext cx="9144000" cy="14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 </a:t>
            </a:r>
            <a:r>
              <a:rPr lang="ru-RU" b="1" dirty="0" smtClean="0"/>
              <a:t>985</a:t>
            </a:r>
            <a:r>
              <a:rPr lang="ru-RU" dirty="0" smtClean="0"/>
              <a:t> Владимир воевал с «болгарами». Одержав победу, Владимир заключил с булгарами мир на выгодных для Руси условиях. В том же </a:t>
            </a:r>
            <a:r>
              <a:rPr lang="ru-RU" b="1" dirty="0" smtClean="0"/>
              <a:t>985</a:t>
            </a:r>
            <a:r>
              <a:rPr lang="ru-RU" dirty="0" smtClean="0"/>
              <a:t> он обложил данью Хазарию.</a:t>
            </a:r>
          </a:p>
          <a:p>
            <a:endParaRPr lang="ru-RU" dirty="0"/>
          </a:p>
        </p:txBody>
      </p:sp>
      <p:pic>
        <p:nvPicPr>
          <p:cNvPr id="4098" name="Picture 2" descr="File:Vladim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447231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1-Fonvizin-Denis-Iv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4077072"/>
          </a:xfrm>
        </p:spPr>
        <p:txBody>
          <a:bodyPr>
            <a:noAutofit/>
          </a:bodyPr>
          <a:lstStyle/>
          <a:p>
            <a:pPr marL="0" indent="546100"/>
            <a:r>
              <a:rPr lang="ru-RU" sz="2500" dirty="0" smtClean="0"/>
              <a:t>В </a:t>
            </a:r>
            <a:r>
              <a:rPr lang="ru-RU" sz="2500" b="1" dirty="0" smtClean="0"/>
              <a:t>988 - 989</a:t>
            </a:r>
            <a:r>
              <a:rPr lang="ru-RU" sz="2500" dirty="0" smtClean="0"/>
              <a:t> осада Корсуня в Крыму. Город сдался после длительной осады. Затем византийские императоры прислали свою сестру Анну замуж за Владимира, после чего он вернул город Византии и по возвращении в Киев приступил к крещению народа.</a:t>
            </a:r>
          </a:p>
          <a:p>
            <a:pPr marL="0" indent="0"/>
            <a:r>
              <a:rPr lang="ru-RU" sz="2500" dirty="0" smtClean="0"/>
              <a:t>В </a:t>
            </a:r>
            <a:r>
              <a:rPr lang="ru-RU" sz="2500" b="1" dirty="0" smtClean="0"/>
              <a:t>991</a:t>
            </a:r>
            <a:r>
              <a:rPr lang="ru-RU" sz="2500" dirty="0" smtClean="0"/>
              <a:t> году поход в днестровские земли против белых хорватов.</a:t>
            </a:r>
          </a:p>
          <a:p>
            <a:pPr marL="0" indent="0"/>
            <a:r>
              <a:rPr lang="ru-RU" sz="2500" dirty="0" smtClean="0"/>
              <a:t>В </a:t>
            </a:r>
            <a:r>
              <a:rPr lang="ru-RU" sz="2500" b="1" dirty="0" smtClean="0"/>
              <a:t>992</a:t>
            </a:r>
            <a:r>
              <a:rPr lang="ru-RU" sz="2500" dirty="0" smtClean="0"/>
              <a:t> успешная война с Польшей за </a:t>
            </a:r>
            <a:r>
              <a:rPr lang="ru-RU" sz="2500" dirty="0" err="1" smtClean="0"/>
              <a:t>Червенскую</a:t>
            </a:r>
            <a:r>
              <a:rPr lang="ru-RU" sz="2500" dirty="0" smtClean="0"/>
              <a:t> </a:t>
            </a:r>
            <a:r>
              <a:rPr lang="ru-RU" sz="2500" dirty="0" err="1" smtClean="0"/>
              <a:t>русь</a:t>
            </a:r>
            <a:r>
              <a:rPr lang="ru-RU" sz="2500" dirty="0" smtClean="0"/>
              <a:t>.</a:t>
            </a:r>
          </a:p>
          <a:p>
            <a:pPr marL="0" indent="0"/>
            <a:r>
              <a:rPr lang="ru-RU" sz="2500" dirty="0" smtClean="0"/>
              <a:t>В </a:t>
            </a:r>
            <a:r>
              <a:rPr lang="ru-RU" sz="2500" b="1" dirty="0" smtClean="0"/>
              <a:t>994—997</a:t>
            </a:r>
            <a:r>
              <a:rPr lang="ru-RU" sz="2500" dirty="0" smtClean="0"/>
              <a:t> Владимир повторил поход против волжско-камских булгар и двинулся на Северный Кавказ.</a:t>
            </a:r>
          </a:p>
          <a:p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4509120"/>
            <a:ext cx="4427984" cy="1080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«Поход Владимира на </a:t>
            </a:r>
            <a:r>
              <a:rPr lang="ru-RU" b="1" dirty="0" err="1" smtClean="0"/>
              <a:t>Корсунь</a:t>
            </a:r>
            <a:r>
              <a:rPr lang="ru-RU" b="1" dirty="0" smtClean="0"/>
              <a:t>»,  Миниатюра из </a:t>
            </a:r>
            <a:r>
              <a:rPr lang="ru-RU" b="1" dirty="0" err="1" smtClean="0"/>
              <a:t>Радзивилловской</a:t>
            </a:r>
            <a:r>
              <a:rPr lang="ru-RU" b="1" dirty="0" smtClean="0"/>
              <a:t> летописи</a:t>
            </a:r>
            <a:endParaRPr lang="ru-RU" b="1" dirty="0"/>
          </a:p>
        </p:txBody>
      </p:sp>
      <p:pic>
        <p:nvPicPr>
          <p:cNvPr id="3074" name="Picture 2" descr="http://upload.wikimedia.org/wikipedia/commons/thumb/3/38/Radzivil_Vladimir_campaign_on_Korsun.jpg/300px-Radzivil_Vladimir_campaign_on_Kor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61049"/>
            <a:ext cx="4833791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235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Владимир Святославович </vt:lpstr>
      <vt:lpstr>Слайд 2</vt:lpstr>
      <vt:lpstr>Приход на киевский престол</vt:lpstr>
      <vt:lpstr>Крещение Руси </vt:lpstr>
      <vt:lpstr>Крещение Владимира</vt:lpstr>
      <vt:lpstr>Слайд 6</vt:lpstr>
      <vt:lpstr>Крещение народа</vt:lpstr>
      <vt:lpstr>Военные походы </vt:lpstr>
      <vt:lpstr>Слайд 9</vt:lpstr>
      <vt:lpstr>Законодательство</vt:lpstr>
      <vt:lpstr>Чеканка монеты</vt:lpstr>
      <vt:lpstr>Культурно-социальная политика</vt:lpstr>
      <vt:lpstr>Последние годы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1</cp:lastModifiedBy>
  <cp:revision>29</cp:revision>
  <dcterms:created xsi:type="dcterms:W3CDTF">2013-09-30T09:36:32Z</dcterms:created>
  <dcterms:modified xsi:type="dcterms:W3CDTF">2013-10-01T17:56:11Z</dcterms:modified>
</cp:coreProperties>
</file>