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notesMasterIdLst>
    <p:notesMasterId r:id="rId32"/>
  </p:notesMasterIdLst>
  <p:sldIdLst>
    <p:sldId id="286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85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2" r:id="rId29"/>
    <p:sldId id="283" r:id="rId30"/>
    <p:sldId id="284" r:id="rId3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591" autoAdjust="0"/>
  </p:normalViewPr>
  <p:slideViewPr>
    <p:cSldViewPr>
      <p:cViewPr varScale="1">
        <p:scale>
          <a:sx n="71" d="100"/>
          <a:sy n="71" d="100"/>
        </p:scale>
        <p:origin x="-135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 altLang="ru-RU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 altLang="ru-RU"/>
          </a:p>
        </p:txBody>
      </p:sp>
      <p:sp>
        <p:nvSpPr>
          <p:cNvPr id="6148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 altLang="ru-RU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F253327-6E3D-4C14-918D-E9371BA8701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70053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60D42E8-7D8A-4BCD-8FF0-670C6CFC0DB4}" type="slidenum">
              <a:rPr lang="ru-RU" altLang="ru-RU"/>
              <a:pPr/>
              <a:t>2</a:t>
            </a:fld>
            <a:endParaRPr lang="ru-RU" altLang="ru-RU"/>
          </a:p>
        </p:txBody>
      </p:sp>
      <p:sp>
        <p:nvSpPr>
          <p:cNvPr id="717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 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950B292-D32C-4CB4-94F0-93F5AB126DA5}" type="slidenum">
              <a:rPr lang="ru-RU" altLang="ru-RU"/>
              <a:pPr/>
              <a:t>3</a:t>
            </a:fld>
            <a:endParaRPr lang="ru-RU" altLang="ru-RU"/>
          </a:p>
        </p:txBody>
      </p:sp>
      <p:sp>
        <p:nvSpPr>
          <p:cNvPr id="921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 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9634" name="Group 2"/>
          <p:cNvGrpSpPr>
            <a:grpSpLocks/>
          </p:cNvGrpSpPr>
          <p:nvPr/>
        </p:nvGrpSpPr>
        <p:grpSpPr bwMode="auto">
          <a:xfrm>
            <a:off x="0" y="0"/>
            <a:ext cx="8763000" cy="5943600"/>
            <a:chOff x="0" y="0"/>
            <a:chExt cx="5520" cy="3744"/>
          </a:xfrm>
        </p:grpSpPr>
        <p:sp>
          <p:nvSpPr>
            <p:cNvPr id="6963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ru-RU" altLang="ru-RU" sz="2400">
                <a:latin typeface="Times New Roman" pitchFamily="18" charset="0"/>
              </a:endParaRPr>
            </a:p>
          </p:txBody>
        </p:sp>
        <p:grpSp>
          <p:nvGrpSpPr>
            <p:cNvPr id="69636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69637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ru-RU" altLang="ru-RU" sz="2400">
                  <a:latin typeface="Times New Roman" pitchFamily="18" charset="0"/>
                </a:endParaRPr>
              </a:p>
            </p:txBody>
          </p:sp>
          <p:sp>
            <p:nvSpPr>
              <p:cNvPr id="69638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ru-RU" altLang="ru-RU" sz="2400">
                  <a:latin typeface="Times New Roman" pitchFamily="18" charset="0"/>
                </a:endParaRPr>
              </a:p>
            </p:txBody>
          </p:sp>
          <p:sp>
            <p:nvSpPr>
              <p:cNvPr id="69639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69640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69641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ru-RU" altLang="ru-RU" sz="2400">
                  <a:latin typeface="Times New Roman" pitchFamily="18" charset="0"/>
                </a:endParaRPr>
              </a:p>
            </p:txBody>
          </p:sp>
          <p:sp>
            <p:nvSpPr>
              <p:cNvPr id="69642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69643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2057400" y="1143000"/>
            <a:ext cx="6629400" cy="2209800"/>
          </a:xfr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ru-RU" altLang="ru-RU" noProof="0" smtClean="0"/>
              <a:t>Образец заголовка</a:t>
            </a:r>
          </a:p>
        </p:txBody>
      </p:sp>
      <p:sp>
        <p:nvSpPr>
          <p:cNvPr id="69644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6858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ru-RU" altLang="ru-RU" noProof="0" smtClean="0"/>
              <a:t>Образец подзаголовка</a:t>
            </a:r>
          </a:p>
        </p:txBody>
      </p:sp>
      <p:sp>
        <p:nvSpPr>
          <p:cNvPr id="69645" name="Rectangle 13"/>
          <p:cNvSpPr>
            <a:spLocks noGrp="1" noChangeArrowheads="1"/>
          </p:cNvSpPr>
          <p:nvPr>
            <p:ph type="dt" sz="half" idx="2"/>
          </p:nvPr>
        </p:nvSpPr>
        <p:spPr>
          <a:xfrm>
            <a:off x="912813" y="625157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9646" name="Rectangle 14"/>
          <p:cNvSpPr>
            <a:spLocks noGrp="1" noChangeArrowheads="1"/>
          </p:cNvSpPr>
          <p:nvPr>
            <p:ph type="ftr" sz="quarter" idx="3"/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9647" name="Rectangle 15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51949E06-97E4-4117-BF4A-D5EA4FE80053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96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96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696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96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96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96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43" grpId="0"/>
      <p:bldP spid="69644" grpId="0" build="p">
        <p:tmplLst>
          <p:tmpl lvl="1">
            <p:tnLst>
              <p:par>
                <p:cTn presetID="44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964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69644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6964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6964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ACDFDB-70FD-408C-A3B0-1BB3BED0F28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75992202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F9A649-73D8-46EE-BA2D-E7A3CCEAE1A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22027818"/>
      </p:ext>
    </p:extLst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914400" y="6251575"/>
            <a:ext cx="19812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352800" y="6248400"/>
            <a:ext cx="29718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781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6BA7C45F-DC8C-4F86-8F87-26E4D33E7C2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38561515"/>
      </p:ext>
    </p:extLst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914400" y="1600200"/>
            <a:ext cx="7772400" cy="4530725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914400" y="6251575"/>
            <a:ext cx="19812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352800" y="6248400"/>
            <a:ext cx="29718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81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55F2EF8E-19D7-4FC4-9401-41B8CD79D1A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64951324"/>
      </p:ext>
    </p:extLst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Заголовок, картинка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Картинка 2"/>
          <p:cNvSpPr>
            <a:spLocks noGrp="1"/>
          </p:cNvSpPr>
          <p:nvPr>
            <p:ph type="clipArt"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914400" y="6251575"/>
            <a:ext cx="19812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352800" y="6248400"/>
            <a:ext cx="29718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781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EB6D1C3C-0A0E-465B-84D3-87AD3EDE26D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94392572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CE8F9D-DBB9-4C24-8476-E400343D0BF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49844257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8193E9-7314-4652-9C15-D3FE38F2369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62932146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8D07E9-4A67-4269-9474-F9BA1CDA9F5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48264540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D8CE6A-4D5E-4C98-A6EC-0B2A0BA43A2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6866829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41C037-6401-4E96-82B5-27F409617F3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85034364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F5E0F1-2B84-48EC-AFBD-E5484C8CE86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4129709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A3FB7A-3FC6-4C81-9927-003351252ED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17864033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00CBD1-1658-4D04-839A-0A5DE020C87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23534628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8610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68611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ru-RU" altLang="ru-RU" sz="2400">
                <a:latin typeface="Times New Roman" pitchFamily="18" charset="0"/>
              </a:endParaRPr>
            </a:p>
          </p:txBody>
        </p:sp>
        <p:grpSp>
          <p:nvGrpSpPr>
            <p:cNvPr id="68612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68613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ru-RU" altLang="ru-RU" sz="2400">
                  <a:latin typeface="Times New Roman" pitchFamily="18" charset="0"/>
                </a:endParaRPr>
              </a:p>
            </p:txBody>
          </p:sp>
          <p:sp>
            <p:nvSpPr>
              <p:cNvPr id="68614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68615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68616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68617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51575"/>
            <a:ext cx="1981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endParaRPr lang="ru-RU" altLang="ru-RU"/>
          </a:p>
        </p:txBody>
      </p:sp>
      <p:sp>
        <p:nvSpPr>
          <p:cNvPr id="68618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endParaRPr lang="ru-RU" altLang="ru-RU"/>
          </a:p>
        </p:txBody>
      </p:sp>
      <p:sp>
        <p:nvSpPr>
          <p:cNvPr id="68619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0A6755C9-C9F7-4099-8E7A-9B2B8D370F92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68620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  <p:sldLayoutId id="2147483687" r:id="rId13"/>
    <p:sldLayoutId id="2147483688" r:id="rId14"/>
  </p:sldLayoutIdLst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86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86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686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86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86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86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86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86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86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86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86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86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86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86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86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86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86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86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5" grpId="0"/>
      <p:bldP spid="68616" grpId="0" build="p">
        <p:tmplLst>
          <p:tmpl lvl="1">
            <p:tnLst>
              <p:par>
                <p:cTn presetID="44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861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68616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6861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6861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861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68616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6861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6861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861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68616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6861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6861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861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68616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6861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6861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861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68616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6861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6861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 sz="23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Движение декабристов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ru-RU" sz="2400" b="1" dirty="0" smtClean="0">
                <a:latin typeface="+mj-lt"/>
              </a:rPr>
              <a:t>Урок истории 10 класс</a:t>
            </a:r>
          </a:p>
          <a:p>
            <a:pPr algn="r"/>
            <a:r>
              <a:rPr lang="ru-RU" sz="2400" b="1" dirty="0" smtClean="0">
                <a:latin typeface="+mj-lt"/>
              </a:rPr>
              <a:t>Учитель истории</a:t>
            </a:r>
          </a:p>
          <a:p>
            <a:pPr algn="r"/>
            <a:r>
              <a:rPr lang="ru-RU" sz="2400" b="1" dirty="0" err="1" smtClean="0">
                <a:latin typeface="+mj-lt"/>
              </a:rPr>
              <a:t>Чекмарева</a:t>
            </a:r>
            <a:r>
              <a:rPr lang="ru-RU" sz="2400" b="1" dirty="0" smtClean="0">
                <a:latin typeface="+mj-lt"/>
              </a:rPr>
              <a:t> Г.Н.</a:t>
            </a:r>
          </a:p>
          <a:p>
            <a:pPr algn="r"/>
            <a:r>
              <a:rPr lang="ru-RU" sz="2400" b="1" dirty="0" smtClean="0">
                <a:latin typeface="+mj-lt"/>
              </a:rPr>
              <a:t>МАОУ «СОШ №24», г. Стерлитамак</a:t>
            </a:r>
            <a:endParaRPr lang="ru-RU" sz="24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821463619"/>
      </p:ext>
    </p:extLst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b="1" i="1"/>
              <a:t>Устав “Союза спасения”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 b="1" i="1"/>
              <a:t>Разработанная программа отсутствовала </a:t>
            </a:r>
          </a:p>
          <a:p>
            <a:endParaRPr lang="ru-RU" altLang="ru-RU"/>
          </a:p>
          <a:p>
            <a:r>
              <a:rPr lang="ru-RU" altLang="ru-RU" b="1" i="1"/>
              <a:t>Введение конституции </a:t>
            </a:r>
          </a:p>
          <a:p>
            <a:endParaRPr lang="ru-RU" altLang="ru-RU"/>
          </a:p>
          <a:p>
            <a:r>
              <a:rPr lang="ru-RU" altLang="ru-RU" b="1" i="1"/>
              <a:t>Уничтожение крепостного права. </a:t>
            </a:r>
          </a:p>
          <a:p>
            <a:endParaRPr lang="ru-RU" altLang="ru-RU"/>
          </a:p>
          <a:p>
            <a:r>
              <a:rPr lang="ru-RU" altLang="ru-RU" b="1" i="1"/>
              <a:t>Существовал проект цареубийства</a:t>
            </a:r>
            <a:r>
              <a:rPr lang="ru-RU" altLang="ru-RU"/>
              <a:t>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3800" b="1" i="1"/>
              <a:t>Программа “Союза благоденствия”</a:t>
            </a:r>
            <a:r>
              <a:rPr lang="ru-RU" altLang="ru-RU" sz="3800"/>
              <a:t> 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 sz="2400" b="1" i="1"/>
              <a:t>Устав: “Зеленая книга”. </a:t>
            </a:r>
            <a:endParaRPr lang="ru-RU" altLang="ru-RU" sz="2400"/>
          </a:p>
          <a:p>
            <a:r>
              <a:rPr lang="ru-RU" altLang="ru-RU" sz="2400" b="1" i="1"/>
              <a:t>Формирование передового общественного мнения, распространение нравственности, просвещения. </a:t>
            </a:r>
            <a:endParaRPr lang="ru-RU" altLang="ru-RU" sz="2400"/>
          </a:p>
          <a:p>
            <a:r>
              <a:rPr lang="ru-RU" altLang="ru-RU" sz="2400" b="1" i="1"/>
              <a:t>Развитие благотворительности, смягчение нравов </a:t>
            </a:r>
            <a:endParaRPr lang="ru-RU" altLang="ru-RU" sz="2400"/>
          </a:p>
          <a:p>
            <a:r>
              <a:rPr lang="ru-RU" altLang="ru-RU" sz="2400" b="1" i="1"/>
              <a:t>В перспективе – введение конституции, равенства граждан перед законом, уничтожение крепостного права, рекрутчины и военных поселений. </a:t>
            </a:r>
            <a:endParaRPr lang="ru-RU" altLang="ru-RU" sz="2400"/>
          </a:p>
          <a:p>
            <a:endParaRPr lang="ru-RU" altLang="ru-RU" sz="240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/>
              <a:t>Сравнительная таблица.</a:t>
            </a:r>
          </a:p>
        </p:txBody>
      </p:sp>
      <p:graphicFrame>
        <p:nvGraphicFramePr>
          <p:cNvPr id="24929" name="Group 353"/>
          <p:cNvGraphicFramePr>
            <a:graphicFrameLocks noGrp="1"/>
          </p:cNvGraphicFramePr>
          <p:nvPr>
            <p:ph type="tbl" idx="1"/>
          </p:nvPr>
        </p:nvGraphicFramePr>
        <p:xfrm>
          <a:off x="263525" y="1598613"/>
          <a:ext cx="7386638" cy="4497387"/>
        </p:xfrm>
        <a:graphic>
          <a:graphicData uri="http://schemas.openxmlformats.org/drawingml/2006/table">
            <a:tbl>
              <a:tblPr/>
              <a:tblGrid>
                <a:gridCol w="2462213"/>
                <a:gridCol w="2462212"/>
                <a:gridCol w="2462213"/>
              </a:tblGrid>
              <a:tr h="3746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Линии сравнения.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Северное общество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Южное общество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6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Название программы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alt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alt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62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Автор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alt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alt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30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Форма государства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alt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alt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62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Форма правления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alt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alt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62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Исполнительная власть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alt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alt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30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Законодательная власть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alt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alt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62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Судебная власть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alt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alt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30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Сословный строй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alt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alt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6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Избирательное право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alt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alt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6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Крепостное право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alt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alt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6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Социальная база.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alt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alt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/>
              <a:t>Сравнительная таблица.</a:t>
            </a:r>
          </a:p>
        </p:txBody>
      </p:sp>
      <p:graphicFrame>
        <p:nvGraphicFramePr>
          <p:cNvPr id="85189" name="Group 197"/>
          <p:cNvGraphicFramePr>
            <a:graphicFrameLocks noGrp="1"/>
          </p:cNvGraphicFramePr>
          <p:nvPr>
            <p:ph type="body" idx="1"/>
          </p:nvPr>
        </p:nvGraphicFramePr>
        <p:xfrm>
          <a:off x="914400" y="1600200"/>
          <a:ext cx="7772400" cy="4668838"/>
        </p:xfrm>
        <a:graphic>
          <a:graphicData uri="http://schemas.openxmlformats.org/drawingml/2006/table">
            <a:tbl>
              <a:tblPr/>
              <a:tblGrid>
                <a:gridCol w="2590800"/>
                <a:gridCol w="2590800"/>
                <a:gridCol w="2590800"/>
              </a:tblGrid>
              <a:tr h="3778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Линии сравнения.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Северное общество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Южное общество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62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Название программы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Конституция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«Русская правда»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94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Автор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Н.М. Муравьев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П.И. Пестель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62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Форма государства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Федерация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Единое, унитарное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94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Форма правления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Конституционная монархия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Республика.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94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Исполнительная власть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Монарх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Державная дума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6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Законодательная власть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2-х палатное Народное вече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Народное вече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94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Судебная власть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Верховное судилище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Верховный собор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62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Сословный строй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Отменялся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Отменялся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78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Избирательное право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На основе высокого имущественного ценза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Все лица достигшие 18 лет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62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Крепостное право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Отменялось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Отменялось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78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Социальная база.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Дворянство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Крестьянство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/>
              <a:t>Северное общество.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873625" y="1600200"/>
            <a:ext cx="3813175" cy="4530725"/>
          </a:xfrm>
        </p:spPr>
        <p:txBody>
          <a:bodyPr/>
          <a:lstStyle/>
          <a:p>
            <a:endParaRPr lang="ru-RU" altLang="ru-RU" sz="2400"/>
          </a:p>
          <a:p>
            <a:endParaRPr lang="ru-RU" altLang="ru-RU" sz="2400"/>
          </a:p>
          <a:p>
            <a:endParaRPr lang="ru-RU" altLang="ru-RU" sz="2400"/>
          </a:p>
          <a:p>
            <a:endParaRPr lang="ru-RU" altLang="ru-RU" sz="2400"/>
          </a:p>
          <a:p>
            <a:r>
              <a:rPr lang="ru-RU" altLang="ru-RU" sz="2400"/>
              <a:t>Конституция Н.М. Муравьева.</a:t>
            </a:r>
          </a:p>
        </p:txBody>
      </p:sp>
      <p:pic>
        <p:nvPicPr>
          <p:cNvPr id="29705" name="Picture 9" descr="muravev_nikita"/>
          <p:cNvPicPr>
            <a:picLocks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66800" y="1676400"/>
            <a:ext cx="3352800" cy="4572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/>
              <a:t>Южное общество</a:t>
            </a:r>
          </a:p>
        </p:txBody>
      </p:sp>
      <p:sp>
        <p:nvSpPr>
          <p:cNvPr id="31749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4873625" y="1600200"/>
            <a:ext cx="3813175" cy="4530725"/>
          </a:xfrm>
        </p:spPr>
        <p:txBody>
          <a:bodyPr/>
          <a:lstStyle/>
          <a:p>
            <a:endParaRPr lang="ru-RU" altLang="ru-RU" sz="2400"/>
          </a:p>
          <a:p>
            <a:endParaRPr lang="ru-RU" altLang="ru-RU" sz="2400"/>
          </a:p>
          <a:p>
            <a:endParaRPr lang="ru-RU" altLang="ru-RU" sz="2400"/>
          </a:p>
          <a:p>
            <a:r>
              <a:rPr lang="ru-RU" altLang="ru-RU"/>
              <a:t>«Русская правда»</a:t>
            </a:r>
            <a:r>
              <a:rPr lang="ru-RU" altLang="ru-RU" sz="3200"/>
              <a:t> </a:t>
            </a:r>
          </a:p>
          <a:p>
            <a:pPr>
              <a:buFont typeface="Wingdings" pitchFamily="2" charset="2"/>
              <a:buNone/>
            </a:pPr>
            <a:r>
              <a:rPr lang="ru-RU" altLang="ru-RU" sz="3200"/>
              <a:t>    П.И. Пестеля.</a:t>
            </a:r>
          </a:p>
        </p:txBody>
      </p:sp>
      <p:pic>
        <p:nvPicPr>
          <p:cNvPr id="31754" name="Picture 10" descr="Портрет"/>
          <p:cNvPicPr>
            <a:picLocks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09600" y="1447800"/>
            <a:ext cx="4038600" cy="4648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ru-RU" altLang="ru-RU" b="1" i="1"/>
              <a:t>Восстание на Сенатской площади</a:t>
            </a:r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altLang="ru-RU" b="1"/>
              <a:t>14 декабря 1825 год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3800" b="1" i="1"/>
              <a:t>Причины поражения декабристов</a:t>
            </a:r>
            <a:r>
              <a:rPr lang="ru-RU" altLang="ru-RU" sz="3800"/>
              <a:t> 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 b="1" i="1"/>
              <a:t>Узкая социальная база, ориентация на заговор </a:t>
            </a:r>
            <a:endParaRPr lang="ru-RU" altLang="ru-RU"/>
          </a:p>
          <a:p>
            <a:r>
              <a:rPr lang="ru-RU" altLang="ru-RU" b="1" i="1"/>
              <a:t>Недостаточная конспирация </a:t>
            </a:r>
            <a:endParaRPr lang="ru-RU" altLang="ru-RU"/>
          </a:p>
          <a:p>
            <a:r>
              <a:rPr lang="ru-RU" altLang="ru-RU" b="1" i="1"/>
              <a:t>Отсутствие необходимого единства и согласованности действий, пассивность восставших </a:t>
            </a:r>
            <a:endParaRPr lang="ru-RU" altLang="ru-RU"/>
          </a:p>
          <a:p>
            <a:r>
              <a:rPr lang="ru-RU" altLang="ru-RU" b="1" i="1"/>
              <a:t>Неготовность большей части общества к ликвидации самодержавия и крепостничества </a:t>
            </a:r>
            <a:endParaRPr lang="ru-RU" altLang="ru-RU"/>
          </a:p>
          <a:p>
            <a:endParaRPr lang="ru-RU" alt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3800" b="1" i="1"/>
              <a:t>Историческое значение выступления декабристов</a:t>
            </a:r>
            <a:r>
              <a:rPr lang="ru-RU" altLang="ru-RU" sz="3800"/>
              <a:t> 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altLang="ru-RU" b="1" i="1"/>
              <a:t>Первое в России движение, которое выдвинуло грамотную политическую программу и открыто выступило против самодержавия </a:t>
            </a:r>
            <a:endParaRPr lang="ru-RU" altLang="ru-RU"/>
          </a:p>
          <a:p>
            <a:pPr>
              <a:lnSpc>
                <a:spcPct val="90000"/>
              </a:lnSpc>
            </a:pPr>
            <a:r>
              <a:rPr lang="ru-RU" altLang="ru-RU" b="1" i="1"/>
              <a:t>Явилось началом революционного движения в России </a:t>
            </a:r>
            <a:endParaRPr lang="ru-RU" altLang="ru-RU"/>
          </a:p>
          <a:p>
            <a:pPr>
              <a:lnSpc>
                <a:spcPct val="90000"/>
              </a:lnSpc>
            </a:pPr>
            <a:r>
              <a:rPr lang="ru-RU" altLang="ru-RU" b="1" i="1"/>
              <a:t>Началась борьба с крепостным правом и самодержавием. </a:t>
            </a:r>
            <a:endParaRPr lang="ru-RU" altLang="ru-RU"/>
          </a:p>
          <a:p>
            <a:pPr>
              <a:lnSpc>
                <a:spcPct val="90000"/>
              </a:lnSpc>
            </a:pPr>
            <a:r>
              <a:rPr lang="ru-RU" altLang="ru-RU" b="1" i="1"/>
              <a:t>Оказало огромное влияние на развитие русской культуры</a:t>
            </a:r>
            <a:r>
              <a:rPr lang="ru-RU" altLang="ru-RU"/>
              <a:t>.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b="1" i="1"/>
              <a:t>Тест. Вопрос 1.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ru-RU" altLang="ru-RU"/>
              <a:t>1.Первая организация будущих декабристов называлась: </a:t>
            </a:r>
          </a:p>
          <a:p>
            <a:r>
              <a:rPr lang="ru-RU" altLang="ru-RU"/>
              <a:t>“Союз офицеров” </a:t>
            </a:r>
          </a:p>
          <a:p>
            <a:r>
              <a:rPr lang="ru-RU" altLang="ru-RU"/>
              <a:t>“Союз спасения” </a:t>
            </a:r>
          </a:p>
          <a:p>
            <a:r>
              <a:rPr lang="ru-RU" altLang="ru-RU"/>
              <a:t>“Союз благоденствия” </a:t>
            </a:r>
          </a:p>
          <a:p>
            <a:r>
              <a:rPr lang="ru-RU" altLang="ru-RU"/>
              <a:t>“Славянское братство” </a:t>
            </a:r>
          </a:p>
          <a:p>
            <a:r>
              <a:rPr lang="ru-RU" altLang="ru-RU"/>
              <a:t>“Общество истинных и верных сынов Отечества”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b="1"/>
              <a:t>Движение декабристов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914400" y="1600200"/>
            <a:ext cx="3813175" cy="4530725"/>
          </a:xfrm>
        </p:spPr>
        <p:txBody>
          <a:bodyPr/>
          <a:lstStyle/>
          <a:p>
            <a:r>
              <a:rPr lang="ru-RU" altLang="ru-RU" sz="2400" dirty="0"/>
              <a:t>Формирование взглядов декабристов.</a:t>
            </a:r>
          </a:p>
          <a:p>
            <a:r>
              <a:rPr lang="ru-RU" altLang="ru-RU" sz="2400" dirty="0"/>
              <a:t>Основные программные документы.</a:t>
            </a:r>
          </a:p>
          <a:p>
            <a:r>
              <a:rPr lang="ru-RU" altLang="ru-RU" sz="2400" dirty="0"/>
              <a:t>Восстание 14 декабря 1825 года.</a:t>
            </a:r>
          </a:p>
        </p:txBody>
      </p:sp>
      <p:pic>
        <p:nvPicPr>
          <p:cNvPr id="4102" name="Picture 6"/>
          <p:cNvPicPr>
            <a:picLocks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873625" y="1600200"/>
            <a:ext cx="3813175" cy="4530725"/>
          </a:xfr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b="1" i="1"/>
              <a:t>Вопрос 2.</a:t>
            </a:r>
            <a:endParaRPr lang="ru-RU" altLang="ru-RU"/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ru-RU" altLang="ru-RU"/>
              <a:t>2.В 1818 г. вместо “Союза спасения” была основана более открытая организация “Союз благоденствия”, в которой состояло … человек:</a:t>
            </a:r>
          </a:p>
          <a:p>
            <a:r>
              <a:rPr lang="ru-RU" altLang="ru-RU"/>
              <a:t>а) 20</a:t>
            </a:r>
          </a:p>
          <a:p>
            <a:r>
              <a:rPr lang="ru-RU" altLang="ru-RU"/>
              <a:t>б) 200 </a:t>
            </a:r>
          </a:p>
          <a:p>
            <a:r>
              <a:rPr lang="ru-RU" altLang="ru-RU"/>
              <a:t>в) 300 </a:t>
            </a:r>
          </a:p>
          <a:p>
            <a:r>
              <a:rPr lang="ru-RU" altLang="ru-RU"/>
              <a:t>г) 250</a:t>
            </a:r>
          </a:p>
          <a:p>
            <a:r>
              <a:rPr lang="ru-RU" altLang="ru-RU"/>
              <a:t>д) 400</a:t>
            </a:r>
          </a:p>
          <a:p>
            <a:endParaRPr lang="ru-RU" alt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04800"/>
            <a:ext cx="7772400" cy="1143000"/>
          </a:xfrm>
        </p:spPr>
        <p:txBody>
          <a:bodyPr/>
          <a:lstStyle/>
          <a:p>
            <a:r>
              <a:rPr lang="ru-RU" altLang="ru-RU" b="1" i="1"/>
              <a:t>Вопрос 3.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ru-RU" altLang="ru-RU"/>
              <a:t>3.Согласно “Конституции”, разработанной Муравьевым, Россия должна стать:</a:t>
            </a:r>
          </a:p>
          <a:p>
            <a:r>
              <a:rPr lang="ru-RU" altLang="ru-RU"/>
              <a:t>а) парламентской республикой </a:t>
            </a:r>
          </a:p>
          <a:p>
            <a:r>
              <a:rPr lang="ru-RU" altLang="ru-RU"/>
              <a:t>б) президентской республикой </a:t>
            </a:r>
          </a:p>
          <a:p>
            <a:r>
              <a:rPr lang="ru-RU" altLang="ru-RU"/>
              <a:t>в) государством – общиной</a:t>
            </a:r>
          </a:p>
          <a:p>
            <a:r>
              <a:rPr lang="ru-RU" altLang="ru-RU"/>
              <a:t>г) конституционной монархией   </a:t>
            </a:r>
          </a:p>
          <a:p>
            <a:r>
              <a:rPr lang="ru-RU" altLang="ru-RU"/>
              <a:t>д) федеративной республикой</a:t>
            </a:r>
          </a:p>
          <a:p>
            <a:endParaRPr lang="ru-RU" alt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b="1" i="1"/>
              <a:t>Вопрос 4.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ru-RU" altLang="ru-RU"/>
              <a:t>4.Программным документом Южного общества стал проект П.И.Пестеля: </a:t>
            </a:r>
          </a:p>
          <a:p>
            <a:r>
              <a:rPr lang="ru-RU" altLang="ru-RU"/>
              <a:t>“Русская идея” </a:t>
            </a:r>
          </a:p>
          <a:p>
            <a:r>
              <a:rPr lang="ru-RU" altLang="ru-RU"/>
              <a:t>“Русская мысль” </a:t>
            </a:r>
          </a:p>
          <a:p>
            <a:r>
              <a:rPr lang="ru-RU" altLang="ru-RU"/>
              <a:t>“Русская правда” </a:t>
            </a:r>
          </a:p>
          <a:p>
            <a:r>
              <a:rPr lang="ru-RU" altLang="ru-RU"/>
              <a:t>“Новая Русь” </a:t>
            </a:r>
          </a:p>
          <a:p>
            <a:r>
              <a:rPr lang="ru-RU" altLang="ru-RU"/>
              <a:t>“Святая Русь”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b="1" i="1"/>
              <a:t>Вопрос 5.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2400"/>
              <a:t>5.В 1824 г. П.И.Пестель приезжал в Петербург, где удалось договориться с руководителями Северного общества: </a:t>
            </a:r>
          </a:p>
          <a:p>
            <a:pPr>
              <a:lnSpc>
                <a:spcPct val="90000"/>
              </a:lnSpc>
            </a:pPr>
            <a:r>
              <a:rPr lang="ru-RU" altLang="ru-RU" sz="2400"/>
              <a:t>принятия “Русской правды” в качестве общего проекта переустройства России </a:t>
            </a:r>
          </a:p>
          <a:p>
            <a:pPr>
              <a:lnSpc>
                <a:spcPct val="90000"/>
              </a:lnSpc>
            </a:pPr>
            <a:r>
              <a:rPr lang="ru-RU" altLang="ru-RU" sz="2400"/>
              <a:t>координации просветительской деятельности Северного и Южного обществ </a:t>
            </a:r>
          </a:p>
          <a:p>
            <a:pPr>
              <a:lnSpc>
                <a:spcPct val="90000"/>
              </a:lnSpc>
            </a:pPr>
            <a:r>
              <a:rPr lang="ru-RU" altLang="ru-RU" sz="2400"/>
              <a:t>совместное выступление летом 1826 г. </a:t>
            </a:r>
          </a:p>
          <a:p>
            <a:pPr>
              <a:lnSpc>
                <a:spcPct val="90000"/>
              </a:lnSpc>
            </a:pPr>
            <a:r>
              <a:rPr lang="ru-RU" altLang="ru-RU" sz="2400"/>
              <a:t>создание общего координационного центра по подготовке восстания </a:t>
            </a:r>
          </a:p>
          <a:p>
            <a:pPr>
              <a:lnSpc>
                <a:spcPct val="90000"/>
              </a:lnSpc>
            </a:pPr>
            <a:r>
              <a:rPr lang="ru-RU" altLang="ru-RU" sz="2400"/>
              <a:t>взаимном информировании о своей тайной деятельности </a:t>
            </a:r>
          </a:p>
          <a:p>
            <a:pPr>
              <a:lnSpc>
                <a:spcPct val="90000"/>
              </a:lnSpc>
            </a:pPr>
            <a:endParaRPr lang="ru-RU" altLang="ru-RU" sz="240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b="1" i="1"/>
              <a:t>Вопрос 6</a:t>
            </a:r>
            <a:r>
              <a:rPr lang="ru-RU" altLang="ru-RU"/>
              <a:t>.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ru-RU" altLang="ru-RU" sz="2400"/>
              <a:t>6.С.П.Трубецкой, увидев 14 декабря 1825 г. оцепленную Сенатскую площадь: </a:t>
            </a:r>
          </a:p>
          <a:p>
            <a:r>
              <a:rPr lang="ru-RU" altLang="ru-RU" sz="2400"/>
              <a:t>поспешил окольными путями к товарищам на помощь </a:t>
            </a:r>
          </a:p>
          <a:p>
            <a:r>
              <a:rPr lang="ru-RU" altLang="ru-RU" sz="2400"/>
              <a:t>отправился на переговоры к генерал-губернатору М.А.Милорадовичу </a:t>
            </a:r>
          </a:p>
          <a:p>
            <a:r>
              <a:rPr lang="ru-RU" altLang="ru-RU" sz="2400"/>
              <a:t>стал добиваться аудиенции у Николая </a:t>
            </a:r>
          </a:p>
          <a:p>
            <a:r>
              <a:rPr lang="ru-RU" altLang="ru-RU" sz="2400"/>
              <a:t>поспешил укрыться в иностранном посольстве </a:t>
            </a:r>
          </a:p>
          <a:p>
            <a:r>
              <a:rPr lang="ru-RU" altLang="ru-RU" sz="2400"/>
              <a:t>отправился на юг, чтобы попытаться поднять на борьбу Черниговский и другие полки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b="1" i="1"/>
              <a:t>Вопрос 7.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ru-RU" altLang="ru-RU"/>
              <a:t>7.Первую тайную организацию офицеров будущих декабристов возглавил: </a:t>
            </a:r>
          </a:p>
          <a:p>
            <a:r>
              <a:rPr lang="ru-RU" altLang="ru-RU"/>
              <a:t>А.Н.Муравьев </a:t>
            </a:r>
          </a:p>
          <a:p>
            <a:r>
              <a:rPr lang="ru-RU" altLang="ru-RU"/>
              <a:t>Н.М.Муравьев </a:t>
            </a:r>
          </a:p>
          <a:p>
            <a:r>
              <a:rPr lang="ru-RU" altLang="ru-RU"/>
              <a:t>А.А.Бестужев </a:t>
            </a:r>
          </a:p>
          <a:p>
            <a:r>
              <a:rPr lang="ru-RU" altLang="ru-RU"/>
              <a:t>С.И.Муравьев-Апостол </a:t>
            </a:r>
          </a:p>
          <a:p>
            <a:r>
              <a:rPr lang="ru-RU" altLang="ru-RU"/>
              <a:t>П.И.Пестель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b="1" i="1"/>
              <a:t>Вопрос 8.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ru-RU" altLang="ru-RU"/>
              <a:t>8.В 1821 – 1822 гг. возникли два тайных общества – Северное в Петербурге и Южное в: </a:t>
            </a:r>
          </a:p>
          <a:p>
            <a:r>
              <a:rPr lang="ru-RU" altLang="ru-RU"/>
              <a:t>Киеве </a:t>
            </a:r>
          </a:p>
          <a:p>
            <a:r>
              <a:rPr lang="ru-RU" altLang="ru-RU"/>
              <a:t>Одессе </a:t>
            </a:r>
          </a:p>
          <a:p>
            <a:r>
              <a:rPr lang="ru-RU" altLang="ru-RU"/>
              <a:t>Чернигове </a:t>
            </a:r>
          </a:p>
          <a:p>
            <a:r>
              <a:rPr lang="ru-RU" altLang="ru-RU"/>
              <a:t>армейских частях на Украине </a:t>
            </a:r>
          </a:p>
          <a:p>
            <a:r>
              <a:rPr lang="ru-RU" altLang="ru-RU"/>
              <a:t>Николаеве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b="1" i="1"/>
              <a:t>Вопрос 9.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ru-RU" altLang="ru-RU"/>
              <a:t>9.Программным документом Северного общества стала “Конституция”, разработанная: </a:t>
            </a:r>
          </a:p>
          <a:p>
            <a:r>
              <a:rPr lang="ru-RU" altLang="ru-RU"/>
              <a:t>Н.М.Муравьевым </a:t>
            </a:r>
          </a:p>
          <a:p>
            <a:r>
              <a:rPr lang="ru-RU" altLang="ru-RU"/>
              <a:t>А.Н.Муравьевым </a:t>
            </a:r>
          </a:p>
          <a:p>
            <a:r>
              <a:rPr lang="ru-RU" altLang="ru-RU"/>
              <a:t>П.И.Пестелем </a:t>
            </a:r>
          </a:p>
          <a:p>
            <a:r>
              <a:rPr lang="ru-RU" altLang="ru-RU"/>
              <a:t>Е.П.Оболенским </a:t>
            </a:r>
          </a:p>
          <a:p>
            <a:r>
              <a:rPr lang="ru-RU" altLang="ru-RU"/>
              <a:t>А.А.Бестужевым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b="1" i="1"/>
              <a:t>Вопрос 10.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/>
              <a:t>10.Согласно проекту П.И.Пестеля Россия провозглашалась: </a:t>
            </a:r>
          </a:p>
          <a:p>
            <a:pPr>
              <a:lnSpc>
                <a:spcPct val="90000"/>
              </a:lnSpc>
            </a:pPr>
            <a:r>
              <a:rPr lang="ru-RU" altLang="ru-RU"/>
              <a:t>федеративной республикой </a:t>
            </a:r>
          </a:p>
          <a:p>
            <a:pPr>
              <a:lnSpc>
                <a:spcPct val="90000"/>
              </a:lnSpc>
            </a:pPr>
            <a:r>
              <a:rPr lang="ru-RU" altLang="ru-RU"/>
              <a:t>единой и неделимой республикой </a:t>
            </a:r>
          </a:p>
          <a:p>
            <a:pPr>
              <a:lnSpc>
                <a:spcPct val="90000"/>
              </a:lnSpc>
            </a:pPr>
            <a:r>
              <a:rPr lang="ru-RU" altLang="ru-RU"/>
              <a:t>единой и неделимой конституционной республикой </a:t>
            </a:r>
          </a:p>
          <a:p>
            <a:pPr>
              <a:lnSpc>
                <a:spcPct val="90000"/>
              </a:lnSpc>
            </a:pPr>
            <a:r>
              <a:rPr lang="ru-RU" altLang="ru-RU"/>
              <a:t>вечевой республикой с однопалатным парламентом (народным вечем) </a:t>
            </a:r>
          </a:p>
          <a:p>
            <a:pPr>
              <a:lnSpc>
                <a:spcPct val="90000"/>
              </a:lnSpc>
            </a:pPr>
            <a:r>
              <a:rPr lang="ru-RU" altLang="ru-RU"/>
              <a:t>президентской республикой (с пожизненным назначением президента)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b="1" i="1"/>
              <a:t>Вопрос 11.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ru-RU" altLang="ru-RU"/>
              <a:t>11.События 14 декабря 1825 г. можно квалифицировать, скорее всего, как: </a:t>
            </a:r>
          </a:p>
          <a:p>
            <a:r>
              <a:rPr lang="ru-RU" altLang="ru-RU"/>
              <a:t>военную революцию </a:t>
            </a:r>
          </a:p>
          <a:p>
            <a:r>
              <a:rPr lang="ru-RU" altLang="ru-RU"/>
              <a:t>восстание </a:t>
            </a:r>
          </a:p>
          <a:p>
            <a:r>
              <a:rPr lang="ru-RU" altLang="ru-RU"/>
              <a:t>акт гражданского неповиновения </a:t>
            </a:r>
          </a:p>
          <a:p>
            <a:r>
              <a:rPr lang="ru-RU" altLang="ru-RU"/>
              <a:t>гвардейский переворот </a:t>
            </a:r>
          </a:p>
          <a:p>
            <a:r>
              <a:rPr lang="ru-RU" altLang="ru-RU"/>
              <a:t>бессмысленный русский бунт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3800" b="1" i="1"/>
              <a:t>Особенности декабристского движения</a:t>
            </a:r>
            <a:r>
              <a:rPr lang="ru-RU" altLang="ru-RU" sz="3800"/>
              <a:t> 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altLang="ru-RU" b="1"/>
              <a:t>Первые носители освободительных идей – дворяне </a:t>
            </a:r>
            <a:endParaRPr lang="ru-RU" altLang="ru-RU"/>
          </a:p>
          <a:p>
            <a:pPr>
              <a:lnSpc>
                <a:spcPct val="90000"/>
              </a:lnSpc>
            </a:pPr>
            <a:r>
              <a:rPr lang="ru-RU" altLang="ru-RU" b="1"/>
              <a:t>Высокие моральные качества передовой части дворянства </a:t>
            </a:r>
            <a:endParaRPr lang="ru-RU" altLang="ru-RU"/>
          </a:p>
          <a:p>
            <a:pPr>
              <a:lnSpc>
                <a:spcPct val="90000"/>
              </a:lnSpc>
            </a:pPr>
            <a:r>
              <a:rPr lang="ru-RU" altLang="ru-RU" b="1"/>
              <a:t>Декабристские организации состояли из офицеров </a:t>
            </a:r>
            <a:endParaRPr lang="ru-RU" altLang="ru-RU"/>
          </a:p>
          <a:p>
            <a:pPr>
              <a:lnSpc>
                <a:spcPct val="90000"/>
              </a:lnSpc>
            </a:pPr>
            <a:r>
              <a:rPr lang="ru-RU" altLang="ru-RU" b="1"/>
              <a:t>Декабристы не опирались на поддержку народа </a:t>
            </a:r>
            <a:endParaRPr lang="ru-RU" altLang="ru-RU"/>
          </a:p>
          <a:p>
            <a:pPr>
              <a:lnSpc>
                <a:spcPct val="90000"/>
              </a:lnSpc>
            </a:pPr>
            <a:r>
              <a:rPr lang="ru-RU" altLang="ru-RU" b="1"/>
              <a:t>Первое организованное и вооруженное выступление против самодержавия</a:t>
            </a:r>
            <a:r>
              <a:rPr lang="ru-RU" altLang="ru-RU"/>
              <a:t> 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39" presetClass="exit" presetSubtype="0" decel="10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ppt_h/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39" presetClass="exit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ppt_h/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39" presetClass="exit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ppt_h/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39" presetClass="exit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ppt_h/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39" presetClass="exit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ppt_h/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39" presetClass="exit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ppt_h/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  <p:bldP spid="8194" grpId="1"/>
      <p:bldP spid="8195" grpId="0" build="p"/>
      <p:bldP spid="8195" grpId="1" build="allAtOnce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b="1" i="1"/>
              <a:t>Домашнее задание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2000"/>
              <a:t>§ 77   </a:t>
            </a:r>
            <a:endParaRPr lang="ru-RU" altLang="ru-RU" sz="2000" b="1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2000" b="1"/>
              <a:t>Вопросы.</a:t>
            </a:r>
            <a:endParaRPr lang="ru-RU" altLang="ru-RU" sz="2000"/>
          </a:p>
          <a:p>
            <a:pPr>
              <a:lnSpc>
                <a:spcPct val="90000"/>
              </a:lnSpc>
            </a:pPr>
            <a:r>
              <a:rPr lang="ru-RU" altLang="ru-RU" sz="2000"/>
              <a:t> Могли ли декабристы, на ваш взгляд, поднять народ на революцию, если бы приняли такое решение ?</a:t>
            </a:r>
          </a:p>
          <a:p>
            <a:pPr>
              <a:lnSpc>
                <a:spcPct val="90000"/>
              </a:lnSpc>
            </a:pPr>
            <a:r>
              <a:rPr lang="ru-RU" altLang="ru-RU" sz="2000"/>
              <a:t>В исторической науке есть мнение, что восстание 14 декабря имело больше шансов не быть нежели состоятся. Перечислите те и другие шансы. Сопоставьте итог вашей работы с приведенной точкой зрения.</a:t>
            </a:r>
          </a:p>
          <a:p>
            <a:pPr>
              <a:lnSpc>
                <a:spcPct val="90000"/>
              </a:lnSpc>
            </a:pPr>
            <a:r>
              <a:rPr lang="ru-RU" altLang="ru-RU" sz="2000"/>
              <a:t>Какой нравственный опыт движения декабристов актуален для нас? Чему бы могли научить молодые люди первой четверти </a:t>
            </a:r>
            <a:r>
              <a:rPr lang="en-US" altLang="ru-RU" sz="2000"/>
              <a:t>XIX</a:t>
            </a:r>
            <a:r>
              <a:rPr lang="ru-RU" altLang="ru-RU" sz="2000"/>
              <a:t> в. современную молодежь Что вы могли бы  у них перенять ?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3800" b="1" i="1"/>
              <a:t>Причинами движения декабристов</a:t>
            </a:r>
            <a:r>
              <a:rPr lang="ru-RU" altLang="ru-RU" sz="3800"/>
              <a:t> 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 b="1"/>
              <a:t>Либеральные традиции русской общественной жизни </a:t>
            </a:r>
            <a:endParaRPr lang="ru-RU" altLang="ru-RU"/>
          </a:p>
          <a:p>
            <a:r>
              <a:rPr lang="ru-RU" altLang="ru-RU" b="1"/>
              <a:t>Война 1812 г. и заграничные походы 1813-1814 г.г. (рост политического самосознания) </a:t>
            </a:r>
            <a:endParaRPr lang="ru-RU" altLang="ru-RU"/>
          </a:p>
          <a:p>
            <a:r>
              <a:rPr lang="ru-RU" altLang="ru-RU" b="1"/>
              <a:t>Революционное движение в других странах и идеи европейского просвещения </a:t>
            </a:r>
            <a:endParaRPr lang="ru-RU" altLang="ru-RU"/>
          </a:p>
          <a:p>
            <a:endParaRPr lang="ru-RU" alt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838200" indent="-838200"/>
            <a:r>
              <a:rPr lang="ru-RU" altLang="ru-RU" sz="3800" b="1"/>
              <a:t>    2. Основные программные документы.</a:t>
            </a:r>
          </a:p>
        </p:txBody>
      </p:sp>
      <p:sp>
        <p:nvSpPr>
          <p:cNvPr id="11294" name="Rectangle 30"/>
          <p:cNvSpPr>
            <a:spLocks noGrp="1" noChangeArrowheads="1"/>
          </p:cNvSpPr>
          <p:nvPr>
            <p:ph type="body" sz="half" idx="1"/>
          </p:nvPr>
        </p:nvSpPr>
        <p:spPr>
          <a:xfrm>
            <a:off x="914400" y="1600200"/>
            <a:ext cx="3813175" cy="4530725"/>
          </a:xfrm>
        </p:spPr>
        <p:txBody>
          <a:bodyPr/>
          <a:lstStyle/>
          <a:p>
            <a:pPr marL="533400" indent="-533400">
              <a:lnSpc>
                <a:spcPct val="80000"/>
              </a:lnSpc>
            </a:pPr>
            <a:r>
              <a:rPr lang="ru-RU" altLang="ru-RU" sz="2000"/>
              <a:t>“Союз спасения” (1816 - 1818) - введение конституции и гражданских свобод, ликвидация крепостничества, ограничение самодержавия. </a:t>
            </a:r>
          </a:p>
          <a:p>
            <a:pPr marL="533400" indent="-533400">
              <a:lnSpc>
                <a:spcPct val="80000"/>
              </a:lnSpc>
            </a:pPr>
            <a:endParaRPr lang="ru-RU" altLang="ru-RU" sz="2000"/>
          </a:p>
          <a:p>
            <a:pPr marL="533400" indent="-533400">
              <a:lnSpc>
                <a:spcPct val="80000"/>
              </a:lnSpc>
            </a:pPr>
            <a:endParaRPr lang="ru-RU" altLang="ru-RU" sz="2000"/>
          </a:p>
          <a:p>
            <a:pPr marL="533400" indent="-533400">
              <a:lnSpc>
                <a:spcPct val="80000"/>
              </a:lnSpc>
            </a:pPr>
            <a:r>
              <a:rPr lang="ru-RU" altLang="ru-RU" sz="2000"/>
              <a:t>“Союз благоденствия” (1818 - 1821) - введение конституции, ликвидация самодержавия, утверждение конституционной монархии. </a:t>
            </a:r>
          </a:p>
        </p:txBody>
      </p:sp>
      <p:sp>
        <p:nvSpPr>
          <p:cNvPr id="11295" name="Rectangle 31"/>
          <p:cNvSpPr>
            <a:spLocks noGrp="1" noChangeArrowheads="1"/>
          </p:cNvSpPr>
          <p:nvPr>
            <p:ph type="body" sz="half" idx="2"/>
          </p:nvPr>
        </p:nvSpPr>
        <p:spPr>
          <a:xfrm>
            <a:off x="4873625" y="1600200"/>
            <a:ext cx="3813175" cy="4530725"/>
          </a:xfrm>
        </p:spPr>
        <p:txBody>
          <a:bodyPr/>
          <a:lstStyle/>
          <a:p>
            <a:pPr marL="381000" indent="-381000">
              <a:lnSpc>
                <a:spcPct val="80000"/>
              </a:lnSpc>
            </a:pPr>
            <a:r>
              <a:rPr lang="ru-RU" altLang="ru-RU" sz="2000"/>
              <a:t>“Северное общество” (1822 - 1825) - введение конституционной монархии, разделение властей, федеративное устройство страны, ликвидация крепостного права, принятие Конституции. </a:t>
            </a:r>
          </a:p>
          <a:p>
            <a:pPr marL="381000" indent="-381000">
              <a:lnSpc>
                <a:spcPct val="80000"/>
              </a:lnSpc>
            </a:pPr>
            <a:endParaRPr lang="ru-RU" altLang="ru-RU" sz="2000"/>
          </a:p>
          <a:p>
            <a:pPr marL="381000" indent="-381000">
              <a:lnSpc>
                <a:spcPct val="80000"/>
              </a:lnSpc>
            </a:pPr>
            <a:r>
              <a:rPr lang="ru-RU" altLang="ru-RU" sz="2000"/>
              <a:t>«Южное общество» (1821 - 1825) - уничтожение крепостного права, установление республики, разделение властей, Россия единое унитарное государство.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2900"/>
              <a:t>Задание: Заполнить таблицу.</a:t>
            </a:r>
          </a:p>
        </p:txBody>
      </p:sp>
      <p:graphicFrame>
        <p:nvGraphicFramePr>
          <p:cNvPr id="17438" name="Group 30"/>
          <p:cNvGraphicFramePr>
            <a:graphicFrameLocks noGrp="1"/>
          </p:cNvGraphicFramePr>
          <p:nvPr>
            <p:ph type="tbl" idx="1"/>
          </p:nvPr>
        </p:nvGraphicFramePr>
        <p:xfrm>
          <a:off x="914400" y="1600200"/>
          <a:ext cx="7772400" cy="4486276"/>
        </p:xfrm>
        <a:graphic>
          <a:graphicData uri="http://schemas.openxmlformats.org/drawingml/2006/table">
            <a:tbl>
              <a:tblPr/>
              <a:tblGrid>
                <a:gridCol w="1943100"/>
                <a:gridCol w="1943100"/>
                <a:gridCol w="1943100"/>
                <a:gridCol w="1943100"/>
              </a:tblGrid>
              <a:tr h="15097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Организация, годы существования</a:t>
                      </a: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Участники</a:t>
                      </a: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Характер общества, методы</a:t>
                      </a: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Цели</a:t>
                      </a: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668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097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b="1" i="1"/>
              <a:t>“Тайные общества в России”</a:t>
            </a:r>
            <a:r>
              <a:rPr lang="ru-RU" altLang="ru-RU"/>
              <a:t> 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 b="1" i="1"/>
              <a:t>Союз спасения</a:t>
            </a:r>
          </a:p>
          <a:p>
            <a:r>
              <a:rPr lang="ru-RU" altLang="ru-RU" b="1" i="1"/>
              <a:t>1816-1817 г.г</a:t>
            </a:r>
          </a:p>
          <a:p>
            <a:endParaRPr lang="ru-RU" altLang="ru-RU" b="1" i="1"/>
          </a:p>
          <a:p>
            <a:endParaRPr lang="ru-RU" altLang="ru-RU" b="1" i="1"/>
          </a:p>
          <a:p>
            <a:r>
              <a:rPr lang="ru-RU" altLang="ru-RU" b="1" i="1"/>
              <a:t>Союз благоденствия</a:t>
            </a:r>
          </a:p>
          <a:p>
            <a:r>
              <a:rPr lang="ru-RU" altLang="ru-RU" b="1" i="1"/>
              <a:t>1818-1821 г.г</a:t>
            </a:r>
            <a:r>
              <a:rPr lang="ru-RU" altLang="ru-RU" b="1"/>
              <a:t>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3800" b="1" i="1"/>
              <a:t>Характеристика общества “Союз спасения”</a:t>
            </a:r>
            <a:r>
              <a:rPr lang="ru-RU" altLang="ru-RU" sz="3800"/>
              <a:t> 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 b="1" i="1"/>
          </a:p>
          <a:p>
            <a:r>
              <a:rPr lang="ru-RU" altLang="ru-RU" b="1" i="1"/>
              <a:t>Законспирированная заговорщическая организация. </a:t>
            </a:r>
          </a:p>
          <a:p>
            <a:endParaRPr lang="ru-RU" altLang="ru-RU" b="1" i="1"/>
          </a:p>
          <a:p>
            <a:endParaRPr lang="ru-RU" altLang="ru-RU"/>
          </a:p>
          <a:p>
            <a:r>
              <a:rPr lang="ru-RU" altLang="ru-RU" b="1" i="1"/>
              <a:t>Мало членов в организации </a:t>
            </a:r>
            <a:endParaRPr lang="ru-RU" altLang="ru-RU"/>
          </a:p>
          <a:p>
            <a:endParaRPr lang="ru-RU" alt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3800" b="1" i="1"/>
              <a:t> Характер организации “Союз благоденствия”</a:t>
            </a:r>
            <a:r>
              <a:rPr lang="ru-RU" altLang="ru-RU" sz="3800"/>
              <a:t> 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 b="1" i="1"/>
          </a:p>
          <a:p>
            <a:r>
              <a:rPr lang="ru-RU" altLang="ru-RU" b="1" i="1"/>
              <a:t>Более открытое общество, 200 членов. </a:t>
            </a:r>
            <a:endParaRPr lang="ru-RU" altLang="ru-RU"/>
          </a:p>
          <a:p>
            <a:endParaRPr lang="ru-RU" altLang="ru-RU" b="1" i="1"/>
          </a:p>
          <a:p>
            <a:r>
              <a:rPr lang="ru-RU" altLang="ru-RU" b="1" i="1"/>
              <a:t>Ставило целью пропаганду и просвещение</a:t>
            </a:r>
            <a:r>
              <a:rPr lang="ru-RU" altLang="ru-RU"/>
              <a:t>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лои">
  <a:themeElements>
    <a:clrScheme name="Слои 6">
      <a:dk1>
        <a:srgbClr val="000000"/>
      </a:dk1>
      <a:lt1>
        <a:srgbClr val="FFFFE1"/>
      </a:lt1>
      <a:dk2>
        <a:srgbClr val="330033"/>
      </a:dk2>
      <a:lt2>
        <a:srgbClr val="330033"/>
      </a:lt2>
      <a:accent1>
        <a:srgbClr val="CCCC99"/>
      </a:accent1>
      <a:accent2>
        <a:srgbClr val="FF0000"/>
      </a:accent2>
      <a:accent3>
        <a:srgbClr val="FFFFEE"/>
      </a:accent3>
      <a:accent4>
        <a:srgbClr val="000000"/>
      </a:accent4>
      <a:accent5>
        <a:srgbClr val="E2E2CA"/>
      </a:accent5>
      <a:accent6>
        <a:srgbClr val="E70000"/>
      </a:accent6>
      <a:hlink>
        <a:srgbClr val="990033"/>
      </a:hlink>
      <a:folHlink>
        <a:srgbClr val="B2B2B2"/>
      </a:folHlink>
    </a:clrScheme>
    <a:fontScheme name="Слои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Слои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лои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лои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лои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лои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Layers</Template>
  <TotalTime>90</TotalTime>
  <Words>1007</Words>
  <Application>Microsoft Office PowerPoint</Application>
  <PresentationFormat>Экран (4:3)</PresentationFormat>
  <Paragraphs>226</Paragraphs>
  <Slides>30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34" baseType="lpstr">
      <vt:lpstr>Arial</vt:lpstr>
      <vt:lpstr>Times New Roman</vt:lpstr>
      <vt:lpstr>Wingdings</vt:lpstr>
      <vt:lpstr>Слои</vt:lpstr>
      <vt:lpstr>Движение декабристов</vt:lpstr>
      <vt:lpstr>Движение декабристов</vt:lpstr>
      <vt:lpstr>Особенности декабристского движения </vt:lpstr>
      <vt:lpstr>Причинами движения декабристов </vt:lpstr>
      <vt:lpstr>    2. Основные программные документы.</vt:lpstr>
      <vt:lpstr>Задание: Заполнить таблицу.</vt:lpstr>
      <vt:lpstr>“Тайные общества в России” </vt:lpstr>
      <vt:lpstr>Характеристика общества “Союз спасения” </vt:lpstr>
      <vt:lpstr> Характер организации “Союз благоденствия” </vt:lpstr>
      <vt:lpstr>Устав “Союза спасения”</vt:lpstr>
      <vt:lpstr>Программа “Союза благоденствия” </vt:lpstr>
      <vt:lpstr>Сравнительная таблица.</vt:lpstr>
      <vt:lpstr>Сравнительная таблица.</vt:lpstr>
      <vt:lpstr>Северное общество.</vt:lpstr>
      <vt:lpstr>Южное общество</vt:lpstr>
      <vt:lpstr>Восстание на Сенатской площади</vt:lpstr>
      <vt:lpstr>Причины поражения декабристов </vt:lpstr>
      <vt:lpstr>Историческое значение выступления декабристов </vt:lpstr>
      <vt:lpstr>Тест. Вопрос 1.</vt:lpstr>
      <vt:lpstr>Вопрос 2.</vt:lpstr>
      <vt:lpstr>Вопрос 3.</vt:lpstr>
      <vt:lpstr>Вопрос 4.</vt:lpstr>
      <vt:lpstr>Вопрос 5.</vt:lpstr>
      <vt:lpstr>Вопрос 6.</vt:lpstr>
      <vt:lpstr>Вопрос 7.</vt:lpstr>
      <vt:lpstr>Вопрос 8.</vt:lpstr>
      <vt:lpstr>Вопрос 9.</vt:lpstr>
      <vt:lpstr>Вопрос 10.</vt:lpstr>
      <vt:lpstr>Вопрос 11.</vt:lpstr>
      <vt:lpstr>Домашнее задание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Галина</dc:creator>
  <cp:lastModifiedBy>Галина</cp:lastModifiedBy>
  <cp:revision>9</cp:revision>
  <cp:lastPrinted>1601-01-01T00:00:00Z</cp:lastPrinted>
  <dcterms:created xsi:type="dcterms:W3CDTF">1601-01-01T00:00:00Z</dcterms:created>
  <dcterms:modified xsi:type="dcterms:W3CDTF">2015-04-08T11:45:07Z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