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6" r:id="rId10"/>
    <p:sldId id="267" r:id="rId11"/>
    <p:sldId id="268"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02.05.2012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02.05.2012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02.05.2012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02.05.2012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02.05.2012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02.05.2012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02.05.2012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Великая Отечественная война 1941-1945.</a:t>
            </a:r>
            <a:endParaRPr lang="ru-RU" dirty="0"/>
          </a:p>
        </p:txBody>
      </p:sp>
      <p:pic>
        <p:nvPicPr>
          <p:cNvPr id="3" name="Picture 2"/>
          <p:cNvPicPr>
            <a:picLocks noChangeAspect="1" noChangeArrowheads="1"/>
          </p:cNvPicPr>
          <p:nvPr/>
        </p:nvPicPr>
        <p:blipFill>
          <a:blip r:embed="rId2"/>
          <a:srcRect/>
          <a:stretch>
            <a:fillRect/>
          </a:stretch>
        </p:blipFill>
        <p:spPr bwMode="auto">
          <a:xfrm>
            <a:off x="1428728" y="1928802"/>
            <a:ext cx="6429420" cy="4572032"/>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857256"/>
          </a:xfrm>
        </p:spPr>
        <p:txBody>
          <a:bodyPr/>
          <a:lstStyle/>
          <a:p>
            <a:r>
              <a:rPr lang="ru-RU" dirty="0" smtClean="0"/>
              <a:t>Салют в честь победы</a:t>
            </a:r>
            <a:endParaRPr lang="ru-RU" dirty="0"/>
          </a:p>
        </p:txBody>
      </p:sp>
      <p:sp>
        <p:nvSpPr>
          <p:cNvPr id="3" name="Содержимое 2"/>
          <p:cNvSpPr>
            <a:spLocks noGrp="1"/>
          </p:cNvSpPr>
          <p:nvPr>
            <p:ph idx="1"/>
          </p:nvPr>
        </p:nvSpPr>
        <p:spPr>
          <a:xfrm>
            <a:off x="3500430" y="1071546"/>
            <a:ext cx="5643570" cy="5643602"/>
          </a:xfrm>
        </p:spPr>
        <p:txBody>
          <a:bodyPr>
            <a:normAutofit fontScale="85000" lnSpcReduction="20000"/>
          </a:bodyPr>
          <a:lstStyle/>
          <a:p>
            <a:r>
              <a:rPr lang="ru-RU" dirty="0" smtClean="0"/>
              <a:t>И был первый салют, 5 августа 1943 года. Именно тогда пошел отсчет салютам в честь новой победы, нового освобождения города.</a:t>
            </a:r>
          </a:p>
          <a:p>
            <a:r>
              <a:rPr lang="ru-RU" dirty="0" smtClean="0"/>
              <a:t> Народы Европы сегодня не знают уже своей истории, истинной истории Второй Мировой войны. Именно благодаря советским людям они живут, строят свою жизнь, рожают и воспитывают детей. Бухарест, Варшава, Будапешт, София, Прага, Вена, Братислава, все эти столицы были освобождены ценой крови советских героев. А последние выстрелы в Берлине ознаменование окончания самого страшного кошмара 20-го века.</a:t>
            </a:r>
          </a:p>
          <a:p>
            <a:endParaRPr lang="ru-RU" dirty="0"/>
          </a:p>
        </p:txBody>
      </p:sp>
      <p:pic>
        <p:nvPicPr>
          <p:cNvPr id="12290" name="Picture 2"/>
          <p:cNvPicPr>
            <a:picLocks noChangeAspect="1" noChangeArrowheads="1"/>
          </p:cNvPicPr>
          <p:nvPr/>
        </p:nvPicPr>
        <p:blipFill>
          <a:blip r:embed="rId2"/>
          <a:srcRect/>
          <a:stretch>
            <a:fillRect/>
          </a:stretch>
        </p:blipFill>
        <p:spPr bwMode="auto">
          <a:xfrm>
            <a:off x="142844" y="1000108"/>
            <a:ext cx="3857652" cy="514353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857256"/>
          </a:xfrm>
        </p:spPr>
        <p:txBody>
          <a:bodyPr>
            <a:normAutofit fontScale="90000"/>
          </a:bodyPr>
          <a:lstStyle/>
          <a:p>
            <a:r>
              <a:rPr lang="ru-RU" dirty="0" smtClean="0"/>
              <a:t>Великая Отечественная война 1941-1945. Вечная память!</a:t>
            </a:r>
            <a:endParaRPr lang="ru-RU" dirty="0"/>
          </a:p>
        </p:txBody>
      </p:sp>
      <p:sp>
        <p:nvSpPr>
          <p:cNvPr id="3" name="Содержимое 2"/>
          <p:cNvSpPr>
            <a:spLocks noGrp="1"/>
          </p:cNvSpPr>
          <p:nvPr>
            <p:ph idx="1"/>
          </p:nvPr>
        </p:nvSpPr>
        <p:spPr>
          <a:xfrm>
            <a:off x="3857620" y="1214422"/>
            <a:ext cx="5143536" cy="5500726"/>
          </a:xfrm>
        </p:spPr>
        <p:txBody>
          <a:bodyPr>
            <a:normAutofit lnSpcReduction="10000"/>
          </a:bodyPr>
          <a:lstStyle/>
          <a:p>
            <a:r>
              <a:rPr lang="ru-RU" dirty="0" smtClean="0"/>
              <a:t>Мы не должны забывать, какой ценой была достигнута наша победа, какой ценой был сохранен мир. Нашему поколению стоит брать пример с еще живых, и почитать уже ушедших от нас героев Великой Отечественной войны. Они подарили всем нам будущее. А без знания своего прошлого, никогда не будет будущего. Вечная память героям ВОВ!</a:t>
            </a:r>
            <a:endParaRPr lang="ru-RU" dirty="0"/>
          </a:p>
        </p:txBody>
      </p:sp>
      <p:pic>
        <p:nvPicPr>
          <p:cNvPr id="7170" name="Picture 2"/>
          <p:cNvPicPr>
            <a:picLocks noChangeAspect="1" noChangeArrowheads="1"/>
          </p:cNvPicPr>
          <p:nvPr/>
        </p:nvPicPr>
        <p:blipFill>
          <a:blip r:embed="rId2"/>
          <a:srcRect/>
          <a:stretch>
            <a:fillRect/>
          </a:stretch>
        </p:blipFill>
        <p:spPr bwMode="auto">
          <a:xfrm>
            <a:off x="214282" y="1143000"/>
            <a:ext cx="4143404" cy="57150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14282" y="428604"/>
            <a:ext cx="8719638" cy="614366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20040"/>
            <a:ext cx="7196166" cy="680068"/>
          </a:xfrm>
        </p:spPr>
        <p:txBody>
          <a:bodyPr>
            <a:normAutofit fontScale="90000"/>
          </a:bodyPr>
          <a:lstStyle/>
          <a:p>
            <a:r>
              <a:rPr lang="ru-RU" dirty="0" smtClean="0"/>
              <a:t>22 июня 1941 год</a:t>
            </a:r>
            <a:endParaRPr lang="ru-RU" dirty="0"/>
          </a:p>
        </p:txBody>
      </p:sp>
      <p:sp>
        <p:nvSpPr>
          <p:cNvPr id="3" name="Содержимое 2"/>
          <p:cNvSpPr>
            <a:spLocks noGrp="1"/>
          </p:cNvSpPr>
          <p:nvPr>
            <p:ph idx="1"/>
          </p:nvPr>
        </p:nvSpPr>
        <p:spPr>
          <a:xfrm>
            <a:off x="4857752" y="1142984"/>
            <a:ext cx="4286248" cy="5500726"/>
          </a:xfrm>
        </p:spPr>
        <p:txBody>
          <a:bodyPr>
            <a:normAutofit fontScale="92500"/>
          </a:bodyPr>
          <a:lstStyle/>
          <a:p>
            <a:r>
              <a:rPr lang="ru-RU" dirty="0" smtClean="0"/>
              <a:t>Когда на западной границе СССР солнечные лучи только собирались озарять землю, первые солдаты гитлеровской Германии ступили на советскую землю. 22-го июня 1941 года началась Великая отечественная война . На защиту Родины встал весь народ, именно от мала до велика.</a:t>
            </a:r>
            <a:endParaRPr lang="ru-RU" dirty="0"/>
          </a:p>
        </p:txBody>
      </p:sp>
      <p:pic>
        <p:nvPicPr>
          <p:cNvPr id="8194" name="Picture 2"/>
          <p:cNvPicPr>
            <a:picLocks noChangeAspect="1" noChangeArrowheads="1"/>
          </p:cNvPicPr>
          <p:nvPr/>
        </p:nvPicPr>
        <p:blipFill>
          <a:blip r:embed="rId2"/>
          <a:srcRect/>
          <a:stretch>
            <a:fillRect/>
          </a:stretch>
        </p:blipFill>
        <p:spPr bwMode="auto">
          <a:xfrm>
            <a:off x="142844" y="1285860"/>
            <a:ext cx="5214974" cy="4976821"/>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715304" cy="894382"/>
          </a:xfrm>
        </p:spPr>
        <p:txBody>
          <a:bodyPr>
            <a:normAutofit fontScale="90000"/>
          </a:bodyPr>
          <a:lstStyle/>
          <a:p>
            <a:r>
              <a:rPr lang="ru-RU" dirty="0" smtClean="0"/>
              <a:t>Героизм русских солдат и командиров</a:t>
            </a:r>
            <a:endParaRPr lang="ru-RU" dirty="0"/>
          </a:p>
        </p:txBody>
      </p:sp>
      <p:sp>
        <p:nvSpPr>
          <p:cNvPr id="3" name="Содержимое 2"/>
          <p:cNvSpPr>
            <a:spLocks noGrp="1"/>
          </p:cNvSpPr>
          <p:nvPr>
            <p:ph idx="1"/>
          </p:nvPr>
        </p:nvSpPr>
        <p:spPr>
          <a:xfrm>
            <a:off x="3357554" y="1285860"/>
            <a:ext cx="5572164" cy="5169876"/>
          </a:xfrm>
        </p:spPr>
        <p:txBody>
          <a:bodyPr>
            <a:normAutofit fontScale="85000" lnSpcReduction="20000"/>
          </a:bodyPr>
          <a:lstStyle/>
          <a:p>
            <a:r>
              <a:rPr lang="ru-RU" dirty="0" smtClean="0"/>
              <a:t>Великую Отечественную Войну все время характеризуют проявления героизма и стойкости. В серьезной степени героизм солдат и командиров сорвал планы немецкого наступления, затормозил продвижение вражеских частей и стал переломным моментом войны. Летом 41 –го года были полностью сорваны планы наступления немецкой армии. Потом были Сталинград, Курск, Московская битва, но все они стали возможны благодаря беспримерному мужеству простого советского солдата, который ценой собственной жизни останавливал немецких захватчиков.</a:t>
            </a:r>
            <a:endParaRPr lang="ru-RU" dirty="0"/>
          </a:p>
        </p:txBody>
      </p:sp>
      <p:pic>
        <p:nvPicPr>
          <p:cNvPr id="2050" name="Picture 2"/>
          <p:cNvPicPr>
            <a:picLocks noChangeAspect="1" noChangeArrowheads="1"/>
          </p:cNvPicPr>
          <p:nvPr/>
        </p:nvPicPr>
        <p:blipFill>
          <a:blip r:embed="rId2"/>
          <a:srcRect/>
          <a:stretch>
            <a:fillRect/>
          </a:stretch>
        </p:blipFill>
        <p:spPr bwMode="auto">
          <a:xfrm>
            <a:off x="142844" y="1571612"/>
            <a:ext cx="3643338" cy="442915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5000660" cy="1000132"/>
          </a:xfrm>
        </p:spPr>
        <p:txBody>
          <a:bodyPr/>
          <a:lstStyle/>
          <a:p>
            <a:r>
              <a:rPr lang="ru-RU" dirty="0" smtClean="0"/>
              <a:t>Битва за Москву</a:t>
            </a:r>
            <a:endParaRPr lang="ru-RU" dirty="0"/>
          </a:p>
        </p:txBody>
      </p:sp>
      <p:sp>
        <p:nvSpPr>
          <p:cNvPr id="3" name="Содержимое 2"/>
          <p:cNvSpPr>
            <a:spLocks noGrp="1"/>
          </p:cNvSpPr>
          <p:nvPr>
            <p:ph idx="1"/>
          </p:nvPr>
        </p:nvSpPr>
        <p:spPr>
          <a:xfrm>
            <a:off x="4143372" y="1071546"/>
            <a:ext cx="4857784" cy="5237814"/>
          </a:xfrm>
        </p:spPr>
        <p:txBody>
          <a:bodyPr>
            <a:normAutofit lnSpcReduction="10000"/>
          </a:bodyPr>
          <a:lstStyle/>
          <a:p>
            <a:r>
              <a:rPr lang="ru-RU" dirty="0" smtClean="0"/>
              <a:t>План молниеносного захвата Москвы немцами, окончательно потерпел крушение зимой 41-го года. 7 ноября прошел  парад по Красной площади, в то время, как немецкие танки выходили к столице. Войска уходили на передовую сразу с парада, с ходу вступая в бой. И немцы не выдержали. </a:t>
            </a:r>
            <a:endParaRPr lang="ru-RU" dirty="0"/>
          </a:p>
        </p:txBody>
      </p:sp>
      <p:pic>
        <p:nvPicPr>
          <p:cNvPr id="3074" name="Picture 2"/>
          <p:cNvPicPr>
            <a:picLocks noChangeAspect="1" noChangeArrowheads="1"/>
          </p:cNvPicPr>
          <p:nvPr/>
        </p:nvPicPr>
        <p:blipFill>
          <a:blip r:embed="rId2"/>
          <a:srcRect/>
          <a:stretch>
            <a:fillRect/>
          </a:stretch>
        </p:blipFill>
        <p:spPr bwMode="auto">
          <a:xfrm>
            <a:off x="142844" y="1214422"/>
            <a:ext cx="4500594" cy="485778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186370" cy="868346"/>
          </a:xfrm>
        </p:spPr>
        <p:txBody>
          <a:bodyPr>
            <a:normAutofit fontScale="90000"/>
          </a:bodyPr>
          <a:lstStyle/>
          <a:p>
            <a:r>
              <a:rPr lang="ru-RU" dirty="0" smtClean="0"/>
              <a:t>Переломный момент</a:t>
            </a:r>
            <a:endParaRPr lang="ru-RU" dirty="0"/>
          </a:p>
        </p:txBody>
      </p:sp>
      <p:sp>
        <p:nvSpPr>
          <p:cNvPr id="3" name="Содержимое 2"/>
          <p:cNvSpPr>
            <a:spLocks noGrp="1"/>
          </p:cNvSpPr>
          <p:nvPr>
            <p:ph idx="1"/>
          </p:nvPr>
        </p:nvSpPr>
        <p:spPr>
          <a:xfrm>
            <a:off x="0" y="1071546"/>
            <a:ext cx="4000496" cy="5643602"/>
          </a:xfrm>
        </p:spPr>
        <p:txBody>
          <a:bodyPr>
            <a:normAutofit fontScale="85000" lnSpcReduction="20000"/>
          </a:bodyPr>
          <a:lstStyle/>
          <a:p>
            <a:r>
              <a:rPr lang="ru-RU" dirty="0" smtClean="0"/>
              <a:t>Казалась сама природа пришла на помощь защитникам, ударили сильнейшие морозы, и это было началом </a:t>
            </a:r>
            <a:r>
              <a:rPr lang="ru-RU" dirty="0" smtClean="0"/>
              <a:t>конца. Немецкие </a:t>
            </a:r>
            <a:r>
              <a:rPr lang="ru-RU" dirty="0" smtClean="0"/>
              <a:t>войска были отброшены от Москвы, и впервые познали горечь отступления и поражения. Можно сказать, что именно здесь, в заснеженных местностях под столицей была предопределена судьба всего мира, а не только войны. </a:t>
            </a:r>
            <a:endParaRPr lang="ru-RU" dirty="0"/>
          </a:p>
        </p:txBody>
      </p:sp>
      <p:pic>
        <p:nvPicPr>
          <p:cNvPr id="4099" name="Picture 3"/>
          <p:cNvPicPr>
            <a:picLocks noChangeAspect="1" noChangeArrowheads="1"/>
          </p:cNvPicPr>
          <p:nvPr/>
        </p:nvPicPr>
        <p:blipFill>
          <a:blip r:embed="rId2"/>
          <a:srcRect/>
          <a:stretch>
            <a:fillRect/>
          </a:stretch>
        </p:blipFill>
        <p:spPr bwMode="auto">
          <a:xfrm>
            <a:off x="3929058" y="1214422"/>
            <a:ext cx="5072098" cy="4997689"/>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829312" cy="939784"/>
          </a:xfrm>
        </p:spPr>
        <p:txBody>
          <a:bodyPr>
            <a:normAutofit/>
          </a:bodyPr>
          <a:lstStyle/>
          <a:p>
            <a:r>
              <a:rPr lang="ru-RU" dirty="0" smtClean="0"/>
              <a:t>Партизанская война</a:t>
            </a:r>
            <a:endParaRPr lang="ru-RU" dirty="0"/>
          </a:p>
        </p:txBody>
      </p:sp>
      <p:sp>
        <p:nvSpPr>
          <p:cNvPr id="3" name="Содержимое 2"/>
          <p:cNvSpPr>
            <a:spLocks noGrp="1"/>
          </p:cNvSpPr>
          <p:nvPr>
            <p:ph idx="1"/>
          </p:nvPr>
        </p:nvSpPr>
        <p:spPr>
          <a:xfrm>
            <a:off x="4286248" y="1071546"/>
            <a:ext cx="4686304" cy="5500726"/>
          </a:xfrm>
        </p:spPr>
        <p:txBody>
          <a:bodyPr>
            <a:normAutofit fontScale="92500" lnSpcReduction="10000"/>
          </a:bodyPr>
          <a:lstStyle/>
          <a:p>
            <a:r>
              <a:rPr lang="ru-RU" dirty="0" smtClean="0"/>
              <a:t>Немцы впервые встретились с таким ожесточенным сопротивлением населения. Вне зависимости от того, где проходила линия фронта, в тылу врага постоянно велись боевые действия. В партизаны уходили целыми деревнями, вместе с семьями, с родственниками, и оттуда из </a:t>
            </a:r>
            <a:r>
              <a:rPr lang="ru-RU" dirty="0" smtClean="0"/>
              <a:t>лесов </a:t>
            </a:r>
            <a:r>
              <a:rPr lang="ru-RU" dirty="0" smtClean="0"/>
              <a:t>наносили удары по фашистам.</a:t>
            </a:r>
            <a:endParaRPr lang="ru-RU" dirty="0"/>
          </a:p>
        </p:txBody>
      </p:sp>
      <p:pic>
        <p:nvPicPr>
          <p:cNvPr id="5122" name="Picture 2"/>
          <p:cNvPicPr>
            <a:picLocks noChangeAspect="1" noChangeArrowheads="1"/>
          </p:cNvPicPr>
          <p:nvPr/>
        </p:nvPicPr>
        <p:blipFill>
          <a:blip r:embed="rId2"/>
          <a:srcRect/>
          <a:stretch>
            <a:fillRect/>
          </a:stretch>
        </p:blipFill>
        <p:spPr bwMode="auto">
          <a:xfrm>
            <a:off x="142844" y="1643050"/>
            <a:ext cx="4643470" cy="442915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6929486" cy="857256"/>
          </a:xfrm>
        </p:spPr>
        <p:txBody>
          <a:bodyPr/>
          <a:lstStyle/>
          <a:p>
            <a:r>
              <a:rPr lang="ru-RU" dirty="0" smtClean="0"/>
              <a:t>Блокадный Ленинград</a:t>
            </a:r>
            <a:endParaRPr lang="ru-RU" dirty="0"/>
          </a:p>
        </p:txBody>
      </p:sp>
      <p:sp>
        <p:nvSpPr>
          <p:cNvPr id="3" name="Содержимое 2"/>
          <p:cNvSpPr>
            <a:spLocks noGrp="1"/>
          </p:cNvSpPr>
          <p:nvPr>
            <p:ph idx="1"/>
          </p:nvPr>
        </p:nvSpPr>
        <p:spPr>
          <a:xfrm>
            <a:off x="4143372" y="928670"/>
            <a:ext cx="5000628" cy="5786478"/>
          </a:xfrm>
        </p:spPr>
        <p:txBody>
          <a:bodyPr>
            <a:normAutofit fontScale="77500" lnSpcReduction="20000"/>
          </a:bodyPr>
          <a:lstStyle/>
          <a:p>
            <a:r>
              <a:rPr lang="ru-RU" dirty="0" smtClean="0"/>
              <a:t>872 дня беспримерного героизма покрыли этот город вечной славой. Немецкие войска и союзники, так и не смогли сломить сопротивление </a:t>
            </a:r>
            <a:r>
              <a:rPr lang="ru-RU" dirty="0" smtClean="0"/>
              <a:t>блокадного Ленинграда. </a:t>
            </a:r>
            <a:r>
              <a:rPr lang="ru-RU" dirty="0" smtClean="0"/>
              <a:t>Город жил, защищался и наносил ответные удары. Дорога жизни, соединявшая блокадный город с материком для многих становилась последней, и не было ни одного человека, кто бы отказался, кто бы струсил и не повез по этой ледовой ленточке продовольствие и боеприпасы ленинградцам. Надежда так никогда и не умерла. И заслуга в этом всецело принадлежит простым людям, которые превыше всего ценили свободу своей страны!</a:t>
            </a:r>
            <a:endParaRPr lang="ru-RU" dirty="0"/>
          </a:p>
        </p:txBody>
      </p:sp>
      <p:pic>
        <p:nvPicPr>
          <p:cNvPr id="11267" name="Picture 3"/>
          <p:cNvPicPr>
            <a:picLocks noChangeAspect="1" noChangeArrowheads="1"/>
          </p:cNvPicPr>
          <p:nvPr/>
        </p:nvPicPr>
        <p:blipFill>
          <a:blip r:embed="rId2"/>
          <a:srcRect/>
          <a:stretch>
            <a:fillRect/>
          </a:stretch>
        </p:blipFill>
        <p:spPr bwMode="auto">
          <a:xfrm>
            <a:off x="142844" y="1071546"/>
            <a:ext cx="4500594" cy="542928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r>
              <a:rPr lang="ru-RU" dirty="0" smtClean="0"/>
              <a:t>1941 - 1945</a:t>
            </a:r>
            <a:endParaRPr lang="ru-RU" dirty="0"/>
          </a:p>
        </p:txBody>
      </p:sp>
      <p:sp>
        <p:nvSpPr>
          <p:cNvPr id="3" name="Содержимое 2"/>
          <p:cNvSpPr>
            <a:spLocks noGrp="1"/>
          </p:cNvSpPr>
          <p:nvPr>
            <p:ph idx="1"/>
          </p:nvPr>
        </p:nvSpPr>
        <p:spPr>
          <a:xfrm>
            <a:off x="3929058" y="1357298"/>
            <a:ext cx="4929222" cy="5214974"/>
          </a:xfrm>
        </p:spPr>
        <p:txBody>
          <a:bodyPr>
            <a:normAutofit/>
          </a:bodyPr>
          <a:lstStyle/>
          <a:p>
            <a:r>
              <a:rPr lang="ru-RU" dirty="0" smtClean="0"/>
              <a:t>Вся история Великой Отечественной войны 1941-1945 писана </a:t>
            </a:r>
            <a:r>
              <a:rPr lang="ru-RU" dirty="0" smtClean="0"/>
              <a:t>героическими подвигами</a:t>
            </a:r>
            <a:r>
              <a:rPr lang="ru-RU" dirty="0" smtClean="0"/>
              <a:t>. Закрыть своим телом амбразуру вражеского дота, броситься с гранатами под танк, пойти на таран в воздушном бою – могли только настоящие сыны и дочери своего народа, герои.</a:t>
            </a:r>
            <a:endParaRPr lang="ru-RU" dirty="0"/>
          </a:p>
        </p:txBody>
      </p:sp>
      <p:pic>
        <p:nvPicPr>
          <p:cNvPr id="9218" name="Picture 2"/>
          <p:cNvPicPr>
            <a:picLocks noChangeAspect="1" noChangeArrowheads="1"/>
          </p:cNvPicPr>
          <p:nvPr/>
        </p:nvPicPr>
        <p:blipFill>
          <a:blip r:embed="rId2"/>
          <a:srcRect/>
          <a:stretch>
            <a:fillRect/>
          </a:stretch>
        </p:blipFill>
        <p:spPr bwMode="auto">
          <a:xfrm>
            <a:off x="214282" y="1142984"/>
            <a:ext cx="4214842" cy="577375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00430" y="857232"/>
            <a:ext cx="5643570" cy="6000768"/>
          </a:xfrm>
        </p:spPr>
        <p:txBody>
          <a:bodyPr>
            <a:normAutofit fontScale="85000" lnSpcReduction="10000"/>
          </a:bodyPr>
          <a:lstStyle/>
          <a:p>
            <a:r>
              <a:rPr lang="ru-RU" dirty="0" smtClean="0"/>
              <a:t>Однако героизм в ВОВ проявляется не только на поле боя. Низкий поклон все мы, живущие сегодня, дарим тыловикам. В жесточайших условиях, под постоянным обстрелом и бомбардировками, вывозились на восток заводы и фабрики. Сразу же по прибытию, на улице, в мороз, становились к станкам рабочие. Армия продолжала получать боеприпасы. Талантливые конструкторы создавали новые модели вооружений. По 18-20 часов в сутки работали в тылу, но армия, ни в чем не нуждалась. Победа ковалась ценой огромных усилий каждого человека.</a:t>
            </a:r>
          </a:p>
          <a:p>
            <a:endParaRPr lang="ru-RU" dirty="0"/>
          </a:p>
        </p:txBody>
      </p:sp>
      <p:sp>
        <p:nvSpPr>
          <p:cNvPr id="4" name="Заголовок 3"/>
          <p:cNvSpPr>
            <a:spLocks noGrp="1"/>
          </p:cNvSpPr>
          <p:nvPr>
            <p:ph type="title"/>
          </p:nvPr>
        </p:nvSpPr>
        <p:spPr>
          <a:xfrm>
            <a:off x="457200" y="274638"/>
            <a:ext cx="4686304" cy="654032"/>
          </a:xfrm>
        </p:spPr>
        <p:txBody>
          <a:bodyPr>
            <a:normAutofit fontScale="90000"/>
          </a:bodyPr>
          <a:lstStyle/>
          <a:p>
            <a:r>
              <a:rPr lang="ru-RU" dirty="0" smtClean="0"/>
              <a:t>Труженики тыла</a:t>
            </a:r>
            <a:endParaRPr lang="ru-RU" dirty="0"/>
          </a:p>
        </p:txBody>
      </p:sp>
      <p:pic>
        <p:nvPicPr>
          <p:cNvPr id="5" name="Picture 2"/>
          <p:cNvPicPr>
            <a:picLocks noChangeAspect="1" noChangeArrowheads="1"/>
          </p:cNvPicPr>
          <p:nvPr/>
        </p:nvPicPr>
        <p:blipFill>
          <a:blip r:embed="rId2"/>
          <a:srcRect/>
          <a:stretch>
            <a:fillRect/>
          </a:stretch>
        </p:blipFill>
        <p:spPr bwMode="auto">
          <a:xfrm>
            <a:off x="214282" y="1500174"/>
            <a:ext cx="3639294" cy="450059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94</TotalTime>
  <Words>697</Words>
  <PresentationFormat>Экран (4:3)</PresentationFormat>
  <Paragraphs>22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Великая Отечественная война 1941-1945.</vt:lpstr>
      <vt:lpstr>22 июня 1941 год</vt:lpstr>
      <vt:lpstr>Героизм русских солдат и командиров</vt:lpstr>
      <vt:lpstr>Битва за Москву</vt:lpstr>
      <vt:lpstr>Переломный момент</vt:lpstr>
      <vt:lpstr>Партизанская война</vt:lpstr>
      <vt:lpstr>Блокадный Ленинград</vt:lpstr>
      <vt:lpstr>1941 - 1945</vt:lpstr>
      <vt:lpstr>Труженики тыла</vt:lpstr>
      <vt:lpstr>Салют в честь победы</vt:lpstr>
      <vt:lpstr>Великая Отечественная война 1941-1945. Вечная память!</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Великая Отечественная война 1941-1945.</dc:title>
  <dc:creator>1</dc:creator>
  <cp:lastModifiedBy>1</cp:lastModifiedBy>
  <cp:revision>12</cp:revision>
  <dcterms:created xsi:type="dcterms:W3CDTF">2012-04-29T15:46:46Z</dcterms:created>
  <dcterms:modified xsi:type="dcterms:W3CDTF">2012-05-02T15:07:43Z</dcterms:modified>
</cp:coreProperties>
</file>