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3" r:id="rId3"/>
    <p:sldId id="284" r:id="rId4"/>
    <p:sldId id="257" r:id="rId5"/>
    <p:sldId id="258" r:id="rId6"/>
    <p:sldId id="285" r:id="rId7"/>
    <p:sldId id="286" r:id="rId8"/>
    <p:sldId id="259" r:id="rId9"/>
    <p:sldId id="260" r:id="rId10"/>
    <p:sldId id="261" r:id="rId11"/>
    <p:sldId id="262" r:id="rId12"/>
    <p:sldId id="287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8" r:id="rId21"/>
    <p:sldId id="279" r:id="rId22"/>
    <p:sldId id="280" r:id="rId23"/>
    <p:sldId id="288" r:id="rId24"/>
    <p:sldId id="271" r:id="rId25"/>
    <p:sldId id="272" r:id="rId26"/>
    <p:sldId id="273" r:id="rId27"/>
    <p:sldId id="274" r:id="rId28"/>
    <p:sldId id="275" r:id="rId29"/>
    <p:sldId id="290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50B12-5E02-4A8F-9B10-B3AB7DFC7F28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B9E66-4DF3-44C2-A7D7-F724474FE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7DD44-8F94-4032-8111-CF825952C0C1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9315E-5F8F-4A6C-9992-A34D76DAC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0F913-9EB5-4D10-A700-7F7A6C327256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F3ACA-6461-484C-9E4D-20174044D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96069-EACB-480B-A001-D7E4E676A72F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DF90A-E03A-4047-8EED-765EE5DD0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DACB-B516-412F-A437-E657DF083F6E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289D1-CB23-4511-BA25-F0A5EC63B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DA30E-6512-4C73-A04D-30B163D409A6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6AC9B-6C81-4931-ABE3-C804ECF19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FB5F2-6F9D-4186-86C7-237231BB8B72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1886-9AAF-4F15-BEE0-A5C5B742B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0C08C-B72B-404B-95D6-A48325B28D4F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D82A3-9908-4C10-ABEC-7555FD502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0BFF9-CE58-49DC-93F7-997E87257098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D94-4473-4B4A-83D4-59206876C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F6156-4C53-4A01-AB11-EDEEEA89AC9D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7D966-E414-4FAE-AD71-28C6798D7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7DAFF-2618-44DF-9F5E-89AE76FB52CF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7830C-F70D-4B0F-A002-F50F2A99F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048C40-1962-4773-B6A0-ED9B7FE5A403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D1098F-6CD7-40D2-A2F5-1933995C1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0" r:id="rId4"/>
    <p:sldLayoutId id="2147483876" r:id="rId5"/>
    <p:sldLayoutId id="2147483871" r:id="rId6"/>
    <p:sldLayoutId id="2147483877" r:id="rId7"/>
    <p:sldLayoutId id="2147483878" r:id="rId8"/>
    <p:sldLayoutId id="2147483879" r:id="rId9"/>
    <p:sldLayoutId id="2147483872" r:id="rId10"/>
    <p:sldLayoutId id="2147483880" r:id="rId11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5300" dirty="0" smtClean="0">
                <a:solidFill>
                  <a:srgbClr val="FF0000"/>
                </a:solidFill>
                <a:latin typeface="Arial Black" pitchFamily="34" charset="0"/>
              </a:rPr>
              <a:t>ИТОГОВОЕ СОЧИНЕНИЕ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925144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ЛИТЕРАТУРА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10 – 11 класс</a:t>
            </a:r>
          </a:p>
          <a:p>
            <a:pPr>
              <a:buFont typeface="Wingdings 2" pitchFamily="18" charset="2"/>
              <a:buNone/>
              <a:defRPr/>
            </a:pPr>
            <a:endParaRPr lang="ru-RU" dirty="0" smtClean="0"/>
          </a:p>
          <a:p>
            <a:pPr algn="ctr">
              <a:buFont typeface="Wingdings 2" pitchFamily="18" charset="2"/>
              <a:buNone/>
              <a:defRPr/>
            </a:pPr>
            <a:endParaRPr lang="ru-RU" sz="2000" b="1" kern="10" dirty="0" smtClean="0">
              <a:ln w="3175">
                <a:solidFill>
                  <a:schemeClr val="tx1"/>
                </a:solidFill>
                <a:round/>
                <a:headEnd/>
                <a:tailEnd/>
              </a:ln>
              <a:solidFill>
                <a:srgbClr val="CC00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algn="ctr">
              <a:buFont typeface="Wingdings 2" pitchFamily="18" charset="2"/>
              <a:buNone/>
              <a:defRPr/>
            </a:pPr>
            <a:endParaRPr lang="ru-RU" sz="2000" b="1" kern="10" dirty="0" smtClean="0">
              <a:ln w="3175">
                <a:solidFill>
                  <a:schemeClr val="tx1"/>
                </a:solidFill>
                <a:round/>
                <a:headEnd/>
                <a:tailEnd/>
              </a:ln>
              <a:solidFill>
                <a:srgbClr val="CC00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algn="r">
              <a:buFont typeface="Wingdings 2" pitchFamily="18" charset="2"/>
              <a:buNone/>
              <a:defRPr/>
            </a:pPr>
            <a:r>
              <a:rPr lang="ru-RU" sz="2000" b="1" kern="10" dirty="0" smtClean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Подготовила: </a:t>
            </a:r>
          </a:p>
          <a:p>
            <a:pPr algn="r">
              <a:buFont typeface="Wingdings 2" pitchFamily="18" charset="2"/>
              <a:buNone/>
              <a:defRPr/>
            </a:pPr>
            <a:r>
              <a:rPr lang="ru-RU" sz="2000" b="1" kern="10" dirty="0" smtClean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учитель </a:t>
            </a:r>
            <a:r>
              <a:rPr lang="ru-RU" sz="2000" b="1" kern="10" dirty="0" smtClean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русского языка</a:t>
            </a:r>
          </a:p>
          <a:p>
            <a:pPr algn="r">
              <a:buFont typeface="Wingdings 2" pitchFamily="18" charset="2"/>
              <a:buNone/>
              <a:defRPr/>
            </a:pPr>
            <a:r>
              <a:rPr lang="ru-RU" sz="2000" b="1" kern="10" dirty="0" smtClean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и </a:t>
            </a:r>
            <a:r>
              <a:rPr lang="ru-RU" sz="2000" b="1" kern="10" dirty="0" smtClean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литературы</a:t>
            </a:r>
          </a:p>
          <a:p>
            <a:pPr algn="r">
              <a:buFont typeface="Wingdings 2" pitchFamily="18" charset="2"/>
              <a:buNone/>
              <a:defRPr/>
            </a:pPr>
            <a:r>
              <a:rPr lang="ru-RU" sz="2000" b="1" kern="10" dirty="0" smtClean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МАОУ «СОШ №36»</a:t>
            </a:r>
          </a:p>
          <a:p>
            <a:pPr algn="r">
              <a:buFont typeface="Wingdings 2" pitchFamily="18" charset="2"/>
              <a:buNone/>
              <a:defRPr/>
            </a:pPr>
            <a:r>
              <a:rPr lang="ru-RU" sz="2000" b="1" kern="10" dirty="0" smtClean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г.Перми</a:t>
            </a:r>
          </a:p>
          <a:p>
            <a:pPr algn="r">
              <a:buNone/>
              <a:defRPr/>
            </a:pPr>
            <a:r>
              <a:rPr lang="ru-RU" sz="2000" b="1" kern="10" dirty="0" err="1" smtClean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Квасникова</a:t>
            </a:r>
            <a:r>
              <a:rPr lang="ru-RU" sz="2000" b="1" kern="10" dirty="0" smtClean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Елена </a:t>
            </a:r>
            <a:r>
              <a:rPr lang="ru-RU" sz="2000" b="1" kern="10" dirty="0" smtClean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Юрьевна</a:t>
            </a:r>
            <a:endParaRPr lang="ru-RU" sz="2000" b="1" kern="10" dirty="0" smtClean="0">
              <a:ln w="3175">
                <a:solidFill>
                  <a:schemeClr val="tx1"/>
                </a:solidFill>
                <a:round/>
                <a:headEnd/>
                <a:tailEnd/>
              </a:ln>
              <a:solidFill>
                <a:srgbClr val="CC00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algn="r">
              <a:buFont typeface="Wingdings 2" pitchFamily="18" charset="2"/>
              <a:buNone/>
              <a:defRPr/>
            </a:pPr>
            <a:endParaRPr lang="ru-RU" sz="2000" b="1" kern="10" dirty="0" smtClean="0">
              <a:ln w="3175">
                <a:solidFill>
                  <a:schemeClr val="tx1"/>
                </a:solidFill>
                <a:round/>
                <a:headEnd/>
                <a:tailEnd/>
              </a:ln>
              <a:solidFill>
                <a:srgbClr val="CC00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>
              <a:buFont typeface="Wingdings 2" pitchFamily="18" charset="2"/>
              <a:buNone/>
              <a:defRPr/>
            </a:pPr>
            <a:endParaRPr lang="ru-RU" dirty="0"/>
          </a:p>
        </p:txBody>
      </p:sp>
      <p:pic>
        <p:nvPicPr>
          <p:cNvPr id="10244" name="Picture 2" descr="C:\Users\Сергей\Desktop\0753552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757363"/>
            <a:ext cx="4191000" cy="4410075"/>
          </a:xfr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72819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«ЧЕЛОВЕК И ПРИРОДА В ОТЕЧЕСТВЕННОЙ И МИРОВОЙ ЛИТЕРАТУРЕ».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4319587"/>
          </a:xfrm>
        </p:spPr>
        <p:txBody>
          <a:bodyPr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latin typeface="Arial Black" pitchFamily="34" charset="0"/>
              </a:rPr>
              <a:t>Как связана природа с нравственными ценностями человека?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latin typeface="Arial Black" pitchFamily="34" charset="0"/>
              </a:rPr>
              <a:t>Почему чувство природы связано с чувством родины?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latin typeface="Arial Black" pitchFamily="34" charset="0"/>
              </a:rPr>
              <a:t>Как связано чувство природы с </a:t>
            </a:r>
            <a:r>
              <a:rPr lang="ru-RU" dirty="0">
                <a:latin typeface="Arial Black" pitchFamily="34" charset="0"/>
              </a:rPr>
              <a:t>философией </a:t>
            </a:r>
            <a:r>
              <a:rPr lang="ru-RU" dirty="0" smtClean="0">
                <a:latin typeface="Arial Black" pitchFamily="34" charset="0"/>
              </a:rPr>
              <a:t>жизни</a:t>
            </a:r>
            <a:r>
              <a:rPr lang="ru-RU" dirty="0">
                <a:latin typeface="Arial Black" pitchFamily="34" charset="0"/>
              </a:rPr>
              <a:t>?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latin typeface="Arial Black" pitchFamily="34" charset="0"/>
              </a:rPr>
              <a:t>За что мы должны быть благодарны природе?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43103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« СПОР ПОКОЛЕНИЙ: ВМЕСТЕ И ВРОЗЬ».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500" dirty="0" smtClean="0">
                <a:latin typeface="Arial Black" pitchFamily="34" charset="0"/>
              </a:rPr>
              <a:t>Почему </a:t>
            </a:r>
            <a:r>
              <a:rPr lang="ru-RU" sz="3500" dirty="0">
                <a:latin typeface="Arial Black" pitchFamily="34" charset="0"/>
              </a:rPr>
              <a:t>возникает  спор </a:t>
            </a:r>
            <a:r>
              <a:rPr lang="ru-RU" sz="3500" dirty="0" smtClean="0">
                <a:latin typeface="Arial Black" pitchFamily="34" charset="0"/>
              </a:rPr>
              <a:t>поколений (спор старого и нового)?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500" dirty="0">
                <a:latin typeface="Arial Black" pitchFamily="34" charset="0"/>
              </a:rPr>
              <a:t>В чем положительный смысл этого конфликта?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500" dirty="0">
                <a:latin typeface="Arial Black" pitchFamily="34" charset="0"/>
              </a:rPr>
              <a:t>Как определить, что должно остаться в прошлом?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500" dirty="0">
                <a:latin typeface="Arial Black" pitchFamily="34" charset="0"/>
              </a:rPr>
              <a:t>Что будет всегда нужным и ценным?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500" dirty="0">
                <a:latin typeface="Arial Black" pitchFamily="34" charset="0"/>
              </a:rPr>
              <a:t>В чем заключается главный путь развития человечества?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489654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800" dirty="0" smtClean="0">
                <a:latin typeface="Arial Black" pitchFamily="34" charset="0"/>
              </a:rPr>
              <a:t>На примере предыдущих слайдов Сформулируйте вопросы к блоку тем «чем люди живы?»</a:t>
            </a:r>
            <a:endParaRPr lang="ru-RU" sz="48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94421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latin typeface="Arial Black" pitchFamily="34" charset="0"/>
              </a:rPr>
              <a:t>3. Использование литературного материала.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2060575"/>
            <a:ext cx="8229600" cy="4464050"/>
          </a:xfrm>
        </p:spPr>
        <p:txBody>
          <a:bodyPr>
            <a:normAutofit fontScale="47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5100" dirty="0">
                <a:latin typeface="Arial Black" pitchFamily="34" charset="0"/>
              </a:rPr>
              <a:t>отобрать материал для доказательства выбранной темы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5100" dirty="0">
                <a:latin typeface="Arial Black" pitchFamily="34" charset="0"/>
              </a:rPr>
              <a:t>выбрать наиболее яркие, важные эпизоды или ситуации, в которых натура героя (авторская позиция, суть явления) </a:t>
            </a:r>
            <a:r>
              <a:rPr lang="ru-RU" sz="5100" dirty="0" smtClean="0">
                <a:latin typeface="Arial Black" pitchFamily="34" charset="0"/>
              </a:rPr>
              <a:t>раскрывается </a:t>
            </a:r>
            <a:r>
              <a:rPr lang="ru-RU" sz="5100" dirty="0">
                <a:latin typeface="Arial Black" pitchFamily="34" charset="0"/>
              </a:rPr>
              <a:t>наиболее </a:t>
            </a:r>
            <a:r>
              <a:rPr lang="ru-RU" sz="5100" dirty="0" smtClean="0">
                <a:latin typeface="Arial Black" pitchFamily="34" charset="0"/>
              </a:rPr>
              <a:t>полно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5100" dirty="0">
                <a:latin typeface="Arial Black" pitchFamily="34" charset="0"/>
              </a:rPr>
              <a:t>цитирование: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5100" dirty="0">
                <a:latin typeface="Arial Black" pitchFamily="34" charset="0"/>
              </a:rPr>
              <a:t>а) словосочетание, меткая характеристика или определение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5100" dirty="0">
                <a:latin typeface="Arial Black" pitchFamily="34" charset="0"/>
              </a:rPr>
              <a:t>б) пересказ своими словами близко к тексту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5100" dirty="0">
                <a:latin typeface="Arial Black" pitchFamily="34" charset="0"/>
              </a:rPr>
              <a:t>в) сокращение цитаты (не нарушая ее смысла</a:t>
            </a:r>
            <a:r>
              <a:rPr lang="ru-RU" sz="5100" dirty="0" smtClean="0">
                <a:latin typeface="Arial Black" pitchFamily="34" charset="0"/>
              </a:rPr>
              <a:t>!)</a:t>
            </a:r>
            <a:endParaRPr lang="ru-RU" sz="51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«ВОПРОСЫ, ЗАДАННЫЕ ЧЕЛОВЕЧЕСТВУ ВОЙНОЙ»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1. Л.Н.Толстой «Война и мир».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2. А.С.Пушкин «Капитанская дочка».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3.  М.Шолохов «Родинка» (из цикла «Донские рассказы»).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4. В.Быков «Сотников».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5. В.Кондратьев «Сашка</a:t>
            </a:r>
            <a:r>
              <a:rPr lang="ru-RU" dirty="0" smtClean="0">
                <a:latin typeface="Arial Black" pitchFamily="34" charset="0"/>
              </a:rPr>
              <a:t>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 Black" pitchFamily="34" charset="0"/>
              </a:rPr>
              <a:t>6</a:t>
            </a:r>
            <a:r>
              <a:rPr lang="ru-RU" dirty="0">
                <a:latin typeface="Arial Black" pitchFamily="34" charset="0"/>
              </a:rPr>
              <a:t>. Б.Васильев «А зори здесь тихие».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7. М.Шолохов «Судьба человека», «Тихий Дон».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8. В.Г.Распутин. «Живи и помни».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«ЧЕЛОВЕК И ПРИРОДА В ОТЕЧЕСТВЕННОЙ И МИРОВОЙ ЛИТЕРАТУРЕ».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497387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1. И.Бунин «Господин из Сан-Франциско».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2. А.Куприн «Олеся</a:t>
            </a:r>
            <a:r>
              <a:rPr lang="ru-RU" dirty="0" smtClean="0">
                <a:latin typeface="Arial Black" pitchFamily="34" charset="0"/>
              </a:rPr>
              <a:t>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 Black" pitchFamily="34" charset="0"/>
              </a:rPr>
              <a:t>3</a:t>
            </a:r>
            <a:r>
              <a:rPr lang="ru-RU" dirty="0">
                <a:latin typeface="Arial Black" pitchFamily="34" charset="0"/>
              </a:rPr>
              <a:t>. Л.Н.Толстой «Война и мир».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4. М.Лермонтов «Мцыри».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5. В.Распутин «Прощание с Матёрой».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6. В.Астафьев «Царь-рыба».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7. Э.Хемингуэй «Старик и море».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8. Поэзия.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«СПОР ПОКОЛЕНИЙ: ВМЕСТЕ И ВРОЗЬ».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600" smtClean="0">
                <a:latin typeface="Arial Black" pitchFamily="34" charset="0"/>
              </a:rPr>
              <a:t>1. А.Н.Островский «Гроза».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>
                <a:latin typeface="Arial Black" pitchFamily="34" charset="0"/>
              </a:rPr>
              <a:t>2. И.С.Тургенев «Отцы и дети».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>
                <a:latin typeface="Arial Black" pitchFamily="34" charset="0"/>
              </a:rPr>
              <a:t>3. А.С.Грибоедов «Горе от ума».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>
                <a:latin typeface="Arial Black" pitchFamily="34" charset="0"/>
              </a:rPr>
              <a:t>4. А.П.Чехов «Вишневый сад».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>
                <a:latin typeface="Arial Black" pitchFamily="34" charset="0"/>
              </a:rPr>
              <a:t>5. Д.И.Фонвизин «Недоросль».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>
                <a:latin typeface="Arial Black" pitchFamily="34" charset="0"/>
              </a:rPr>
              <a:t>6. Л.Н.Толстой «Война и мир».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«ЧЕМ ЛЮДИ ЖИВЫ?»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1. Л.Н.Толстой «Война и мир».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2. М.Ю.Лермонтов «Герой нашего времени».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3. И.А.Гончаров «Обломов».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4. А.Островский «Гроза».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5. А.С.Пушкин «Евгений Онегин</a:t>
            </a:r>
            <a:r>
              <a:rPr lang="ru-RU" dirty="0" smtClean="0">
                <a:latin typeface="Arial Black" pitchFamily="34" charset="0"/>
              </a:rPr>
              <a:t>», «Капитанская дочка».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 Black" pitchFamily="34" charset="0"/>
              </a:rPr>
              <a:t>6. Ф.М.Достоевский «Преступление и наказание».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 Black" pitchFamily="34" charset="0"/>
              </a:rPr>
              <a:t>7</a:t>
            </a:r>
            <a:r>
              <a:rPr lang="ru-RU" dirty="0">
                <a:latin typeface="Arial Black" pitchFamily="34" charset="0"/>
              </a:rPr>
              <a:t>. И.Бунин «Господин из Сан-Франциско».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8. М.Горький «На дне».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9. М.Булгаков «Мастер и Маргарита».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10. В.Быков «Сотников».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 Black" pitchFamily="34" charset="0"/>
              </a:rPr>
              <a:t>11. В.Распутин «Прощание с Матёрой».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6815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latin typeface="Arial Black" pitchFamily="34" charset="0"/>
              </a:rPr>
              <a:t>4. Написание сочинения.</a:t>
            </a:r>
            <a:r>
              <a:rPr lang="ru-RU" sz="48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4800" dirty="0">
                <a:solidFill>
                  <a:srgbClr val="FF0000"/>
                </a:solidFill>
                <a:latin typeface="Arial Black" pitchFamily="34" charset="0"/>
              </a:rPr>
            </a:br>
            <a:endParaRPr lang="ru-RU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Arial Black" pitchFamily="34" charset="0"/>
              </a:rPr>
              <a:t>- логично выстроить рассуждение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Arial Black" pitchFamily="34" charset="0"/>
              </a:rPr>
              <a:t>- точно выражать свои мысли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>
                <a:latin typeface="Arial Black" pitchFamily="34" charset="0"/>
              </a:rPr>
              <a:t>- не допускать резких переходов от одной части к другой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>
                <a:latin typeface="Arial Black" pitchFamily="34" charset="0"/>
              </a:rPr>
              <a:t>- соблюдать соответствие нормам литературного языка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33995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>
                <a:solidFill>
                  <a:srgbClr val="FF0000"/>
                </a:solidFill>
                <a:latin typeface="Arial Black" pitchFamily="34" charset="0"/>
              </a:rPr>
              <a:t>СТРУКТУРА (КОМПОЗИЦИЯ).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 flipV="1">
            <a:off x="539750" y="5434013"/>
            <a:ext cx="8218488" cy="460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4000" smtClean="0">
              <a:latin typeface="Arial Black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4000" smtClean="0">
              <a:latin typeface="Arial Black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/>
          <a:lstStyle/>
          <a:p>
            <a:pPr algn="ctr">
              <a:defRPr/>
            </a:pPr>
            <a: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  <a:t>Цель:</a:t>
            </a:r>
            <a:endParaRPr lang="ru-RU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dirty="0" smtClean="0"/>
              <a:t>   </a:t>
            </a:r>
            <a:r>
              <a:rPr lang="ru-RU" sz="3600" dirty="0" smtClean="0">
                <a:latin typeface="Arial Black" pitchFamily="34" charset="0"/>
              </a:rPr>
              <a:t>Обобщение знаний </a:t>
            </a:r>
            <a:r>
              <a:rPr lang="ru-RU" sz="3600" smtClean="0">
                <a:latin typeface="Arial Black" pitchFamily="34" charset="0"/>
              </a:rPr>
              <a:t>и </a:t>
            </a:r>
            <a:r>
              <a:rPr lang="ru-RU" sz="3600" smtClean="0">
                <a:latin typeface="Arial Black" pitchFamily="34" charset="0"/>
              </a:rPr>
              <a:t>умений </a:t>
            </a:r>
            <a:r>
              <a:rPr lang="ru-RU" sz="3600" dirty="0" smtClean="0">
                <a:latin typeface="Arial Black" pitchFamily="34" charset="0"/>
              </a:rPr>
              <a:t>учащихся рассуждать с опорой на литературный материал по избранной теме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Вступление (тезис)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557338"/>
            <a:ext cx="8686800" cy="5040312"/>
          </a:xfrm>
        </p:spPr>
        <p:txBody>
          <a:bodyPr/>
          <a:lstStyle/>
          <a:p>
            <a:pPr algn="just"/>
            <a:r>
              <a:rPr lang="ru-RU" sz="2800" smtClean="0">
                <a:latin typeface="Arial Black" pitchFamily="34" charset="0"/>
              </a:rPr>
              <a:t>сформулировать проблемные вопросы, на которые можно ответить в рамках темы, обосновать их выбор</a:t>
            </a:r>
          </a:p>
          <a:p>
            <a:pPr algn="just"/>
            <a:r>
              <a:rPr lang="ru-RU" sz="2800" smtClean="0">
                <a:latin typeface="Arial Black" pitchFamily="34" charset="0"/>
              </a:rPr>
              <a:t>привести термины, которые понадобятся для ответа на эти вопросы</a:t>
            </a:r>
          </a:p>
          <a:p>
            <a:pPr algn="just"/>
            <a:r>
              <a:rPr lang="ru-RU" sz="2800" smtClean="0">
                <a:latin typeface="Arial Black" pitchFamily="34" charset="0"/>
              </a:rPr>
              <a:t>кратко охарактеризовать эпоху создания произведения</a:t>
            </a:r>
          </a:p>
          <a:p>
            <a:pPr algn="just"/>
            <a:r>
              <a:rPr lang="ru-RU" sz="2800" smtClean="0">
                <a:latin typeface="Arial Black" pitchFamily="34" charset="0"/>
              </a:rPr>
              <a:t>кратко охарактеризовать само произведение</a:t>
            </a:r>
          </a:p>
          <a:p>
            <a:endParaRPr lang="ru-RU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Основная часть (доказательство)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>
                <a:latin typeface="Arial Black" pitchFamily="34" charset="0"/>
              </a:rPr>
              <a:t>дать развернутый ответ на вопросы, которые сформулировали во вступлении</a:t>
            </a:r>
          </a:p>
          <a:p>
            <a:pPr algn="just"/>
            <a:r>
              <a:rPr lang="ru-RU" smtClean="0">
                <a:latin typeface="Arial Black" pitchFamily="34" charset="0"/>
              </a:rPr>
              <a:t>доказать свою позицию, используя литературный материал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Заключение (вывод)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>
                <a:latin typeface="Arial Black" pitchFamily="34" charset="0"/>
              </a:rPr>
              <a:t>подвести итоги по тем вопросам, которые сформулированы во вступлении</a:t>
            </a:r>
          </a:p>
          <a:p>
            <a:pPr algn="just"/>
            <a:r>
              <a:rPr lang="ru-RU" smtClean="0">
                <a:latin typeface="Arial Black" pitchFamily="34" charset="0"/>
              </a:rPr>
              <a:t>сделать выводы, используя ключевые слова или термины, входящие во формулировку темы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686800" cy="838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5300" dirty="0" smtClean="0">
                <a:solidFill>
                  <a:srgbClr val="FF0000"/>
                </a:solidFill>
                <a:latin typeface="Arial Black" pitchFamily="34" charset="0"/>
              </a:rPr>
              <a:t>КРИТЕРИИ ОЦЕНИВАНИЯ.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5183187"/>
          </a:xfrm>
        </p:spPr>
        <p:txBody>
          <a:bodyPr/>
          <a:lstStyle/>
          <a:p>
            <a:pPr algn="just"/>
            <a:r>
              <a:rPr lang="ru-RU" sz="3600" smtClean="0">
                <a:latin typeface="Arial Black" pitchFamily="34" charset="0"/>
              </a:rPr>
              <a:t>Для получения «зачета» за итоговое сочинение необходимо получить «зачет» по критериям №1 и №2, а также дополнительно «зачет» хотя бы по одному из других критериев (№3-№5).</a:t>
            </a:r>
          </a:p>
          <a:p>
            <a:pPr algn="just"/>
            <a:r>
              <a:rPr lang="ru-RU" sz="3600" smtClean="0">
                <a:latin typeface="Arial Black" pitchFamily="34" charset="0"/>
              </a:rPr>
              <a:t>Рекомендуемое количество слов – 350.</a:t>
            </a:r>
          </a:p>
          <a:p>
            <a:endParaRPr lang="ru-RU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22413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Arial Black" pitchFamily="34" charset="0"/>
              </a:rPr>
              <a:t>1. Соответствие теме </a:t>
            </a:r>
            <a:r>
              <a:rPr lang="ru-RU" sz="4400" b="1" u="sng" dirty="0">
                <a:solidFill>
                  <a:srgbClr val="FF0000"/>
                </a:solidFill>
                <a:latin typeface="Arial Black" pitchFamily="34" charset="0"/>
              </a:rPr>
              <a:t>(основной).</a:t>
            </a:r>
            <a:r>
              <a:rPr lang="ru-RU" sz="4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Arial Black" pitchFamily="34" charset="0"/>
              </a:rPr>
            </a:b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</a:t>
            </a:r>
            <a:r>
              <a:rPr lang="ru-RU" dirty="0" smtClean="0">
                <a:latin typeface="Arial Black" pitchFamily="34" charset="0"/>
              </a:rPr>
              <a:t>Выпускник </a:t>
            </a:r>
            <a:r>
              <a:rPr lang="ru-RU" dirty="0">
                <a:latin typeface="Arial Black" pitchFamily="34" charset="0"/>
              </a:rPr>
              <a:t>должен в той или иной </a:t>
            </a:r>
            <a:r>
              <a:rPr lang="ru-RU" dirty="0" smtClean="0">
                <a:latin typeface="Arial Black" pitchFamily="34" charset="0"/>
              </a:rPr>
              <a:t>форме рассуждать </a:t>
            </a:r>
            <a:r>
              <a:rPr lang="ru-RU" dirty="0">
                <a:latin typeface="Arial Black" pitchFamily="34" charset="0"/>
              </a:rPr>
              <a:t>на предложенную тему, выбрав убедительный путь её раскрытия (например, отвечать на вопрос, поставленный в теме, или размышлять над предложенной проблемой, или строить высказывание на основе связанных с темой тезисов и т.п.), коммуникативный замысел сочинения выражен ясно.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  <a:t>2. Аргументация</a:t>
            </a:r>
            <a:r>
              <a:rPr lang="ru-RU" sz="4000" b="1" dirty="0">
                <a:solidFill>
                  <a:srgbClr val="FF0000"/>
                </a:solidFill>
                <a:latin typeface="Arial Black" pitchFamily="34" charset="0"/>
              </a:rPr>
              <a:t>. </a:t>
            </a:r>
            <a:r>
              <a:rPr lang="ru-RU" sz="4000" b="1" u="sng" dirty="0" smtClean="0">
                <a:solidFill>
                  <a:srgbClr val="FF0000"/>
                </a:solidFill>
                <a:latin typeface="Arial Black" pitchFamily="34" charset="0"/>
              </a:rPr>
              <a:t>(</a:t>
            </a:r>
            <a:r>
              <a:rPr lang="ru-RU" sz="4000" b="1" u="sng" dirty="0">
                <a:solidFill>
                  <a:srgbClr val="FF0000"/>
                </a:solidFill>
                <a:latin typeface="Arial Black" pitchFamily="34" charset="0"/>
              </a:rPr>
              <a:t>основной).</a:t>
            </a:r>
            <a:r>
              <a:rPr lang="ru-RU" sz="40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2060575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 Black" pitchFamily="34" charset="0"/>
              </a:rPr>
              <a:t>   Выпускник </a:t>
            </a:r>
            <a:r>
              <a:rPr lang="ru-RU" dirty="0">
                <a:latin typeface="Arial Black" pitchFamily="34" charset="0"/>
              </a:rPr>
              <a:t>при раскрытии темы сочинения должен строить рассуждение на основе не менее одного произведения отечественной или мировой литературы по собственному выбору, определяя свой путь использования литературного материала; показывать разный уровень его осмысления: от элементов смыслового анализа (например, тематика, проблематика, сюжет, характеры и т.п.) до комплексного анализа художественного текста в единстве формы и содержания.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FF0000"/>
                </a:solidFill>
                <a:latin typeface="Arial Black" pitchFamily="34" charset="0"/>
              </a:rPr>
              <a:t>3.</a:t>
            </a:r>
            <a:r>
              <a:rPr lang="ru-RU" sz="4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4800" b="1" dirty="0">
                <a:solidFill>
                  <a:srgbClr val="FF0000"/>
                </a:solidFill>
                <a:latin typeface="Arial Black" pitchFamily="34" charset="0"/>
              </a:rPr>
              <a:t>Композиция. </a:t>
            </a:r>
            <a:endParaRPr lang="ru-RU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mtClean="0">
                <a:latin typeface="Arial Black" pitchFamily="34" charset="0"/>
              </a:rPr>
              <a:t>    Сочинение должно отличаться композиционной цельностью, логичностью изложения мыслей и соразмерностью частей, внутри смысловых частей не должно быть нарушений последовательности и необоснованных повторов.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FF0000"/>
                </a:solidFill>
                <a:latin typeface="Arial Black" pitchFamily="34" charset="0"/>
              </a:rPr>
              <a:t>4. Качество речи. </a:t>
            </a:r>
            <a:endParaRPr lang="ru-RU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mtClean="0"/>
              <a:t>    </a:t>
            </a:r>
            <a:r>
              <a:rPr lang="ru-RU" smtClean="0">
                <a:latin typeface="Arial Black" pitchFamily="34" charset="0"/>
              </a:rPr>
              <a:t>Выпускник должен точно выражать мысли, используя разнообразную лексику и  различные грамматические конструкции, при необходимости уместно употреблять термины, избегать штампов.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FF0000"/>
                </a:solidFill>
                <a:latin typeface="Arial Black" pitchFamily="34" charset="0"/>
              </a:rPr>
              <a:t>5. Грамотность</a:t>
            </a:r>
            <a:r>
              <a:rPr lang="ru-RU" sz="4800" b="1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  <a:endParaRPr lang="ru-RU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Arial Black" pitchFamily="34" charset="0"/>
              </a:rPr>
              <a:t>- речевые нормы.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Arial Black" pitchFamily="34" charset="0"/>
              </a:rPr>
              <a:t>- орфографические нормы.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Arial Black" pitchFamily="34" charset="0"/>
              </a:rPr>
              <a:t>- пунктуационные нормы.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latin typeface="Arial Black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12435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8800" dirty="0" smtClean="0">
                <a:solidFill>
                  <a:srgbClr val="FF0000"/>
                </a:solidFill>
                <a:latin typeface="Arial Black" pitchFamily="34" charset="0"/>
              </a:rPr>
              <a:t>Удачи!</a:t>
            </a:r>
            <a:endParaRPr lang="ru-RU" sz="8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8916" name="Текст 3"/>
          <p:cNvSpPr>
            <a:spLocks noGrp="1"/>
          </p:cNvSpPr>
          <p:nvPr>
            <p:ph type="body" sz="half" idx="2"/>
          </p:nvPr>
        </p:nvSpPr>
        <p:spPr>
          <a:xfrm>
            <a:off x="827088" y="4797425"/>
            <a:ext cx="5508625" cy="71438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38917" name="Picture 2" descr="C:\Users\Сергей\Desktop\pe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549275"/>
            <a:ext cx="511175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/>
          <a:lstStyle/>
          <a:p>
            <a:pPr algn="ctr">
              <a:defRPr/>
            </a:pPr>
            <a: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  <a:t>Задачи:</a:t>
            </a:r>
            <a:endParaRPr lang="ru-RU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196975"/>
            <a:ext cx="8642350" cy="5303838"/>
          </a:xfrm>
        </p:spPr>
        <p:txBody>
          <a:bodyPr/>
          <a:lstStyle/>
          <a:p>
            <a:pPr algn="just"/>
            <a:r>
              <a:rPr lang="ru-RU" sz="3600" smtClean="0">
                <a:latin typeface="Arial Black" pitchFamily="34" charset="0"/>
              </a:rPr>
              <a:t>анализировать темы сочине-ний</a:t>
            </a:r>
          </a:p>
          <a:p>
            <a:pPr algn="just"/>
            <a:r>
              <a:rPr lang="ru-RU" sz="3600" smtClean="0">
                <a:latin typeface="Arial Black" pitchFamily="34" charset="0"/>
              </a:rPr>
              <a:t>отбирать литературный материал</a:t>
            </a:r>
          </a:p>
          <a:p>
            <a:pPr algn="just"/>
            <a:r>
              <a:rPr lang="ru-RU" sz="3600" smtClean="0">
                <a:latin typeface="Arial Black" pitchFamily="34" charset="0"/>
              </a:rPr>
              <a:t>знать особенности структуры сочинения-рассуждения</a:t>
            </a:r>
          </a:p>
          <a:p>
            <a:pPr algn="just"/>
            <a:r>
              <a:rPr lang="ru-RU" sz="3600" smtClean="0">
                <a:latin typeface="Arial Black" pitchFamily="34" charset="0"/>
              </a:rPr>
              <a:t>проверять свой текст по критериям оценивания сочинения-рассуждения</a:t>
            </a:r>
          </a:p>
          <a:p>
            <a:endParaRPr lang="ru-RU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611188" y="1052513"/>
            <a:ext cx="669766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РАБОТА </a:t>
            </a:r>
          </a:p>
          <a:p>
            <a:pPr algn="ctr"/>
            <a:r>
              <a:rPr lang="ru-RU" sz="600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НАД СОЧИНЕНИЕМ.</a:t>
            </a:r>
            <a:br>
              <a:rPr lang="ru-RU" sz="600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</a:br>
            <a:endParaRPr lang="ru-RU" sz="600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FF0000"/>
                </a:solidFill>
                <a:latin typeface="Arial Black" pitchFamily="34" charset="0"/>
              </a:rPr>
              <a:t>1. Выбор темы.</a:t>
            </a:r>
            <a:r>
              <a:rPr lang="ru-RU" sz="48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4800" dirty="0">
                <a:solidFill>
                  <a:srgbClr val="FF0000"/>
                </a:solidFill>
                <a:latin typeface="Arial Black" pitchFamily="34" charset="0"/>
              </a:rPr>
            </a:br>
            <a:endParaRPr lang="ru-RU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196975"/>
            <a:ext cx="8686800" cy="5303838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Arial Black" pitchFamily="34" charset="0"/>
              </a:rPr>
              <a:t>выделить ключевые слова</a:t>
            </a:r>
          </a:p>
          <a:p>
            <a:pPr eaLnBrk="1" hangingPunct="1"/>
            <a:r>
              <a:rPr lang="ru-RU" sz="3600" smtClean="0">
                <a:latin typeface="Arial Black" pitchFamily="34" charset="0"/>
              </a:rPr>
              <a:t>определить ключевое понятие</a:t>
            </a:r>
          </a:p>
          <a:p>
            <a:pPr algn="just" eaLnBrk="1" hangingPunct="1"/>
            <a:r>
              <a:rPr lang="ru-RU" sz="3600" smtClean="0">
                <a:latin typeface="Arial Black" pitchFamily="34" charset="0"/>
              </a:rPr>
              <a:t>переформулировать тему-понятие (не содержится прямого указания на идею рассуждения) или тему-суждение (в формулировке выражена идея рассуждения) в тему-вопрос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036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800" dirty="0" smtClean="0">
                <a:solidFill>
                  <a:srgbClr val="7030A0"/>
                </a:solidFill>
                <a:latin typeface="Arial Black" pitchFamily="34" charset="0"/>
              </a:rPr>
              <a:t>Переформулируйте тему-понятие в тему-вопрос</a:t>
            </a:r>
            <a:endParaRPr lang="ru-RU" sz="48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76475"/>
            <a:ext cx="8686800" cy="4176713"/>
          </a:xfrm>
        </p:spPr>
        <p:txBody>
          <a:bodyPr/>
          <a:lstStyle/>
          <a:p>
            <a:pPr algn="just"/>
            <a:r>
              <a:rPr lang="ru-RU" sz="3600" smtClean="0">
                <a:latin typeface="Arial Black" pitchFamily="34" charset="0"/>
              </a:rPr>
              <a:t>«Век нынешний» и «век минувший» в комедии Грибоедова «Горе от ума».</a:t>
            </a:r>
          </a:p>
          <a:p>
            <a:pPr algn="just"/>
            <a:r>
              <a:rPr lang="ru-RU" sz="3600" smtClean="0">
                <a:latin typeface="Arial Black" pitchFamily="34" charset="0"/>
              </a:rPr>
              <a:t>Истинный и ложный патриотизм.</a:t>
            </a:r>
          </a:p>
          <a:p>
            <a:pPr algn="just"/>
            <a:r>
              <a:rPr lang="ru-RU" sz="3600" smtClean="0">
                <a:latin typeface="Arial Black" pitchFamily="34" charset="0"/>
              </a:rPr>
              <a:t>Лирический герой М.Ю.Лер-монтова.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686800" cy="838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800" dirty="0" smtClean="0">
                <a:solidFill>
                  <a:srgbClr val="7030A0"/>
                </a:solidFill>
                <a:latin typeface="Arial Black" pitchFamily="34" charset="0"/>
              </a:rPr>
              <a:t>Переформулируйте тему-суждение в тему-вопрос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420938"/>
            <a:ext cx="8686800" cy="3659187"/>
          </a:xfrm>
        </p:spPr>
        <p:txBody>
          <a:bodyPr/>
          <a:lstStyle/>
          <a:p>
            <a:pPr algn="just"/>
            <a:r>
              <a:rPr lang="ru-RU" sz="3600" smtClean="0">
                <a:latin typeface="Arial Black" pitchFamily="34" charset="0"/>
              </a:rPr>
              <a:t>Печорин как «герой своего времени».</a:t>
            </a:r>
          </a:p>
          <a:p>
            <a:pPr algn="just"/>
            <a:r>
              <a:rPr lang="ru-RU" sz="3600" smtClean="0">
                <a:latin typeface="Arial Black" pitchFamily="34" charset="0"/>
              </a:rPr>
              <a:t>«Евгений Онегин» – роман, в котором отразился век.</a:t>
            </a:r>
          </a:p>
          <a:p>
            <a:pPr algn="just"/>
            <a:r>
              <a:rPr lang="ru-RU" sz="3600" smtClean="0">
                <a:latin typeface="Arial Black" pitchFamily="34" charset="0"/>
              </a:rPr>
              <a:t>«Величайшие истины – самые простые» (Л.Н.Толстой).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FF0000"/>
                </a:solidFill>
                <a:latin typeface="Arial Black" pitchFamily="34" charset="0"/>
              </a:rPr>
              <a:t>2. План к сочинению.</a:t>
            </a:r>
            <a:r>
              <a:rPr lang="ru-RU" sz="48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4800" dirty="0">
                <a:solidFill>
                  <a:srgbClr val="FF0000"/>
                </a:solidFill>
                <a:latin typeface="Arial Black" pitchFamily="34" charset="0"/>
              </a:rPr>
            </a:br>
            <a:endParaRPr lang="ru-RU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4000" smtClean="0">
                <a:latin typeface="Arial Black" pitchFamily="34" charset="0"/>
              </a:rPr>
              <a:t>сформулировать вопросы, связанные с основным.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«ВОПРОСЫ, ЗАДАННЫЕ ЧЕЛОВЕЧЕСТВУ ВОЙНОЙ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»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latin typeface="Arial Black" pitchFamily="34" charset="0"/>
              </a:rPr>
              <a:t>Что </a:t>
            </a:r>
            <a:r>
              <a:rPr lang="ru-RU" dirty="0">
                <a:latin typeface="Arial Black" pitchFamily="34" charset="0"/>
              </a:rPr>
              <a:t>делает война с человеком?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latin typeface="Arial Black" pitchFamily="34" charset="0"/>
              </a:rPr>
              <a:t>В чем проявляется героизм людей?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latin typeface="Arial Black" pitchFamily="34" charset="0"/>
              </a:rPr>
              <a:t>Почему на </a:t>
            </a:r>
            <a:r>
              <a:rPr lang="ru-RU" dirty="0" smtClean="0">
                <a:latin typeface="Arial Black" pitchFamily="34" charset="0"/>
              </a:rPr>
              <a:t>войне ярче </a:t>
            </a:r>
            <a:r>
              <a:rPr lang="ru-RU" dirty="0">
                <a:latin typeface="Arial Black" pitchFamily="34" charset="0"/>
              </a:rPr>
              <a:t>выявляется сущность человека?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latin typeface="Arial Black" pitchFamily="34" charset="0"/>
              </a:rPr>
              <a:t>Как ведут себя люди перед лицом смерти?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latin typeface="Arial Black" pitchFamily="34" charset="0"/>
              </a:rPr>
              <a:t>Ради чего люди готовы умереть?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latin typeface="Arial Black" pitchFamily="34" charset="0"/>
              </a:rPr>
              <a:t>Как меняется на войне привычная система ценностей?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latin typeface="Arial Black" pitchFamily="34" charset="0"/>
              </a:rPr>
              <a:t>Чем можно оправдать жестокость на войне?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190</TotalTime>
  <Words>989</Words>
  <Application>Microsoft Office PowerPoint</Application>
  <PresentationFormat>Экран (4:3)</PresentationFormat>
  <Paragraphs>133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Arial</vt:lpstr>
      <vt:lpstr>Franklin Gothic Medium</vt:lpstr>
      <vt:lpstr>Franklin Gothic Book</vt:lpstr>
      <vt:lpstr>Wingdings 2</vt:lpstr>
      <vt:lpstr>Calibri</vt:lpstr>
      <vt:lpstr>Arial Black</vt:lpstr>
      <vt:lpstr>Aharoni</vt:lpstr>
      <vt:lpstr>Трек</vt:lpstr>
      <vt:lpstr>ИТОГОВОЕ СОЧИНЕНИЕ </vt:lpstr>
      <vt:lpstr>Цель:</vt:lpstr>
      <vt:lpstr>Задачи:</vt:lpstr>
      <vt:lpstr>Слайд 4</vt:lpstr>
      <vt:lpstr>1. Выбор темы. </vt:lpstr>
      <vt:lpstr>Переформулируйте тему-понятие в тему-вопрос</vt:lpstr>
      <vt:lpstr>Переформулируйте тему-суждение в тему-вопрос</vt:lpstr>
      <vt:lpstr>2. План к сочинению. </vt:lpstr>
      <vt:lpstr>«ВОПРОСЫ, ЗАДАННЫЕ ЧЕЛОВЕЧЕСТВУ ВОЙНОЙ»</vt:lpstr>
      <vt:lpstr>«ЧЕЛОВЕК И ПРИРОДА В ОТЕЧЕСТВЕННОЙ И МИРОВОЙ ЛИТЕРАТУРЕ». </vt:lpstr>
      <vt:lpstr>« СПОР ПОКОЛЕНИЙ: ВМЕСТЕ И ВРОЗЬ». </vt:lpstr>
      <vt:lpstr>На примере предыдущих слайдов Сформулируйте вопросы к блоку тем «чем люди живы?»</vt:lpstr>
      <vt:lpstr>3. Использование литературного материала. </vt:lpstr>
      <vt:lpstr>«ВОПРОСЫ, ЗАДАННЫЕ ЧЕЛОВЕЧЕСТВУ ВОЙНОЙ»</vt:lpstr>
      <vt:lpstr>«ЧЕЛОВЕК И ПРИРОДА В ОТЕЧЕСТВЕННОЙ И МИРОВОЙ ЛИТЕРАТУРЕ». </vt:lpstr>
      <vt:lpstr>«СПОР ПОКОЛЕНИЙ: ВМЕСТЕ И ВРОЗЬ». </vt:lpstr>
      <vt:lpstr>«ЧЕМ ЛЮДИ ЖИВЫ?»</vt:lpstr>
      <vt:lpstr>4. Написание сочинения. </vt:lpstr>
      <vt:lpstr>СТРУКТУРА (КОМПОЗИЦИЯ).</vt:lpstr>
      <vt:lpstr>Вступление (тезис)</vt:lpstr>
      <vt:lpstr>Основная часть (доказательство)</vt:lpstr>
      <vt:lpstr>Заключение (вывод)</vt:lpstr>
      <vt:lpstr>КРИТЕРИИ ОЦЕНИВАНИЯ. </vt:lpstr>
      <vt:lpstr>1. Соответствие теме (основной).  </vt:lpstr>
      <vt:lpstr>2. Аргументация. (основной).  </vt:lpstr>
      <vt:lpstr>3. Композиция. </vt:lpstr>
      <vt:lpstr>4. Качество речи. </vt:lpstr>
      <vt:lpstr>5. Грамотность.</vt:lpstr>
      <vt:lpstr>Удачи!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</dc:title>
  <dc:creator>Сергей</dc:creator>
  <cp:lastModifiedBy>Сергей</cp:lastModifiedBy>
  <cp:revision>33</cp:revision>
  <dcterms:created xsi:type="dcterms:W3CDTF">2014-10-25T10:34:15Z</dcterms:created>
  <dcterms:modified xsi:type="dcterms:W3CDTF">2015-04-02T15:59:49Z</dcterms:modified>
</cp:coreProperties>
</file>