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1" r:id="rId14"/>
    <p:sldId id="275" r:id="rId15"/>
    <p:sldId id="274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514A50C-B290-4705-883A-D1C8258A5700}" type="datetimeFigureOut">
              <a:rPr lang="ru-RU" smtClean="0"/>
              <a:t>14.04.2015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D0B3C05-98CF-4568-B3CC-2E3382FB417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&#1048;&#1088;&#1080;&#1085;&#1072;\Downloads\&#1057;&#1072;&#1088;&#1072;&#1090;&#1086;&#1074;&#1089;&#1082;&#1086;&#1077;%20&#1048;&#1086;&#1072;&#1085;&#1085;&#1080;&#1082;&#1080;&#1077;&#1074;&#1089;&#1082;&#1086;&#1077;%20&#1077;&#1087;&#1072;&#1088;&#1093;&#1080;&#1072;&#1083;&#1100;&#1085;&#1086;&#1077;%20&#1078;&#1077;&#1085;&#1089;&#1082;&#1086;&#1077;%20&#1091;&#1095;&#1080;&#1083;&#1080;&#1097;&#1077;%20&#1057;&#1072;&#1088;&#1072;&#1090;&#1086;&#1074;&#1089;&#1082;&#1086;&#1075;&#1086;%20&#1077;&#1087;&#1072;&#1088;&#1093;&#1080;&#1072;&#1083;&#1100;&#1085;&#1086;&#1075;&#1086;%20&#1091;&#1095;&#1080;&#1083;&#1080;&#1097;&#1085;&#1086;&#1075;&#1086;%20&#1089;&#1086;&#1074;&#1077;&#1090;&#1072;.%201869&#8211;1918.html" TargetMode="External"/><Relationship Id="rId3" Type="http://schemas.openxmlformats.org/officeDocument/2006/relationships/hyperlink" Target="http://sadservie.ru/" TargetMode="External"/><Relationship Id="rId7" Type="http://schemas.openxmlformats.org/officeDocument/2006/relationships/hyperlink" Target="file:///C:\Users\&#1048;&#1088;&#1080;&#1085;&#1072;\Downloads\&#1045;&#1087;&#1072;&#1088;&#1093;&#1080;&#1072;&#1083;&#1100;&#1085;&#1086;&#1077;%20&#1078;&#1077;&#1085;&#1089;&#1082;&#1086;&#1077;%20&#1091;&#1095;&#1080;&#1083;&#1080;&#1097;&#1077;%20%20%20&#1060;&#1086;&#1090;&#1086;&#1075;&#1088;&#1072;&#1092;&#1080;&#1080;%20&#1089;&#1090;&#1072;&#1088;&#1086;&#1075;&#1086;%20&#1057;&#1072;&#1088;&#1072;&#1090;&#1086;&#1074;&#1072;.html" TargetMode="External"/><Relationship Id="rId2" Type="http://schemas.openxmlformats.org/officeDocument/2006/relationships/hyperlink" Target="file:///C:\Users\&#1048;&#1088;&#1080;&#1085;&#1072;\Downloads\&#1040;&#1082;&#1090;&#1080;&#1074;&#1085;&#1086;&#1077;%20&#1074;&#1086;&#1089;&#1087;&#1080;&#1090;&#1072;&#1085;&#1080;&#1077;,%20&#1072;%20&#1085;&#1077;%20-&#1094;&#1074;&#1077;&#1090;&#1086;&#1095;&#1077;&#1082;%20&#1080;%20&#1076;&#1074;&#1077;%20&#1088;&#1091;&#1082;&#1080;-%20(1).do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&#1048;&#1088;&#1080;&#1085;&#1072;\Downloads\&#1043;&#1088;&#1080;&#1084;&#1072;&#1089;&#1099;%20&#1080;&#1089;&#1090;&#1086;&#1088;&#1080;&#1080;.%20&#1044;&#1086;&#1084;%20&#1057;&#1082;&#1080;&#1073;&#1080;&#1085;&#1077;&#1074;&#1089;&#1082;&#1086;&#1075;&#1086;%20&#1057;.&#1052;..html" TargetMode="External"/><Relationship Id="rId5" Type="http://schemas.openxmlformats.org/officeDocument/2006/relationships/hyperlink" Target="file:///C:\Users\&#1048;&#1088;&#1080;&#1085;&#1072;\Downloads\&#1074;&#1089;&#1077;%20&#1089;&#1082;&#1080;&#1073;&#1080;&#1085;&#1077;&#1074;&#1089;&#1082;&#1080;&#1077;.html" TargetMode="External"/><Relationship Id="rId4" Type="http://schemas.openxmlformats.org/officeDocument/2006/relationships/hyperlink" Target="file:///C:\Users\&#1048;&#1088;&#1080;&#1085;&#1072;\Downloads\&#1041;&#1054;&#1051;&#1068;&#1064;&#1040;&#1071;%20&#1057;&#1040;&#1056;&#1040;&#1058;&#1054;&#1042;&#1057;&#1050;&#1040;&#1071;%20&#1069;&#1053;&#1062;&#1048;&#1050;&#1051;&#1054;&#1055;&#1045;&#1044;&#1048;&#1071;%20%20%20&#1057;&#1072;&#1088;&#1072;&#1090;&#1086;&#1074;%20%20%20&#1042;&#1086;&#1083;&#1078;&#1089;&#1082;&#1080;&#1081;%20&#1088;&#1072;&#1081;&#1086;&#1085;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851648" cy="1828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Чернышевского, </a:t>
            </a:r>
            <a:r>
              <a:rPr lang="ru-RU" dirty="0" smtClean="0">
                <a:solidFill>
                  <a:srgbClr val="FF0000"/>
                </a:solidFill>
              </a:rPr>
              <a:t>157.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lang="ru-RU" dirty="0" smtClean="0">
                <a:solidFill>
                  <a:srgbClr val="FF0000"/>
                </a:solidFill>
              </a:rPr>
              <a:t>стория одного здания.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717032"/>
            <a:ext cx="7854696" cy="1264104"/>
          </a:xfrm>
        </p:spPr>
        <p:txBody>
          <a:bodyPr>
            <a:normAutofit fontScale="55000" lnSpcReduction="20000"/>
          </a:bodyPr>
          <a:lstStyle/>
          <a:p>
            <a:endParaRPr lang="ru-RU" sz="3600" dirty="0" smtClean="0"/>
          </a:p>
          <a:p>
            <a:r>
              <a:rPr lang="ru-RU" sz="3600" dirty="0" smtClean="0"/>
              <a:t>Автор </a:t>
            </a:r>
            <a:r>
              <a:rPr lang="ru-RU" sz="3600" dirty="0" err="1" smtClean="0"/>
              <a:t>Зяблева</a:t>
            </a:r>
            <a:r>
              <a:rPr lang="ru-RU" sz="3600" dirty="0" smtClean="0"/>
              <a:t> И.М.</a:t>
            </a:r>
          </a:p>
          <a:p>
            <a:r>
              <a:rPr lang="ru-RU" sz="3600" dirty="0" smtClean="0"/>
              <a:t>В рамках проекта «Саратовская тема»</a:t>
            </a:r>
          </a:p>
          <a:p>
            <a:r>
              <a:rPr lang="ru-RU" sz="3600" dirty="0" smtClean="0"/>
              <a:t>Саратов, 2015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04294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682400"/>
          </a:xfrm>
        </p:spPr>
        <p:txBody>
          <a:bodyPr/>
          <a:lstStyle/>
          <a:p>
            <a:r>
              <a:rPr lang="ru-RU" dirty="0" smtClean="0"/>
              <a:t>мастерские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+mj-lt"/>
              </a:rPr>
              <a:t>Слесарное отделение постепенно оборудовалось из разных старых станков консервированных заводов</a:t>
            </a:r>
            <a:endParaRPr lang="ru-RU" sz="2400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583176"/>
            <a:ext cx="5111750" cy="2758448"/>
          </a:xfrm>
        </p:spPr>
      </p:pic>
    </p:spTree>
    <p:extLst>
      <p:ext uri="{BB962C8B-B14F-4D97-AF65-F5344CB8AC3E}">
        <p14:creationId xmlns:p14="http://schemas.microsoft.com/office/powerpoint/2010/main" val="489204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Кабинет машинописи.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420888"/>
            <a:ext cx="2302024" cy="38275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j-lt"/>
              </a:rPr>
              <a:t>Инструктор </a:t>
            </a:r>
            <a:r>
              <a:rPr lang="ru-RU" sz="2400" dirty="0">
                <a:latin typeface="+mj-lt"/>
              </a:rPr>
              <a:t>— 1. Учащихся — 40 чел</a:t>
            </a:r>
            <a:r>
              <a:rPr lang="ru-RU" sz="2400" dirty="0" smtClean="0">
                <a:latin typeface="+mj-lt"/>
              </a:rPr>
              <a:t>.</a:t>
            </a:r>
          </a:p>
          <a:p>
            <a:r>
              <a:rPr lang="ru-RU" sz="2400" dirty="0" smtClean="0">
                <a:latin typeface="+mj-lt"/>
              </a:rPr>
              <a:t> </a:t>
            </a:r>
            <a:r>
              <a:rPr lang="ru-RU" sz="2400" dirty="0">
                <a:latin typeface="+mj-lt"/>
              </a:rPr>
              <a:t>Машинок </a:t>
            </a:r>
            <a:r>
              <a:rPr lang="ru-RU" sz="2400" dirty="0" smtClean="0">
                <a:latin typeface="+mj-lt"/>
              </a:rPr>
              <a:t>—6</a:t>
            </a:r>
            <a:endParaRPr lang="ru-RU" sz="2400" dirty="0">
              <a:latin typeface="+mj-lt"/>
            </a:endParaRPr>
          </a:p>
          <a:p>
            <a:endParaRPr lang="ru-RU" sz="2400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602" y="1916833"/>
            <a:ext cx="5809198" cy="3652606"/>
          </a:xfrm>
        </p:spPr>
      </p:pic>
    </p:spTree>
    <p:extLst>
      <p:ext uri="{BB962C8B-B14F-4D97-AF65-F5344CB8AC3E}">
        <p14:creationId xmlns:p14="http://schemas.microsoft.com/office/powerpoint/2010/main" val="2371769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834528"/>
          </a:xfrm>
        </p:spPr>
        <p:txBody>
          <a:bodyPr/>
          <a:lstStyle/>
          <a:p>
            <a:r>
              <a:rPr lang="ru-RU" dirty="0"/>
              <a:t>Швейное отделение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564904"/>
            <a:ext cx="2743200" cy="36834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Шитье </a:t>
            </a:r>
            <a:r>
              <a:rPr lang="ru-RU" sz="2000" dirty="0">
                <a:latin typeface="+mj-lt"/>
              </a:rPr>
              <a:t>нарядного белья, отделка с кружевами,</a:t>
            </a:r>
          </a:p>
          <a:p>
            <a:r>
              <a:rPr lang="ru-RU" sz="2000" dirty="0">
                <a:latin typeface="+mj-lt"/>
              </a:rPr>
              <a:t>вышивка (наволок, пододеяльника, нарядной юбки) и составление</a:t>
            </a:r>
          </a:p>
          <a:p>
            <a:r>
              <a:rPr lang="ru-RU" sz="2000" dirty="0">
                <a:latin typeface="+mj-lt"/>
              </a:rPr>
              <a:t>самостоятельно патронов, примерка, исполнение заказов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369731"/>
            <a:ext cx="5111750" cy="3185337"/>
          </a:xfrm>
        </p:spPr>
      </p:pic>
    </p:spTree>
    <p:extLst>
      <p:ext uri="{BB962C8B-B14F-4D97-AF65-F5344CB8AC3E}">
        <p14:creationId xmlns:p14="http://schemas.microsoft.com/office/powerpoint/2010/main" val="1227882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лестницы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276872"/>
            <a:ext cx="2743200" cy="39715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В здании сохранились чугунные лестницы, по которым ходили девочки из епархиального училища, бывшие беспризорники из Красного городка, а теперь ходят дети школы-интерната №4</a:t>
            </a:r>
            <a:endParaRPr lang="ru-RU" sz="2000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045494"/>
            <a:ext cx="5111750" cy="3833812"/>
          </a:xfrm>
        </p:spPr>
      </p:pic>
    </p:spTree>
    <p:extLst>
      <p:ext uri="{BB962C8B-B14F-4D97-AF65-F5344CB8AC3E}">
        <p14:creationId xmlns:p14="http://schemas.microsoft.com/office/powerpoint/2010/main" val="59905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Старинная люстра изрядно пострадала от футбольных и волейбольных мячей…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val="2714834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55576" y="980728"/>
            <a:ext cx="7941568" cy="1010376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В </a:t>
            </a:r>
            <a:r>
              <a:rPr lang="ru-RU" sz="2800" dirty="0"/>
              <a:t>этом зале когда-то танцевали дамы в пышных платьях и офицеры в мундирах с эполетами…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12776"/>
            <a:ext cx="4038600" cy="302895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494562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Интернет-источники: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>
                <a:hlinkClick r:id="rId2" action="ppaction://hlinkfile"/>
              </a:rPr>
              <a:t>file:///C:/Users/Ирина/Downloads/Активное%20воспитание,%20а%20не%20-цветочек%20и%20две%20руки-%20(1).</a:t>
            </a:r>
            <a:r>
              <a:rPr lang="ru-RU" sz="2000" dirty="0" smtClean="0">
                <a:hlinkClick r:id="rId2" action="ppaction://hlinkfile"/>
              </a:rPr>
              <a:t>doc</a:t>
            </a:r>
            <a:endParaRPr lang="ru-RU" sz="2000" dirty="0" smtClean="0"/>
          </a:p>
          <a:p>
            <a:r>
              <a:rPr lang="en-US" sz="2000" dirty="0">
                <a:hlinkClick r:id="rId3"/>
              </a:rPr>
              <a:t>http://sadservie.ru</a:t>
            </a:r>
            <a:r>
              <a:rPr lang="en-US" sz="2000" dirty="0" smtClean="0">
                <a:hlinkClick r:id="rId3"/>
              </a:rPr>
              <a:t>/</a:t>
            </a:r>
            <a:endParaRPr lang="ru-RU" sz="2000" dirty="0" smtClean="0"/>
          </a:p>
          <a:p>
            <a:r>
              <a:rPr lang="en-US" sz="2000" dirty="0">
                <a:hlinkClick r:id="rId4" action="ppaction://hlinkfile"/>
              </a:rPr>
              <a:t>file:///C:/Users/</a:t>
            </a:r>
            <a:r>
              <a:rPr lang="ru-RU" sz="2000" dirty="0">
                <a:hlinkClick r:id="rId4" action="ppaction://hlinkfile"/>
              </a:rPr>
              <a:t>Ирина/</a:t>
            </a:r>
            <a:r>
              <a:rPr lang="en-US" sz="2000" dirty="0">
                <a:hlinkClick r:id="rId4" action="ppaction://hlinkfile"/>
              </a:rPr>
              <a:t>Downloads/</a:t>
            </a:r>
            <a:r>
              <a:rPr lang="ru-RU" sz="2000" dirty="0">
                <a:hlinkClick r:id="rId4" action="ppaction://hlinkfile"/>
              </a:rPr>
              <a:t>БОЛЬШАЯ%20САРАТОВСКАЯ%20ЭНЦИКЛОПЕДИЯ%20%20%20Саратов%20%20%20Волжский%20район.</a:t>
            </a:r>
            <a:r>
              <a:rPr lang="en-US" sz="2000" dirty="0" err="1" smtClean="0">
                <a:hlinkClick r:id="rId4" action="ppaction://hlinkfile"/>
              </a:rPr>
              <a:t>htm</a:t>
            </a:r>
            <a:endParaRPr lang="ru-RU" sz="2000" dirty="0" smtClean="0"/>
          </a:p>
          <a:p>
            <a:r>
              <a:rPr lang="en-US" sz="2000" dirty="0">
                <a:hlinkClick r:id="rId5" action="ppaction://hlinkfile"/>
              </a:rPr>
              <a:t>file:///C:/Users/</a:t>
            </a:r>
            <a:r>
              <a:rPr lang="ru-RU" sz="2000" dirty="0">
                <a:hlinkClick r:id="rId5" action="ppaction://hlinkfile"/>
              </a:rPr>
              <a:t>Ирина/</a:t>
            </a:r>
            <a:r>
              <a:rPr lang="en-US" sz="2000" dirty="0">
                <a:hlinkClick r:id="rId5" action="ppaction://hlinkfile"/>
              </a:rPr>
              <a:t>Downloads/</a:t>
            </a:r>
            <a:r>
              <a:rPr lang="ru-RU" sz="2000" dirty="0">
                <a:hlinkClick r:id="rId5" action="ppaction://hlinkfile"/>
              </a:rPr>
              <a:t>все%20скибиневские.</a:t>
            </a:r>
            <a:r>
              <a:rPr lang="en-US" sz="2000" dirty="0" smtClean="0">
                <a:hlinkClick r:id="rId5" action="ppaction://hlinkfile"/>
              </a:rPr>
              <a:t>html</a:t>
            </a:r>
            <a:endParaRPr lang="ru-RU" sz="2000" dirty="0" smtClean="0"/>
          </a:p>
          <a:p>
            <a:r>
              <a:rPr lang="en-US" sz="2000" dirty="0">
                <a:hlinkClick r:id="rId6" action="ppaction://hlinkfile"/>
              </a:rPr>
              <a:t>file:///C:/Users/</a:t>
            </a:r>
            <a:r>
              <a:rPr lang="ru-RU" sz="2000" dirty="0">
                <a:hlinkClick r:id="rId6" action="ppaction://hlinkfile"/>
              </a:rPr>
              <a:t>Ирина/</a:t>
            </a:r>
            <a:r>
              <a:rPr lang="en-US" sz="2000" dirty="0">
                <a:hlinkClick r:id="rId6" action="ppaction://hlinkfile"/>
              </a:rPr>
              <a:t>Downloads/</a:t>
            </a:r>
            <a:r>
              <a:rPr lang="ru-RU" sz="2000" dirty="0">
                <a:hlinkClick r:id="rId6" action="ppaction://hlinkfile"/>
              </a:rPr>
              <a:t>Гримасы%20истории.%20Дом%20Скибиневского%20С.М..</a:t>
            </a:r>
            <a:r>
              <a:rPr lang="en-US" sz="2000" dirty="0" smtClean="0">
                <a:hlinkClick r:id="rId6" action="ppaction://hlinkfile"/>
              </a:rPr>
              <a:t>html</a:t>
            </a:r>
            <a:endParaRPr lang="ru-RU" sz="2000" dirty="0" smtClean="0"/>
          </a:p>
          <a:p>
            <a:r>
              <a:rPr lang="en-US" sz="2000" dirty="0">
                <a:hlinkClick r:id="rId7" action="ppaction://hlinkfile"/>
              </a:rPr>
              <a:t>file:///C:/Users/</a:t>
            </a:r>
            <a:r>
              <a:rPr lang="ru-RU" sz="2000" dirty="0">
                <a:hlinkClick r:id="rId7" action="ppaction://hlinkfile"/>
              </a:rPr>
              <a:t>Ирина/</a:t>
            </a:r>
            <a:r>
              <a:rPr lang="en-US" sz="2000" dirty="0">
                <a:hlinkClick r:id="rId7" action="ppaction://hlinkfile"/>
              </a:rPr>
              <a:t>Downloads/</a:t>
            </a:r>
            <a:r>
              <a:rPr lang="ru-RU" sz="2000" dirty="0">
                <a:hlinkClick r:id="rId7" action="ppaction://hlinkfile"/>
              </a:rPr>
              <a:t>Епархиальное%20женское%20училище%20%20%20Фотографии%20старого%20Саратова.</a:t>
            </a:r>
            <a:r>
              <a:rPr lang="en-US" sz="2000" dirty="0" smtClean="0">
                <a:hlinkClick r:id="rId7" action="ppaction://hlinkfile"/>
              </a:rPr>
              <a:t>html</a:t>
            </a:r>
            <a:endParaRPr lang="ru-RU" sz="2000" dirty="0" smtClean="0"/>
          </a:p>
          <a:p>
            <a:r>
              <a:rPr lang="en-US" sz="2000" dirty="0">
                <a:hlinkClick r:id="rId8" action="ppaction://hlinkfile"/>
              </a:rPr>
              <a:t>file:///C:/Users/</a:t>
            </a:r>
            <a:r>
              <a:rPr lang="ru-RU" sz="2000" dirty="0">
                <a:hlinkClick r:id="rId8" action="ppaction://hlinkfile"/>
              </a:rPr>
              <a:t>Ирина/</a:t>
            </a:r>
            <a:r>
              <a:rPr lang="en-US" sz="2000" dirty="0">
                <a:hlinkClick r:id="rId8" action="ppaction://hlinkfile"/>
              </a:rPr>
              <a:t>Downloads/</a:t>
            </a:r>
            <a:r>
              <a:rPr lang="ru-RU" sz="2000" dirty="0">
                <a:hlinkClick r:id="rId8" action="ppaction://hlinkfile"/>
              </a:rPr>
              <a:t>Саратовское%20Иоанникиевское%20епархиальное%20женское%20училище%20Саратовского%20епархиального%20училищного%20совета.%201869–1918.</a:t>
            </a:r>
            <a:r>
              <a:rPr lang="en-US" sz="2000" dirty="0" smtClean="0">
                <a:hlinkClick r:id="rId8" action="ppaction://hlinkfile"/>
              </a:rPr>
              <a:t>html</a:t>
            </a:r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0010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36004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Дом </a:t>
            </a:r>
            <a:r>
              <a:rPr lang="ru-RU" dirty="0" err="1" smtClean="0"/>
              <a:t>Скибиневского</a:t>
            </a:r>
            <a:r>
              <a:rPr lang="ru-RU" dirty="0" smtClean="0"/>
              <a:t> С.М.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1800" dirty="0" smtClean="0">
                <a:latin typeface="+mj-lt"/>
              </a:rPr>
              <a:t>Саратовский </a:t>
            </a:r>
            <a:r>
              <a:rPr lang="ru-RU" sz="1800" dirty="0">
                <a:latin typeface="+mj-lt"/>
              </a:rPr>
              <a:t>краевед А.Н. </a:t>
            </a:r>
            <a:r>
              <a:rPr lang="ru-RU" sz="1800" dirty="0" err="1">
                <a:latin typeface="+mj-lt"/>
              </a:rPr>
              <a:t>Минх</a:t>
            </a:r>
            <a:r>
              <a:rPr lang="ru-RU" sz="1800" dirty="0">
                <a:latin typeface="+mj-lt"/>
              </a:rPr>
              <a:t> в своих записках «Саратов в 1853 году» писал, что «в Саратове есть несколько отдельных красивых зданий казенных и частных...» и среди них два </a:t>
            </a:r>
            <a:r>
              <a:rPr lang="ru-RU" sz="1800" dirty="0" smtClean="0">
                <a:latin typeface="+mj-lt"/>
              </a:rPr>
              <a:t>дома </a:t>
            </a:r>
            <a:r>
              <a:rPr lang="ru-RU" sz="1800" dirty="0" err="1">
                <a:latin typeface="+mj-lt"/>
              </a:rPr>
              <a:t>Скибиневских</a:t>
            </a:r>
            <a:r>
              <a:rPr lang="ru-RU" sz="1800" dirty="0">
                <a:latin typeface="+mj-lt"/>
              </a:rPr>
              <a:t>. О</a:t>
            </a:r>
            <a:r>
              <a:rPr lang="ru-RU" sz="1800" dirty="0" smtClean="0">
                <a:latin typeface="+mj-lt"/>
              </a:rPr>
              <a:t>дин </a:t>
            </a:r>
            <a:r>
              <a:rPr lang="ru-RU" sz="1800" dirty="0">
                <a:latin typeface="+mj-lt"/>
              </a:rPr>
              <a:t>был построен в 1847 году на углу улиц Никольской и Малой Дворянской (ныне Радищева и Советской</a:t>
            </a:r>
            <a:r>
              <a:rPr lang="ru-RU" sz="1800" dirty="0" smtClean="0">
                <a:latin typeface="+mj-lt"/>
              </a:rPr>
              <a:t>), </a:t>
            </a:r>
            <a:r>
              <a:rPr lang="ru-RU" sz="1800" dirty="0">
                <a:latin typeface="+mj-lt"/>
              </a:rPr>
              <a:t>второй на улице Большой Сергиевской (ныне Чернышевского).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271590"/>
            <a:ext cx="5111750" cy="3381619"/>
          </a:xfrm>
        </p:spPr>
      </p:pic>
    </p:spTree>
    <p:extLst>
      <p:ext uri="{BB962C8B-B14F-4D97-AF65-F5344CB8AC3E}">
        <p14:creationId xmlns:p14="http://schemas.microsoft.com/office/powerpoint/2010/main" val="174169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692696"/>
            <a:ext cx="4680520" cy="1162050"/>
          </a:xfrm>
        </p:spPr>
        <p:txBody>
          <a:bodyPr/>
          <a:lstStyle/>
          <a:p>
            <a:r>
              <a:rPr lang="ru-RU" sz="2000" b="1" dirty="0"/>
              <a:t>О</a:t>
            </a:r>
            <a:r>
              <a:rPr lang="ru-RU" sz="2000" b="1" dirty="0" smtClean="0"/>
              <a:t>собняк </a:t>
            </a:r>
            <a:r>
              <a:rPr lang="ru-RU" sz="2000" b="1" dirty="0" err="1"/>
              <a:t>Скибиневских</a:t>
            </a:r>
            <a:r>
              <a:rPr lang="ru-RU" sz="2000" b="1" dirty="0"/>
              <a:t> в Саратове на углу улиц Радищева и Советской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908720"/>
            <a:ext cx="2743200" cy="533968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062" y="2276872"/>
            <a:ext cx="4995388" cy="3384376"/>
          </a:xfrm>
        </p:spPr>
      </p:pic>
      <p:sp>
        <p:nvSpPr>
          <p:cNvPr id="6" name="Прямоугольник 5"/>
          <p:cNvSpPr/>
          <p:nvPr/>
        </p:nvSpPr>
        <p:spPr>
          <a:xfrm>
            <a:off x="619492" y="1196752"/>
            <a:ext cx="28083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err="1" smtClean="0">
                <a:solidFill>
                  <a:srgbClr val="000000"/>
                </a:solidFill>
                <a:effectLst/>
                <a:latin typeface="+mj-lt"/>
              </a:rPr>
              <a:t>Скибиневский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+mj-lt"/>
              </a:rPr>
              <a:t> Михаил Данилович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+mj-lt"/>
              </a:rPr>
              <a:t> - посол в Персию. К 1810 г. относится составление М.Скибиневским первой известной грамматики арабского языка, которая осталась в рукописи.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+mj-lt"/>
              </a:rPr>
              <a:t>В 1788-89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-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+mj-lt"/>
              </a:rPr>
              <a:t>коллежский асессор, Председатель 2-го департамента в губернском магистрате Кавказского наместничества. В 1790-х был генеральным консулом в Персии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/>
              </a:rPr>
              <a:t>. </a:t>
            </a:r>
            <a:endParaRPr lang="ru-RU" b="0" i="0" dirty="0">
              <a:solidFill>
                <a:srgbClr val="000000"/>
              </a:solidFill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31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322360"/>
          </a:xfrm>
        </p:spPr>
        <p:txBody>
          <a:bodyPr/>
          <a:lstStyle/>
          <a:p>
            <a:r>
              <a:rPr lang="ru-RU" dirty="0" err="1" smtClean="0"/>
              <a:t>Скибиневские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836712"/>
            <a:ext cx="2743200" cy="5411688"/>
          </a:xfrm>
        </p:spPr>
        <p:txBody>
          <a:bodyPr>
            <a:noAutofit/>
          </a:bodyPr>
          <a:lstStyle/>
          <a:p>
            <a:r>
              <a:rPr lang="ru-RU" sz="1600" dirty="0">
                <a:latin typeface="+mj-lt"/>
              </a:rPr>
              <a:t>Святослав Михайлович </a:t>
            </a:r>
            <a:r>
              <a:rPr lang="ru-RU" sz="1600" dirty="0" err="1">
                <a:latin typeface="+mj-lt"/>
              </a:rPr>
              <a:t>Скибиневский</a:t>
            </a:r>
            <a:r>
              <a:rPr lang="ru-RU" sz="1600" dirty="0">
                <a:latin typeface="+mj-lt"/>
              </a:rPr>
              <a:t> служил в казачьей команде Моздокского легиона, участвовал в боевых походах в Персию, на Кавказ и в сражениях в годы Отечественной войны 1812 года, имел ранения. За храбрость был награжден орденом св. Владимира IV степени с бантом. После отставки в чине подполковника он жил в своем имении в Царицынском уезде и был избран там </a:t>
            </a:r>
            <a:r>
              <a:rPr lang="ru-RU" sz="1600" dirty="0" err="1">
                <a:latin typeface="+mj-lt"/>
              </a:rPr>
              <a:t>камышинским</a:t>
            </a:r>
            <a:r>
              <a:rPr lang="ru-RU" sz="1600" dirty="0">
                <a:latin typeface="+mj-lt"/>
              </a:rPr>
              <a:t> и царицынским предводителем дворянства, а в 1830 году — саратовским губернским, а затем еще на два трехлетних срока.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39799"/>
            <a:ext cx="1747901" cy="2819195"/>
          </a:xfrm>
        </p:spPr>
      </p:pic>
      <p:pic>
        <p:nvPicPr>
          <p:cNvPr id="1027" name="Picture 3" descr="C:\Users\Ирина\Downloads\h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1539798"/>
            <a:ext cx="1427368" cy="282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439543"/>
              </p:ext>
            </p:extLst>
          </p:nvPr>
        </p:nvGraphicFramePr>
        <p:xfrm>
          <a:off x="4211960" y="4336021"/>
          <a:ext cx="3960440" cy="861060"/>
        </p:xfrm>
        <a:graphic>
          <a:graphicData uri="http://schemas.openxmlformats.org/drawingml/2006/table">
            <a:tbl>
              <a:tblPr/>
              <a:tblGrid>
                <a:gridCol w="2341450"/>
                <a:gridCol w="161899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Пеший и конный</a:t>
                      </a:r>
                      <a:br>
                        <a:rPr lang="ru-RU" dirty="0"/>
                      </a:br>
                      <a:r>
                        <a:rPr lang="ru-RU" dirty="0"/>
                        <a:t>ратники Пензенского ополчения.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0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Обер-офицер</a:t>
                      </a:r>
                      <a:br>
                        <a:rPr lang="ru-RU" dirty="0"/>
                      </a:br>
                      <a:r>
                        <a:rPr lang="ru-RU" dirty="0"/>
                        <a:t>Симбирского ополчения.</a:t>
                      </a:r>
                    </a:p>
                  </a:txBody>
                  <a:tcPr marL="19050" marR="19050" marT="19050" marB="190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0B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249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Епархиальное училище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+mj-lt"/>
              </a:rPr>
              <a:t>В 1857 году в саратовской епархии "возникла мысль об открытии епархиального училища для девиц духовного звания", а в 1869 </a:t>
            </a:r>
            <a:r>
              <a:rPr lang="ru-RU" sz="2000" dirty="0" smtClean="0">
                <a:latin typeface="+mj-lt"/>
              </a:rPr>
              <a:t>году </a:t>
            </a:r>
            <a:r>
              <a:rPr lang="ru-RU" sz="2000" dirty="0">
                <a:latin typeface="+mj-lt"/>
              </a:rPr>
              <a:t>открылось Саратовское </a:t>
            </a:r>
            <a:r>
              <a:rPr lang="ru-RU" sz="2000" dirty="0" err="1">
                <a:latin typeface="+mj-lt"/>
              </a:rPr>
              <a:t>Иоанникиевское</a:t>
            </a:r>
            <a:r>
              <a:rPr lang="ru-RU" sz="2000" dirty="0">
                <a:latin typeface="+mj-lt"/>
              </a:rPr>
              <a:t> епархиальное женское училище, ставшее первым в </a:t>
            </a:r>
            <a:r>
              <a:rPr lang="ru-RU" sz="2000" dirty="0" smtClean="0">
                <a:latin typeface="+mj-lt"/>
              </a:rPr>
              <a:t>губернии. Училище </a:t>
            </a:r>
            <a:r>
              <a:rPr lang="ru-RU" sz="2000" dirty="0">
                <a:latin typeface="+mj-lt"/>
              </a:rPr>
              <a:t>разместилось в доме </a:t>
            </a:r>
            <a:r>
              <a:rPr lang="ru-RU" sz="2000" dirty="0" err="1">
                <a:latin typeface="+mj-lt"/>
              </a:rPr>
              <a:t>Скибиневских</a:t>
            </a:r>
            <a:r>
              <a:rPr lang="ru-RU" sz="2000" dirty="0">
                <a:latin typeface="+mj-lt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271590"/>
            <a:ext cx="5111750" cy="3381619"/>
          </a:xfrm>
        </p:spPr>
      </p:pic>
    </p:spTree>
    <p:extLst>
      <p:ext uri="{BB962C8B-B14F-4D97-AF65-F5344CB8AC3E}">
        <p14:creationId xmlns:p14="http://schemas.microsoft.com/office/powerpoint/2010/main" val="3358014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538384"/>
          </a:xfrm>
        </p:spPr>
        <p:txBody>
          <a:bodyPr/>
          <a:lstStyle/>
          <a:p>
            <a:r>
              <a:rPr lang="ru-RU" dirty="0" smtClean="0"/>
              <a:t>Епархиальное училище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11560" y="1340768"/>
            <a:ext cx="2743200" cy="490763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+mj-lt"/>
              </a:rPr>
              <a:t>Окончившие </a:t>
            </a:r>
            <a:r>
              <a:rPr lang="ru-RU" sz="2000" dirty="0">
                <a:latin typeface="+mj-lt"/>
              </a:rPr>
              <a:t>училище получали право на звание домашней</a:t>
            </a:r>
          </a:p>
          <a:p>
            <a:r>
              <a:rPr lang="ru-RU" sz="2000" dirty="0">
                <a:latin typeface="+mj-lt"/>
              </a:rPr>
              <a:t>учительницы, учителя народных училищ и церковно-приходских школ. При училище в 1873 г. был открыт</a:t>
            </a:r>
          </a:p>
          <a:p>
            <a:r>
              <a:rPr lang="ru-RU" sz="2000" dirty="0">
                <a:latin typeface="+mj-lt"/>
              </a:rPr>
              <a:t>приют для сирот </a:t>
            </a:r>
            <a:r>
              <a:rPr lang="ru-RU" sz="2000" dirty="0" smtClean="0">
                <a:latin typeface="+mj-lt"/>
              </a:rPr>
              <a:t>духовенства, </a:t>
            </a:r>
            <a:r>
              <a:rPr lang="ru-RU" sz="2000" dirty="0">
                <a:latin typeface="+mj-lt"/>
              </a:rPr>
              <a:t>в 1903 г. - </a:t>
            </a:r>
            <a:r>
              <a:rPr lang="ru-RU" sz="2000" dirty="0" err="1">
                <a:latin typeface="+mj-lt"/>
              </a:rPr>
              <a:t>одноклассная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церковно-приходская школа</a:t>
            </a:r>
            <a:r>
              <a:rPr lang="ru-RU" sz="2000" dirty="0" smtClean="0">
                <a:latin typeface="+mj-lt"/>
              </a:rPr>
              <a:t>. В 1918 году училище закрыто.</a:t>
            </a:r>
            <a:endParaRPr lang="ru-RU" sz="2000" dirty="0">
              <a:latin typeface="+mj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182172"/>
            <a:ext cx="5111750" cy="3560456"/>
          </a:xfrm>
        </p:spPr>
      </p:pic>
    </p:spTree>
    <p:extLst>
      <p:ext uri="{BB962C8B-B14F-4D97-AF65-F5344CB8AC3E}">
        <p14:creationId xmlns:p14="http://schemas.microsoft.com/office/powerpoint/2010/main" val="353076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2743200" cy="560071"/>
          </a:xfrm>
        </p:spPr>
        <p:txBody>
          <a:bodyPr/>
          <a:lstStyle/>
          <a:p>
            <a:r>
              <a:rPr lang="ru-RU" dirty="0" smtClean="0"/>
              <a:t>После революции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979712" y="5589240"/>
            <a:ext cx="5328592" cy="8640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После революции 1917 года и Гражданской войны здание пришло в запустение.</a:t>
            </a:r>
            <a:endParaRPr lang="ru-RU" sz="2000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22" y="764704"/>
            <a:ext cx="7431894" cy="4859316"/>
          </a:xfrm>
        </p:spPr>
      </p:pic>
    </p:spTree>
    <p:extLst>
      <p:ext uri="{BB962C8B-B14F-4D97-AF65-F5344CB8AC3E}">
        <p14:creationId xmlns:p14="http://schemas.microsoft.com/office/powerpoint/2010/main" val="2296092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610392"/>
          </a:xfrm>
        </p:spPr>
        <p:txBody>
          <a:bodyPr/>
          <a:lstStyle/>
          <a:p>
            <a:r>
              <a:rPr lang="ru-RU" dirty="0" smtClean="0"/>
              <a:t>Красный городок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68760"/>
            <a:ext cx="2743200" cy="4979640"/>
          </a:xfrm>
        </p:spPr>
        <p:txBody>
          <a:bodyPr>
            <a:noAutofit/>
          </a:bodyPr>
          <a:lstStyle/>
          <a:p>
            <a:r>
              <a:rPr lang="ru-RU" sz="1800" dirty="0"/>
              <a:t>10 января 1925 года последовал приказ </a:t>
            </a:r>
            <a:r>
              <a:rPr lang="ru-RU" sz="1800" dirty="0" err="1"/>
              <a:t>губисполкома</a:t>
            </a:r>
            <a:r>
              <a:rPr lang="ru-RU" sz="1800" dirty="0"/>
              <a:t> - организовать</a:t>
            </a:r>
          </a:p>
          <a:p>
            <a:r>
              <a:rPr lang="ru-RU" sz="1800" dirty="0"/>
              <a:t>Детский красный городок в помещениях бывшего епархиального</a:t>
            </a:r>
          </a:p>
          <a:p>
            <a:r>
              <a:rPr lang="ru-RU" sz="1800" dirty="0"/>
              <a:t>училища. На основании плана </a:t>
            </a:r>
            <a:r>
              <a:rPr lang="ru-RU" sz="1800" dirty="0" err="1"/>
              <a:t>соцвоса</a:t>
            </a:r>
            <a:r>
              <a:rPr lang="ru-RU" sz="1800" dirty="0"/>
              <a:t>, согласованного с массовыми</a:t>
            </a:r>
          </a:p>
          <a:p>
            <a:r>
              <a:rPr lang="ru-RU" sz="1800" dirty="0"/>
              <a:t>работниками, решено было в Красном городке организовать интернат на</a:t>
            </a:r>
          </a:p>
          <a:p>
            <a:r>
              <a:rPr lang="ru-RU" sz="1800" dirty="0"/>
              <a:t>600 человек детей обоего пола, школу и </a:t>
            </a:r>
            <a:r>
              <a:rPr lang="ru-RU" sz="1800" dirty="0" smtClean="0"/>
              <a:t>мастерские.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487857"/>
            <a:ext cx="5111750" cy="2949086"/>
          </a:xfrm>
        </p:spPr>
      </p:pic>
    </p:spTree>
    <p:extLst>
      <p:ext uri="{BB962C8B-B14F-4D97-AF65-F5344CB8AC3E}">
        <p14:creationId xmlns:p14="http://schemas.microsoft.com/office/powerpoint/2010/main" val="2876703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85800" y="0"/>
            <a:ext cx="2743200" cy="692695"/>
          </a:xfrm>
        </p:spPr>
        <p:txBody>
          <a:bodyPr/>
          <a:lstStyle/>
          <a:p>
            <a:r>
              <a:rPr lang="ru-RU" dirty="0" smtClean="0"/>
              <a:t>открытие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620688"/>
            <a:ext cx="2743200" cy="5627712"/>
          </a:xfrm>
        </p:spPr>
        <p:txBody>
          <a:bodyPr>
            <a:noAutofit/>
          </a:bodyPr>
          <a:lstStyle/>
          <a:p>
            <a:r>
              <a:rPr lang="ru-RU" sz="1600" dirty="0">
                <a:latin typeface="+mj-lt"/>
              </a:rPr>
              <a:t>Во вторую годовщину местная печать от 2/1—[19]27 года пишет: "Совсем </a:t>
            </a:r>
            <a:r>
              <a:rPr lang="ru-RU" sz="1600" dirty="0" smtClean="0">
                <a:latin typeface="+mj-lt"/>
              </a:rPr>
              <a:t>недавно </a:t>
            </a:r>
            <a:r>
              <a:rPr lang="ru-RU" sz="1600" dirty="0">
                <a:latin typeface="+mj-lt"/>
              </a:rPr>
              <a:t>из развалин старого здания бывшего епархиального училища вырос "Красный 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>
                <a:latin typeface="+mj-lt"/>
              </a:rPr>
              <a:t>детский городок", первыми обитателями которого были собранные из ночлежных домов, приемников и попросту с </a:t>
            </a:r>
            <a:r>
              <a:rPr lang="ru-RU" sz="1600" dirty="0" smtClean="0">
                <a:latin typeface="+mj-lt"/>
              </a:rPr>
              <a:t>улицы.  </a:t>
            </a:r>
            <a:r>
              <a:rPr lang="ru-RU" sz="1600" dirty="0">
                <a:latin typeface="+mj-lt"/>
              </a:rPr>
              <a:t>За два года уже около 250 человек ушли на производство, имеется школа 9-летка, около 10 хорошо поставленных мастерских. </a:t>
            </a:r>
            <a:endParaRPr lang="ru-RU" sz="1600" dirty="0" smtClean="0">
              <a:latin typeface="+mj-lt"/>
            </a:endParaRPr>
          </a:p>
          <a:p>
            <a:r>
              <a:rPr lang="ru-RU" sz="1600" dirty="0" smtClean="0">
                <a:latin typeface="+mj-lt"/>
              </a:rPr>
              <a:t>. </a:t>
            </a:r>
            <a:r>
              <a:rPr lang="ru-RU" sz="1600" dirty="0">
                <a:latin typeface="+mj-lt"/>
              </a:rPr>
              <a:t>Имеется свой земельный участок - 10 десятин огородной земли, 6 коров, 3 лошади, 10 свиней. За живым инвентарем любовно ухаживают сами </a:t>
            </a:r>
            <a:r>
              <a:rPr lang="ru-RU" sz="1600" dirty="0" smtClean="0">
                <a:latin typeface="+mj-lt"/>
              </a:rPr>
              <a:t>воспитанники.</a:t>
            </a:r>
            <a:endParaRPr lang="ru-RU" sz="1600" dirty="0">
              <a:latin typeface="+mj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258483"/>
            <a:ext cx="5111750" cy="3407833"/>
          </a:xfrm>
        </p:spPr>
      </p:pic>
    </p:spTree>
    <p:extLst>
      <p:ext uri="{BB962C8B-B14F-4D97-AF65-F5344CB8AC3E}">
        <p14:creationId xmlns:p14="http://schemas.microsoft.com/office/powerpoint/2010/main" val="154287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505</TotalTime>
  <Words>593</Words>
  <Application>Microsoft Office PowerPoint</Application>
  <PresentationFormat>Экран 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Чернышевского, 157. История одного здания.</vt:lpstr>
      <vt:lpstr>Дом Скибиневского С.М.</vt:lpstr>
      <vt:lpstr>Особняк Скибиневских в Саратове на углу улиц Радищева и Советской</vt:lpstr>
      <vt:lpstr>Скибиневские</vt:lpstr>
      <vt:lpstr>Епархиальное училище</vt:lpstr>
      <vt:lpstr>Епархиальное училище</vt:lpstr>
      <vt:lpstr>После революции</vt:lpstr>
      <vt:lpstr>Красный городок</vt:lpstr>
      <vt:lpstr>открытие</vt:lpstr>
      <vt:lpstr>мастерские</vt:lpstr>
      <vt:lpstr>Кабинет машинописи. </vt:lpstr>
      <vt:lpstr>Швейное отделение </vt:lpstr>
      <vt:lpstr>лестницы</vt:lpstr>
      <vt:lpstr>Старинная люстра изрядно пострадала от футбольных и волейбольных мячей…</vt:lpstr>
      <vt:lpstr>            В этом зале когда-то танцевали дамы в пышных платьях и офицеры в мундирах с эполетами… </vt:lpstr>
      <vt:lpstr>Интернет-источники: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Чернышевского, 157</dc:title>
  <dc:creator>Ирина</dc:creator>
  <cp:lastModifiedBy>Ирина</cp:lastModifiedBy>
  <cp:revision>29</cp:revision>
  <dcterms:created xsi:type="dcterms:W3CDTF">2015-02-23T14:26:03Z</dcterms:created>
  <dcterms:modified xsi:type="dcterms:W3CDTF">2015-04-14T09:42:07Z</dcterms:modified>
</cp:coreProperties>
</file>