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81" r:id="rId2"/>
    <p:sldId id="282" r:id="rId3"/>
    <p:sldId id="279" r:id="rId4"/>
    <p:sldId id="278" r:id="rId5"/>
    <p:sldId id="280" r:id="rId6"/>
    <p:sldId id="283" r:id="rId7"/>
    <p:sldId id="284" r:id="rId8"/>
    <p:sldId id="263" r:id="rId9"/>
    <p:sldId id="261" r:id="rId10"/>
    <p:sldId id="262" r:id="rId11"/>
    <p:sldId id="269" r:id="rId12"/>
    <p:sldId id="267" r:id="rId13"/>
    <p:sldId id="277" r:id="rId14"/>
    <p:sldId id="288" r:id="rId15"/>
    <p:sldId id="273" r:id="rId16"/>
    <p:sldId id="276" r:id="rId17"/>
    <p:sldId id="275" r:id="rId18"/>
    <p:sldId id="266" r:id="rId19"/>
    <p:sldId id="285" r:id="rId20"/>
    <p:sldId id="286" r:id="rId21"/>
    <p:sldId id="260" r:id="rId22"/>
    <p:sldId id="271" r:id="rId23"/>
    <p:sldId id="257" r:id="rId24"/>
    <p:sldId id="287" r:id="rId25"/>
    <p:sldId id="265" r:id="rId26"/>
    <p:sldId id="270"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D09"/>
    <a:srgbClr val="17400C"/>
    <a:srgbClr val="215B1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p:scale>
          <a:sx n="66" d="100"/>
          <a:sy n="66" d="100"/>
        </p:scale>
        <p:origin x="-1158" y="-9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9154D08-154E-4A4A-B2DA-13B114DCB412}" type="datetimeFigureOut">
              <a:rPr lang="ru-RU"/>
              <a:pPr>
                <a:defRPr/>
              </a:pPr>
              <a:t>10.04.2015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C5B492-480B-4ADF-9F03-3A1C02148BA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B3AD35BD-FDEF-460D-A094-58D9DADC8872}" type="slidenum">
              <a:rPr lang="ru-RU" smtClean="0"/>
              <a:pPr>
                <a:defRPr/>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FB33DB-7DC3-4C60-8B5B-647635613C50}" type="slidenum">
              <a:rPr lang="ru-RU"/>
              <a:pPr fontAlgn="base">
                <a:spcBef>
                  <a:spcPct val="0"/>
                </a:spcBef>
                <a:spcAft>
                  <a:spcPct val="0"/>
                </a:spcAft>
                <a:defRPr/>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478A8E8-2BD4-47CC-9FD0-828F2D3686A5}" type="datetime1">
              <a:rPr lang="ru-RU"/>
              <a:pPr>
                <a:defRPr/>
              </a:pPr>
              <a:t>10.04.2015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F139F8-E60F-464F-81DE-3A40C47B161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0C18FF1-8617-4DF9-A416-59E2995A9E6E}" type="datetime1">
              <a:rPr lang="ru-RU"/>
              <a:pPr>
                <a:defRPr/>
              </a:pPr>
              <a:t>10.04.2015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3F3B78D-A8FE-44F1-AB6D-6144D301C19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7F95D5-0EE6-4CA9-83D1-36CC6E1B9660}" type="datetime1">
              <a:rPr lang="ru-RU"/>
              <a:pPr>
                <a:defRPr/>
              </a:pPr>
              <a:t>10.04.2015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67BB34-E65F-4BAD-A960-282B29EB9A0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56E7B48-BD09-4A0C-AB39-8DAE63514088}" type="datetime1">
              <a:rPr lang="ru-RU"/>
              <a:pPr>
                <a:defRPr/>
              </a:pPr>
              <a:t>10.04.2015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789910-CA97-4418-9E28-65FE8F70B1B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3B65324-1184-46F1-934E-91F805CC95BB}" type="datetime1">
              <a:rPr lang="ru-RU"/>
              <a:pPr>
                <a:defRPr/>
              </a:pPr>
              <a:t>10.04.2015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41B60E-8CEA-4B9B-8D62-5CCA4040CB4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49EB6CA-9A4C-4886-BBB5-AD23851F35B5}" type="datetime1">
              <a:rPr lang="ru-RU"/>
              <a:pPr>
                <a:defRPr/>
              </a:pPr>
              <a:t>10.04.2015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FA0C7D3-AD8D-4338-A68F-EBA7DA351FB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8A78FAE-CC81-4605-9439-9D3A20065453}" type="datetime1">
              <a:rPr lang="ru-RU"/>
              <a:pPr>
                <a:defRPr/>
              </a:pPr>
              <a:t>10.04.2015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9E3FB7E-8AFE-44C5-A523-08E0923F65D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C4CCAA0-8B21-4516-B6F8-D112B8E5846A}" type="datetime1">
              <a:rPr lang="ru-RU"/>
              <a:pPr>
                <a:defRPr/>
              </a:pPr>
              <a:t>10.04.2015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A518F7C-A149-4A93-853A-5296C8892FE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DFC372F-3048-42BC-A3BD-D73E5A131FD9}" type="datetime1">
              <a:rPr lang="ru-RU"/>
              <a:pPr>
                <a:defRPr/>
              </a:pPr>
              <a:t>10.04.2015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C02C754-E2A8-4946-8A10-48B2CFD3E08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A4FD71-B8AF-47F4-A643-2611ABB19538}" type="datetime1">
              <a:rPr lang="ru-RU"/>
              <a:pPr>
                <a:defRPr/>
              </a:pPr>
              <a:t>10.04.2015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A85D48-FF18-4BA1-817A-0A689DC933B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6981DC9-E465-46FB-B74F-83DE702533BC}" type="datetime1">
              <a:rPr lang="ru-RU"/>
              <a:pPr>
                <a:defRPr/>
              </a:pPr>
              <a:t>10.04.2015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B2592A-4934-48A8-BF04-204521F3B54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25C9CF9-FAA4-4239-BE5A-7E181784EF37}" type="datetime1">
              <a:rPr lang="ru-RU"/>
              <a:pPr>
                <a:defRPr/>
              </a:pPr>
              <a:t>10.04.2015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68F79F-DA01-4999-A690-F60C65BBFE5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4"/>
          <p:cNvSpPr txBox="1">
            <a:spLocks/>
          </p:cNvSpPr>
          <p:nvPr/>
        </p:nvSpPr>
        <p:spPr bwMode="auto">
          <a:xfrm>
            <a:off x="900113" y="836613"/>
            <a:ext cx="7312025" cy="1800225"/>
          </a:xfrm>
          <a:prstGeom prst="rect">
            <a:avLst/>
          </a:prstGeom>
          <a:noFill/>
          <a:ln w="9525">
            <a:noFill/>
            <a:miter lim="800000"/>
            <a:headEnd/>
            <a:tailEnd/>
          </a:ln>
        </p:spPr>
        <p:txBody>
          <a:bodyPr anchor="ctr"/>
          <a:lstStyle/>
          <a:p>
            <a:pPr algn="ctr"/>
            <a:r>
              <a:rPr lang="ru-RU" sz="4000" b="1">
                <a:solidFill>
                  <a:srgbClr val="112D09"/>
                </a:solidFill>
                <a:latin typeface="Calibri" pitchFamily="34" charset="0"/>
              </a:rPr>
              <a:t>ПУТЕШЕСТВИЕ В </a:t>
            </a:r>
            <a:r>
              <a:rPr lang="ru-RU" sz="4400" b="1">
                <a:solidFill>
                  <a:srgbClr val="112D09"/>
                </a:solidFill>
                <a:latin typeface="Calibri" pitchFamily="34" charset="0"/>
              </a:rPr>
              <a:t>РАСТИТЕЛЬНЫЙ МИР</a:t>
            </a:r>
            <a:r>
              <a:rPr lang="ru-RU" sz="4800" b="1">
                <a:solidFill>
                  <a:srgbClr val="112D09"/>
                </a:solidFill>
                <a:latin typeface="Calibri" pitchFamily="34" charset="0"/>
              </a:rPr>
              <a:t/>
            </a:r>
            <a:br>
              <a:rPr lang="ru-RU" sz="4800" b="1">
                <a:solidFill>
                  <a:srgbClr val="112D09"/>
                </a:solidFill>
                <a:latin typeface="Calibri" pitchFamily="34" charset="0"/>
              </a:rPr>
            </a:br>
            <a:r>
              <a:rPr lang="ru-RU" sz="4400" b="1">
                <a:solidFill>
                  <a:srgbClr val="112D09"/>
                </a:solidFill>
                <a:latin typeface="Calibri" pitchFamily="34" charset="0"/>
              </a:rPr>
              <a:t>ОРЛОВСКОГО ПОЛЕСЬЯ</a:t>
            </a:r>
            <a:endParaRPr lang="ru-RU" sz="4400">
              <a:solidFill>
                <a:srgbClr val="112D09"/>
              </a:solidFill>
              <a:latin typeface="Calibri" pitchFamily="34" charset="0"/>
            </a:endParaRPr>
          </a:p>
        </p:txBody>
      </p:sp>
      <p:sp>
        <p:nvSpPr>
          <p:cNvPr id="6" name="Подзаголовок 5"/>
          <p:cNvSpPr>
            <a:spLocks noGrp="1"/>
          </p:cNvSpPr>
          <p:nvPr>
            <p:ph type="subTitle" idx="1"/>
          </p:nvPr>
        </p:nvSpPr>
        <p:spPr>
          <a:xfrm>
            <a:off x="3779838" y="4365625"/>
            <a:ext cx="5184775" cy="1752600"/>
          </a:xfrm>
        </p:spPr>
        <p:txBody>
          <a:bodyPr rtlCol="0">
            <a:normAutofit/>
          </a:bodyPr>
          <a:lstStyle/>
          <a:p>
            <a:pPr eaLnBrk="1" fontAlgn="auto" hangingPunct="1">
              <a:spcAft>
                <a:spcPts val="0"/>
              </a:spcAft>
              <a:buFont typeface="Arial" pitchFamily="34" charset="0"/>
              <a:buNone/>
              <a:defRPr/>
            </a:pPr>
            <a:r>
              <a:rPr lang="ru-RU" sz="3600" b="1" i="1" dirty="0">
                <a:solidFill>
                  <a:srgbClr val="17400C"/>
                </a:solidFill>
                <a:latin typeface="Garamond" pitchFamily="18" charset="0"/>
              </a:rPr>
              <a:t>вместе с тетушкой Совой!</a:t>
            </a:r>
          </a:p>
          <a:p>
            <a:pPr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1ECA333E-5DD3-433D-BB36-7DBC3A90A859}" type="slidenum">
              <a:rPr lang="ru-RU"/>
              <a:pPr>
                <a:defRPr/>
              </a:pPr>
              <a:t>10</a:t>
            </a:fld>
            <a:endParaRPr lang="ru-RU"/>
          </a:p>
        </p:txBody>
      </p:sp>
      <p:pic>
        <p:nvPicPr>
          <p:cNvPr id="24578" name="Picture 2" descr="&amp;Kcy;&amp;ucy;&amp;vcy;&amp;shcy;&amp;icy;&amp;ncy;&amp;kcy;&amp;acy; &amp;bcy;&amp;iecy;&amp;lcy;&amp;ocy;&amp;scy;&amp;ncy;&amp;iecy;&amp;zhcy;&amp;ncy;&amp;acy;&amp;yacy; Nymphaea candida (&amp;Ncy;&amp;icy;&amp;mcy;&amp;fcy;&amp;iecy;&amp;acy; &amp;kcy;&amp;acy;&amp;ncy;&amp;dcy;&amp;icy;&amp;dcy;&amp;acy;) &amp;Kcy;&amp;ucy;&amp;vcy;&amp;shcy;&amp;icy;…"/>
          <p:cNvPicPr>
            <a:picLocks noChangeAspect="1" noChangeArrowheads="1"/>
          </p:cNvPicPr>
          <p:nvPr/>
        </p:nvPicPr>
        <p:blipFill>
          <a:blip r:embed="rId2"/>
          <a:srcRect/>
          <a:stretch>
            <a:fillRect/>
          </a:stretch>
        </p:blipFill>
        <p:spPr bwMode="auto">
          <a:xfrm>
            <a:off x="4527550" y="188913"/>
            <a:ext cx="4416425" cy="3311525"/>
          </a:xfrm>
          <a:prstGeom prst="rect">
            <a:avLst/>
          </a:prstGeom>
          <a:noFill/>
          <a:ln w="9525">
            <a:noFill/>
            <a:miter lim="800000"/>
            <a:headEnd/>
            <a:tailEnd/>
          </a:ln>
        </p:spPr>
      </p:pic>
      <p:sp>
        <p:nvSpPr>
          <p:cNvPr id="24579" name="Прямоугольник 3"/>
          <p:cNvSpPr>
            <a:spLocks noChangeArrowheads="1"/>
          </p:cNvSpPr>
          <p:nvPr/>
        </p:nvSpPr>
        <p:spPr bwMode="auto">
          <a:xfrm>
            <a:off x="96838" y="93663"/>
            <a:ext cx="4403725" cy="532447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Живым украшением водоемов Орловского полесья является кувшинка белоснежная.  Почему её называют «белоснежной»? С чем можно сравнить цветы кувшинки?</a:t>
            </a:r>
          </a:p>
          <a:p>
            <a:r>
              <a:rPr lang="ru-RU" sz="2000" b="1">
                <a:solidFill>
                  <a:srgbClr val="112D09"/>
                </a:solidFill>
                <a:latin typeface="Calibri" pitchFamily="34" charset="0"/>
              </a:rPr>
              <a:t>Прекрасные цветки  кувшинки всплывают на поверхность водоема ранним утром и распускаются в виде пышной розы, источая тонкий аромат. Вечером цветок закрывается и погружается обратно в воду.</a:t>
            </a:r>
          </a:p>
          <a:p>
            <a:r>
              <a:rPr lang="ru-RU" sz="2000" b="1">
                <a:solidFill>
                  <a:srgbClr val="112D09"/>
                </a:solidFill>
                <a:latin typeface="Calibri" pitchFamily="34" charset="0"/>
              </a:rPr>
              <a:t>Покажите, как цветок это делает.</a:t>
            </a:r>
          </a:p>
          <a:p>
            <a:r>
              <a:rPr lang="ru-RU" sz="2000" b="1">
                <a:solidFill>
                  <a:srgbClr val="112D09"/>
                </a:solidFill>
                <a:latin typeface="Calibri" pitchFamily="34" charset="0"/>
              </a:rPr>
              <a:t>Кувшинка - одно из первых  растений на нашей планете, на озерах оно появилось незадолго до вымирания динозавров.  Она занесена в Красную книгу Орловской области.</a:t>
            </a:r>
          </a:p>
        </p:txBody>
      </p:sp>
      <p:pic>
        <p:nvPicPr>
          <p:cNvPr id="24580" name="Picture 4" descr="http://s020.radikal.ru/i722/1307/d9/e3558f8b4caa.jpg"/>
          <p:cNvPicPr>
            <a:picLocks noChangeAspect="1" noChangeArrowheads="1"/>
          </p:cNvPicPr>
          <p:nvPr/>
        </p:nvPicPr>
        <p:blipFill>
          <a:blip r:embed="rId3"/>
          <a:srcRect/>
          <a:stretch>
            <a:fillRect/>
          </a:stretch>
        </p:blipFill>
        <p:spPr bwMode="auto">
          <a:xfrm>
            <a:off x="5516563" y="4149725"/>
            <a:ext cx="3384550" cy="2540000"/>
          </a:xfrm>
          <a:prstGeom prst="rect">
            <a:avLst/>
          </a:prstGeom>
          <a:noFill/>
          <a:ln w="9525">
            <a:noFill/>
            <a:miter lim="800000"/>
            <a:headEnd/>
            <a:tailEnd/>
          </a:ln>
        </p:spPr>
      </p:pic>
      <p:sp>
        <p:nvSpPr>
          <p:cNvPr id="24581" name="Прямоугольник 5"/>
          <p:cNvSpPr>
            <a:spLocks noChangeArrowheads="1"/>
          </p:cNvSpPr>
          <p:nvPr/>
        </p:nvSpPr>
        <p:spPr bwMode="auto">
          <a:xfrm>
            <a:off x="2452688" y="5286375"/>
            <a:ext cx="3063875" cy="1322388"/>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Рассмотрите плод кувшинки. Вы догадались, почему её так назвали?</a:t>
            </a: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403B19B-BE7E-4413-9C3C-872760EE667B}" type="slidenum">
              <a:rPr lang="ru-RU" sz="1200">
                <a:solidFill>
                  <a:schemeClr val="tx1">
                    <a:tint val="75000"/>
                  </a:schemeClr>
                </a:solidFill>
                <a:latin typeface="+mn-lt"/>
              </a:rPr>
              <a:pPr algn="r" fontAlgn="auto">
                <a:spcBef>
                  <a:spcPts val="0"/>
                </a:spcBef>
                <a:spcAft>
                  <a:spcPts val="0"/>
                </a:spcAft>
                <a:defRPr/>
              </a:pPr>
              <a:t>10</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28EBDEB8-1347-4887-97CD-7CDC2E13A017}" type="slidenum">
              <a:rPr lang="ru-RU"/>
              <a:pPr>
                <a:defRPr/>
              </a:pPr>
              <a:t>11</a:t>
            </a:fld>
            <a:endParaRPr lang="ru-RU"/>
          </a:p>
        </p:txBody>
      </p:sp>
      <p:pic>
        <p:nvPicPr>
          <p:cNvPr id="25602" name="Picture 2" descr="&amp;Ocy;&amp;pcy;&amp;ucy;&amp;shcy;&amp;kcy;&amp;acy; &amp;lcy;&amp;iecy;&amp;scy;&amp;acy;"/>
          <p:cNvPicPr>
            <a:picLocks noChangeAspect="1" noChangeArrowheads="1"/>
          </p:cNvPicPr>
          <p:nvPr/>
        </p:nvPicPr>
        <p:blipFill>
          <a:blip r:embed="rId2"/>
          <a:srcRect/>
          <a:stretch>
            <a:fillRect/>
          </a:stretch>
        </p:blipFill>
        <p:spPr bwMode="auto">
          <a:xfrm>
            <a:off x="0" y="3175"/>
            <a:ext cx="5411788" cy="4059238"/>
          </a:xfrm>
          <a:prstGeom prst="rect">
            <a:avLst/>
          </a:prstGeom>
          <a:noFill/>
          <a:ln w="9525">
            <a:noFill/>
            <a:miter lim="800000"/>
            <a:headEnd/>
            <a:tailEnd/>
          </a:ln>
        </p:spPr>
      </p:pic>
      <p:pic>
        <p:nvPicPr>
          <p:cNvPr id="25603" name="Picture 4"/>
          <p:cNvPicPr>
            <a:picLocks noChangeAspect="1" noChangeArrowheads="1"/>
          </p:cNvPicPr>
          <p:nvPr/>
        </p:nvPicPr>
        <p:blipFill>
          <a:blip r:embed="rId3"/>
          <a:srcRect t="6813" r="4707" b="4559"/>
          <a:stretch>
            <a:fillRect/>
          </a:stretch>
        </p:blipFill>
        <p:spPr bwMode="auto">
          <a:xfrm>
            <a:off x="6084888" y="722313"/>
            <a:ext cx="2606675" cy="2620962"/>
          </a:xfrm>
          <a:prstGeom prst="rect">
            <a:avLst/>
          </a:prstGeom>
          <a:noFill/>
          <a:ln w="9525">
            <a:noFill/>
            <a:miter lim="800000"/>
            <a:headEnd/>
            <a:tailEnd/>
          </a:ln>
        </p:spPr>
      </p:pic>
      <p:sp>
        <p:nvSpPr>
          <p:cNvPr id="7" name="Объект 2"/>
          <p:cNvSpPr txBox="1">
            <a:spLocks/>
          </p:cNvSpPr>
          <p:nvPr/>
        </p:nvSpPr>
        <p:spPr>
          <a:xfrm>
            <a:off x="0" y="4092575"/>
            <a:ext cx="8820150" cy="293687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ru-RU" sz="2200" b="1" dirty="0" smtClean="0">
                <a:solidFill>
                  <a:srgbClr val="112D09"/>
                </a:solidFill>
              </a:rPr>
              <a:t>Продолжается наше путешествие. Вот уже виден лес. Мы подошли к опушке леса. </a:t>
            </a:r>
          </a:p>
          <a:p>
            <a:pPr marL="0" indent="0" fontAlgn="auto">
              <a:spcAft>
                <a:spcPts val="0"/>
              </a:spcAft>
              <a:buFont typeface="Arial" pitchFamily="34" charset="0"/>
              <a:buNone/>
              <a:defRPr/>
            </a:pPr>
            <a:r>
              <a:rPr lang="ru-RU" sz="2200" b="1" dirty="0" smtClean="0">
                <a:solidFill>
                  <a:srgbClr val="112D09"/>
                </a:solidFill>
              </a:rPr>
              <a:t>Что такое «опушка леса»? (граница леса)</a:t>
            </a:r>
          </a:p>
          <a:p>
            <a:pPr marL="0" indent="0" fontAlgn="auto">
              <a:spcAft>
                <a:spcPts val="0"/>
              </a:spcAft>
              <a:buFont typeface="Arial" pitchFamily="34" charset="0"/>
              <a:buNone/>
              <a:defRPr/>
            </a:pPr>
            <a:r>
              <a:rPr lang="ru-RU" sz="2200" b="1" dirty="0" smtClean="0">
                <a:solidFill>
                  <a:srgbClr val="112D09"/>
                </a:solidFill>
              </a:rPr>
              <a:t>На какие слова похоже  слово «опушка»? (пушок, пух, пушистый)</a:t>
            </a:r>
          </a:p>
          <a:p>
            <a:pPr marL="0" indent="0" fontAlgn="auto">
              <a:spcAft>
                <a:spcPts val="0"/>
              </a:spcAft>
              <a:buFont typeface="Arial" pitchFamily="34" charset="0"/>
              <a:buNone/>
              <a:defRPr/>
            </a:pPr>
            <a:r>
              <a:rPr lang="ru-RU" sz="2200" b="1" dirty="0" smtClean="0">
                <a:solidFill>
                  <a:srgbClr val="112D09"/>
                </a:solidFill>
              </a:rPr>
              <a:t>Какая еще может быть опушка? (на одежде, обуви)</a:t>
            </a:r>
          </a:p>
          <a:p>
            <a:pPr marL="0" indent="0" fontAlgn="auto">
              <a:spcAft>
                <a:spcPts val="0"/>
              </a:spcAft>
              <a:buFont typeface="Arial" pitchFamily="34" charset="0"/>
              <a:buNone/>
              <a:defRPr/>
            </a:pPr>
            <a:r>
              <a:rPr lang="ru-RU" sz="2200" b="1" dirty="0" smtClean="0">
                <a:solidFill>
                  <a:srgbClr val="112D09"/>
                </a:solidFill>
              </a:rPr>
              <a:t>Опушка леса – это кустарники, небольшие деревья, которые растут на границе леса,  это как бы «пушок» вдоль границы леса. </a:t>
            </a:r>
            <a:r>
              <a:rPr lang="ru-RU" sz="2200" dirty="0" smtClean="0"/>
              <a:t/>
            </a:r>
            <a:br>
              <a:rPr lang="ru-RU" sz="2200" dirty="0" smtClean="0"/>
            </a:br>
            <a:r>
              <a:rPr lang="ru-RU" dirty="0" smtClean="0"/>
              <a:t/>
            </a:r>
            <a:br>
              <a:rPr lang="ru-RU" dirty="0" smtClean="0"/>
            </a:br>
            <a:r>
              <a:rPr lang="ru-RU" dirty="0" smtClean="0"/>
              <a:t> </a:t>
            </a:r>
            <a:endParaRPr lang="ru-RU" dirty="0"/>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DCA9924-E418-4B2A-A557-4A811E280FD4}" type="slidenum">
              <a:rPr lang="ru-RU" sz="1200">
                <a:solidFill>
                  <a:schemeClr val="tx1">
                    <a:tint val="75000"/>
                  </a:schemeClr>
                </a:solidFill>
                <a:latin typeface="+mn-lt"/>
              </a:rPr>
              <a:pPr algn="r" fontAlgn="auto">
                <a:spcBef>
                  <a:spcPts val="0"/>
                </a:spcBef>
                <a:spcAft>
                  <a:spcPts val="0"/>
                </a:spcAft>
                <a:defRPr/>
              </a:pPr>
              <a:t>11</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46A3CBF2-92B8-42B3-8402-477C0AFADDE6}" type="slidenum">
              <a:rPr lang="ru-RU"/>
              <a:pPr>
                <a:defRPr/>
              </a:pPr>
              <a:t>12</a:t>
            </a:fld>
            <a:endParaRPr lang="ru-RU"/>
          </a:p>
        </p:txBody>
      </p:sp>
      <p:sp>
        <p:nvSpPr>
          <p:cNvPr id="2" name="Заголовок 1"/>
          <p:cNvSpPr>
            <a:spLocks noGrp="1"/>
          </p:cNvSpPr>
          <p:nvPr>
            <p:ph type="title"/>
          </p:nvPr>
        </p:nvSpPr>
        <p:spPr>
          <a:xfrm>
            <a:off x="611188" y="4652963"/>
            <a:ext cx="8229600" cy="1917700"/>
          </a:xfrm>
        </p:spPr>
        <p:txBody>
          <a:bodyPr rtlCol="0">
            <a:normAutofit/>
          </a:bodyPr>
          <a:lstStyle/>
          <a:p>
            <a:pPr eaLnBrk="1" fontAlgn="auto" hangingPunct="1">
              <a:spcAft>
                <a:spcPts val="0"/>
              </a:spcAft>
              <a:defRPr/>
            </a:pPr>
            <a:r>
              <a:rPr lang="ru-RU" sz="2000" b="1" dirty="0" smtClean="0">
                <a:solidFill>
                  <a:srgbClr val="112D09"/>
                </a:solidFill>
                <a:latin typeface="+mn-lt"/>
              </a:rPr>
              <a:t>Посмотрите на картину Ивана Шишкина. Что изображено на ней? Какой день – погожий или ненастный? Как можно сказать по-другому? На что похожи невысокие деревья и кустарники? </a:t>
            </a:r>
            <a:br>
              <a:rPr lang="ru-RU" sz="2000" b="1" dirty="0" smtClean="0">
                <a:solidFill>
                  <a:srgbClr val="112D09"/>
                </a:solidFill>
                <a:latin typeface="+mn-lt"/>
              </a:rPr>
            </a:br>
            <a:r>
              <a:rPr lang="ru-RU" sz="2000" b="1" dirty="0" smtClean="0">
                <a:solidFill>
                  <a:srgbClr val="112D09"/>
                </a:solidFill>
                <a:latin typeface="+mn-lt"/>
              </a:rPr>
              <a:t>Как бы вы назвали</a:t>
            </a:r>
            <a:r>
              <a:rPr lang="ru-RU" sz="2000" b="1" dirty="0">
                <a:solidFill>
                  <a:srgbClr val="112D09"/>
                </a:solidFill>
                <a:latin typeface="+mn-lt"/>
              </a:rPr>
              <a:t> </a:t>
            </a:r>
            <a:r>
              <a:rPr lang="ru-RU" sz="2000" b="1" dirty="0" smtClean="0">
                <a:solidFill>
                  <a:srgbClr val="112D09"/>
                </a:solidFill>
                <a:latin typeface="+mn-lt"/>
              </a:rPr>
              <a:t>эту картину? </a:t>
            </a:r>
            <a:br>
              <a:rPr lang="ru-RU" sz="2000" b="1" dirty="0" smtClean="0">
                <a:solidFill>
                  <a:srgbClr val="112D09"/>
                </a:solidFill>
                <a:latin typeface="+mn-lt"/>
              </a:rPr>
            </a:br>
            <a:r>
              <a:rPr lang="ru-RU" sz="2000" b="1" dirty="0" smtClean="0">
                <a:solidFill>
                  <a:srgbClr val="112D09"/>
                </a:solidFill>
                <a:latin typeface="+mn-lt"/>
              </a:rPr>
              <a:t>Автор ее назвал «Опушка лиственного леса».</a:t>
            </a:r>
            <a:endParaRPr lang="ru-RU" sz="2000" b="1" dirty="0">
              <a:solidFill>
                <a:srgbClr val="112D09"/>
              </a:solidFill>
              <a:latin typeface="+mn-lt"/>
            </a:endParaRPr>
          </a:p>
        </p:txBody>
      </p:sp>
      <p:pic>
        <p:nvPicPr>
          <p:cNvPr id="26627" name="Picture 2" descr="&amp;Ocy;&amp;pcy;&amp;ucy;&amp;shcy;&amp;kcy;&amp;acy; &amp;lcy;&amp;icy;&amp;scy;&amp;tcy;&amp;vcy;&amp;iecy;&amp;ncy;&amp;ncy;&amp;ocy;&amp;gcy;&amp;ocy; &amp;lcy;&amp;iecy;&amp;scy;&amp;acy;, &amp;SHcy;&amp;icy;&amp;shcy;&amp;kcy;&amp;icy;&amp;ncy; &amp;Icy;&amp;vcy;&amp;acy;&amp;ncy; &amp;Icy;&amp;vcy;&amp;acy;&amp;ncy;&amp;ocy;&amp;vcy;&amp;icy;&amp;chcy;. 1000x653. 189…"/>
          <p:cNvPicPr>
            <a:picLocks noChangeAspect="1" noChangeArrowheads="1"/>
          </p:cNvPicPr>
          <p:nvPr/>
        </p:nvPicPr>
        <p:blipFill>
          <a:blip r:embed="rId2"/>
          <a:srcRect/>
          <a:stretch>
            <a:fillRect/>
          </a:stretch>
        </p:blipFill>
        <p:spPr bwMode="auto">
          <a:xfrm>
            <a:off x="900113" y="9525"/>
            <a:ext cx="7296150" cy="4764088"/>
          </a:xfrm>
          <a:prstGeom prst="rect">
            <a:avLst/>
          </a:prstGeom>
          <a:noFill/>
          <a:ln w="9525">
            <a:noFill/>
            <a:miter lim="800000"/>
            <a:headEnd/>
            <a:tailEnd/>
          </a:ln>
        </p:spPr>
      </p:pic>
      <p:sp>
        <p:nvSpPr>
          <p:cNvPr id="3" name="Номер слайда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7F6E571-98DC-41A7-B57D-167B5EAAC95F}" type="slidenum">
              <a:rPr lang="ru-RU" sz="1200">
                <a:solidFill>
                  <a:schemeClr val="tx1">
                    <a:tint val="75000"/>
                  </a:schemeClr>
                </a:solidFill>
                <a:latin typeface="+mn-lt"/>
              </a:rPr>
              <a:pPr algn="r" fontAlgn="auto">
                <a:spcBef>
                  <a:spcPts val="0"/>
                </a:spcBef>
                <a:spcAft>
                  <a:spcPts val="0"/>
                </a:spcAft>
                <a:defRPr/>
              </a:pPr>
              <a:t>12</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5"/>
          <p:cNvSpPr>
            <a:spLocks noGrp="1"/>
          </p:cNvSpPr>
          <p:nvPr>
            <p:ph type="sldNum" sz="quarter" idx="12"/>
          </p:nvPr>
        </p:nvSpPr>
        <p:spPr/>
        <p:txBody>
          <a:bodyPr/>
          <a:lstStyle/>
          <a:p>
            <a:pPr>
              <a:defRPr/>
            </a:pPr>
            <a:fld id="{97B2351F-BEC5-4E5C-AAC6-5A58C190A1F1}" type="slidenum">
              <a:rPr lang="ru-RU"/>
              <a:pPr>
                <a:defRPr/>
              </a:pPr>
              <a:t>13</a:t>
            </a:fld>
            <a:endParaRPr lang="ru-RU"/>
          </a:p>
        </p:txBody>
      </p:sp>
      <p:sp>
        <p:nvSpPr>
          <p:cNvPr id="27650" name="Прямоугольник 5"/>
          <p:cNvSpPr>
            <a:spLocks noChangeArrowheads="1"/>
          </p:cNvSpPr>
          <p:nvPr/>
        </p:nvSpPr>
        <p:spPr bwMode="auto">
          <a:xfrm>
            <a:off x="250825" y="260350"/>
            <a:ext cx="8642350" cy="163195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Назовите деревья, которые растут в лесах. Какие это деревья – хвойные или лиственные? Как их можно различить?</a:t>
            </a:r>
          </a:p>
          <a:p>
            <a:r>
              <a:rPr lang="ru-RU" sz="2000" b="1">
                <a:solidFill>
                  <a:srgbClr val="112D09"/>
                </a:solidFill>
                <a:latin typeface="Calibri" pitchFamily="34" charset="0"/>
              </a:rPr>
              <a:t>Леса бывают разные.</a:t>
            </a:r>
          </a:p>
          <a:p>
            <a:endParaRPr lang="ru-RU" sz="2000" b="1">
              <a:solidFill>
                <a:srgbClr val="112D09"/>
              </a:solidFill>
              <a:latin typeface="Calibri" pitchFamily="34" charset="0"/>
            </a:endParaRPr>
          </a:p>
          <a:p>
            <a:endParaRPr lang="ru-RU" sz="2000">
              <a:latin typeface="Calibri" pitchFamily="34" charset="0"/>
            </a:endParaRPr>
          </a:p>
        </p:txBody>
      </p:sp>
      <p:pic>
        <p:nvPicPr>
          <p:cNvPr id="27651" name="Picture 2" descr="http://www.blikst.ru/nat/006.jpg"/>
          <p:cNvPicPr>
            <a:picLocks noChangeAspect="1" noChangeArrowheads="1"/>
          </p:cNvPicPr>
          <p:nvPr/>
        </p:nvPicPr>
        <p:blipFill>
          <a:blip r:embed="rId2"/>
          <a:srcRect/>
          <a:stretch>
            <a:fillRect/>
          </a:stretch>
        </p:blipFill>
        <p:spPr bwMode="auto">
          <a:xfrm>
            <a:off x="3001963" y="4149725"/>
            <a:ext cx="2613025" cy="1800225"/>
          </a:xfrm>
          <a:prstGeom prst="rect">
            <a:avLst/>
          </a:prstGeom>
          <a:noFill/>
          <a:ln w="9525">
            <a:noFill/>
            <a:miter lim="800000"/>
            <a:headEnd/>
            <a:tailEnd/>
          </a:ln>
        </p:spPr>
      </p:pic>
      <p:pic>
        <p:nvPicPr>
          <p:cNvPr id="27652" name="Picture 2" descr="http://oboihd-plus.ru/_ph/21/41203560.jpg"/>
          <p:cNvPicPr>
            <a:picLocks noChangeAspect="1" noChangeArrowheads="1"/>
          </p:cNvPicPr>
          <p:nvPr/>
        </p:nvPicPr>
        <p:blipFill>
          <a:blip r:embed="rId3"/>
          <a:srcRect/>
          <a:stretch>
            <a:fillRect/>
          </a:stretch>
        </p:blipFill>
        <p:spPr bwMode="auto">
          <a:xfrm>
            <a:off x="250825" y="1341438"/>
            <a:ext cx="2449513" cy="1677987"/>
          </a:xfrm>
          <a:prstGeom prst="rect">
            <a:avLst/>
          </a:prstGeom>
          <a:noFill/>
          <a:ln w="9525">
            <a:noFill/>
            <a:miter lim="800000"/>
            <a:headEnd/>
            <a:tailEnd/>
          </a:ln>
        </p:spPr>
      </p:pic>
      <p:sp>
        <p:nvSpPr>
          <p:cNvPr id="27653" name="Прямоугольник 8"/>
          <p:cNvSpPr>
            <a:spLocks noChangeArrowheads="1"/>
          </p:cNvSpPr>
          <p:nvPr/>
        </p:nvSpPr>
        <p:spPr bwMode="auto">
          <a:xfrm>
            <a:off x="2843213" y="1189038"/>
            <a:ext cx="5721350" cy="70802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Бывает березовая роща</a:t>
            </a:r>
            <a:r>
              <a:rPr lang="ru-RU" b="1">
                <a:solidFill>
                  <a:srgbClr val="112D09"/>
                </a:solidFill>
                <a:latin typeface="Calibri" pitchFamily="34" charset="0"/>
              </a:rPr>
              <a:t>. </a:t>
            </a:r>
            <a:r>
              <a:rPr lang="ru-RU" sz="2000" b="1">
                <a:solidFill>
                  <a:srgbClr val="112D09"/>
                </a:solidFill>
                <a:latin typeface="Calibri" pitchFamily="34" charset="0"/>
              </a:rPr>
              <a:t>Какие деревья там растут?</a:t>
            </a:r>
          </a:p>
        </p:txBody>
      </p:sp>
      <p:pic>
        <p:nvPicPr>
          <p:cNvPr id="27654" name="Picture 2" descr="&amp;SHcy;&amp;icy;&amp;rcy;&amp;ocy;&amp;kcy;&amp;ocy;&amp;lcy;&amp;icy;&amp;scy;&amp;tcy;&amp;vcy;&amp;iecy;&amp;ncy;&amp;ncy;&amp;ycy;&amp;iecy; &amp;lcy;&amp;iecy;&amp;scy;&amp;acy; &amp;Rcy;&amp;yacy;&amp;zcy;&amp;acy;&amp;ncy;&amp;scy;&amp;kcy;&amp;ocy;&amp;jcy; &amp;ocy;&amp;bcy;&amp;lcy;&amp;acy;&amp;scy;&amp;tcy;&amp;icy; Rznp.ru - &amp;scy;&amp;acy;&amp;jcy;&amp;tcy; &amp;ocy; &amp;Rcy;&amp;yacy;&amp;zcy;&amp;acy;&amp;ncy;&amp;icy;, &amp;pcy;&amp;rcy;&amp;icy;&amp;rcy;&amp;ocy;&amp;dcy;&amp;acy; &amp;Rcy;&amp;yacy;&amp;zcy;&amp;acy;&amp;ncy;&amp;icy; &amp;icy; &amp;Rcy;&amp;yacy;&amp;zcy;&amp;acy;&amp;ncy;&amp;scy;&amp;kcy;&amp;ocy;&amp;jcy; &amp;ocy;&amp;bcy;&amp;lcy;&amp;acy;&amp;scy;&amp;tcy;&amp;icy;"/>
          <p:cNvPicPr>
            <a:picLocks noChangeAspect="1" noChangeArrowheads="1"/>
          </p:cNvPicPr>
          <p:nvPr/>
        </p:nvPicPr>
        <p:blipFill>
          <a:blip r:embed="rId4"/>
          <a:srcRect/>
          <a:stretch>
            <a:fillRect/>
          </a:stretch>
        </p:blipFill>
        <p:spPr bwMode="auto">
          <a:xfrm>
            <a:off x="3024188" y="1892300"/>
            <a:ext cx="2746375" cy="1731963"/>
          </a:xfrm>
          <a:prstGeom prst="rect">
            <a:avLst/>
          </a:prstGeom>
          <a:noFill/>
          <a:ln w="9525">
            <a:noFill/>
            <a:miter lim="800000"/>
            <a:headEnd/>
            <a:tailEnd/>
          </a:ln>
        </p:spPr>
      </p:pic>
      <p:sp>
        <p:nvSpPr>
          <p:cNvPr id="27655" name="Прямоугольник 10"/>
          <p:cNvSpPr>
            <a:spLocks noChangeArrowheads="1"/>
          </p:cNvSpPr>
          <p:nvPr/>
        </p:nvSpPr>
        <p:spPr bwMode="auto">
          <a:xfrm>
            <a:off x="5986463" y="1908175"/>
            <a:ext cx="2879725" cy="70802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Какие деревья растут в дубраве?</a:t>
            </a:r>
          </a:p>
        </p:txBody>
      </p:sp>
      <p:pic>
        <p:nvPicPr>
          <p:cNvPr id="27656" name="Picture 4" descr="&amp;Scy;&amp;mcy;&amp;iecy;&amp;shcy;&amp;iecy;&amp;ncy;&amp;icy;&amp;iecy; &amp;dcy;&amp;vcy;&amp;ucy;&amp;khcy; &amp;rcy;&amp;iecy;&amp;acy;&amp;lcy;&amp;softcy;&amp;ncy;&amp;ocy;&amp;scy;&amp;tcy;&amp;iecy;&amp;jcy;"/>
          <p:cNvPicPr>
            <a:picLocks noChangeAspect="1" noChangeArrowheads="1"/>
          </p:cNvPicPr>
          <p:nvPr/>
        </p:nvPicPr>
        <p:blipFill>
          <a:blip r:embed="rId5"/>
          <a:srcRect/>
          <a:stretch>
            <a:fillRect/>
          </a:stretch>
        </p:blipFill>
        <p:spPr bwMode="auto">
          <a:xfrm>
            <a:off x="223838" y="3327400"/>
            <a:ext cx="2476500" cy="1855788"/>
          </a:xfrm>
          <a:prstGeom prst="rect">
            <a:avLst/>
          </a:prstGeom>
          <a:noFill/>
          <a:ln w="9525">
            <a:noFill/>
            <a:miter lim="800000"/>
            <a:headEnd/>
            <a:tailEnd/>
          </a:ln>
        </p:spPr>
      </p:pic>
      <p:sp>
        <p:nvSpPr>
          <p:cNvPr id="27657" name="Прямоугольник 12"/>
          <p:cNvSpPr>
            <a:spLocks noChangeArrowheads="1"/>
          </p:cNvSpPr>
          <p:nvPr/>
        </p:nvSpPr>
        <p:spPr bwMode="auto">
          <a:xfrm>
            <a:off x="223838" y="5400675"/>
            <a:ext cx="2420937" cy="401638"/>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 ельнике?</a:t>
            </a:r>
          </a:p>
        </p:txBody>
      </p:sp>
      <p:pic>
        <p:nvPicPr>
          <p:cNvPr id="27658" name="Picture 6" descr="&amp;Scy;&amp;ocy;&amp;scy;&amp;ncy;&amp;yacy;&amp;kcy;-&amp;zcy;&amp;iecy;&amp;lcy;&amp;iecy;&amp;ncy;&amp;ocy;&amp;mcy;&amp;ocy;&amp;shcy;&amp;ncy;&amp;icy;&amp;kcy; &amp;ncy;&amp;acy; &amp;vcy;&amp;iecy;&amp;rcy;&amp;shcy;&amp;icy;&amp;ncy;&amp;iecy; &amp;kcy;&amp;acy;&amp;mcy;&amp;ocy;&amp;vcy;&amp;ocy;&amp;gcy;&amp;ocy;. - &amp;Lcy;&amp;iecy;&amp;mcy;&amp;bcy;&amp;ocy;&amp;lcy;&amp;ocy;&amp;vcy;&amp;ocy; - &amp;Lcy;&amp;acy;&amp;ncy;&amp;dcy;&amp;shcy;&amp;acy;&amp;fcy;&amp;tcy;&amp;ycy; &amp;icy; &amp;scy;&amp;ocy;&amp;ocy;&amp;bcy;&amp;shchcy;&amp;iecy;&amp;scy;&amp;tcy;&amp;vcy;&amp;acy; - &amp;Pcy;&amp;lcy;&amp;acy;&amp;ncy;&amp;tcy;&amp;acy;&amp;rcy;&amp;icy;&amp;ucy;&amp;mcy;"/>
          <p:cNvPicPr>
            <a:picLocks noChangeAspect="1" noChangeArrowheads="1"/>
          </p:cNvPicPr>
          <p:nvPr/>
        </p:nvPicPr>
        <p:blipFill>
          <a:blip r:embed="rId6"/>
          <a:srcRect/>
          <a:stretch>
            <a:fillRect/>
          </a:stretch>
        </p:blipFill>
        <p:spPr bwMode="auto">
          <a:xfrm>
            <a:off x="6103938" y="3019425"/>
            <a:ext cx="2460625" cy="1820863"/>
          </a:xfrm>
          <a:prstGeom prst="rect">
            <a:avLst/>
          </a:prstGeom>
          <a:noFill/>
          <a:ln w="9525">
            <a:noFill/>
            <a:miter lim="800000"/>
            <a:headEnd/>
            <a:tailEnd/>
          </a:ln>
        </p:spPr>
      </p:pic>
      <p:sp>
        <p:nvSpPr>
          <p:cNvPr id="27659" name="Прямоугольник 14"/>
          <p:cNvSpPr>
            <a:spLocks noChangeArrowheads="1"/>
          </p:cNvSpPr>
          <p:nvPr/>
        </p:nvSpPr>
        <p:spPr bwMode="auto">
          <a:xfrm>
            <a:off x="6103938" y="4889500"/>
            <a:ext cx="2190750" cy="706438"/>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 сосняке или сосновом бору?</a:t>
            </a:r>
          </a:p>
        </p:txBody>
      </p:sp>
      <p:sp>
        <p:nvSpPr>
          <p:cNvPr id="27660" name="Прямоугольник 9"/>
          <p:cNvSpPr>
            <a:spLocks noChangeArrowheads="1"/>
          </p:cNvSpPr>
          <p:nvPr/>
        </p:nvSpPr>
        <p:spPr bwMode="auto">
          <a:xfrm>
            <a:off x="2268538" y="6030913"/>
            <a:ext cx="4930775" cy="706437"/>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А бывает смешанный лес, в котором растут разные деревья.</a:t>
            </a:r>
            <a:endParaRPr lang="ru-RU" sz="2000">
              <a:latin typeface="Calibri" pitchFamily="34" charset="0"/>
            </a:endParaRP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EA479AB-9FEB-44CB-BB8A-FED2786953E5}" type="slidenum">
              <a:rPr lang="ru-RU" sz="1200">
                <a:solidFill>
                  <a:schemeClr val="tx1">
                    <a:tint val="75000"/>
                  </a:schemeClr>
                </a:solidFill>
                <a:latin typeface="+mn-lt"/>
              </a:rPr>
              <a:pPr algn="r" fontAlgn="auto">
                <a:spcBef>
                  <a:spcPts val="0"/>
                </a:spcBef>
                <a:spcAft>
                  <a:spcPts val="0"/>
                </a:spcAft>
                <a:defRPr/>
              </a:pPr>
              <a:t>13</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B1E37D02-2B1D-43FB-8B24-CD28C47D4CF4}" type="slidenum">
              <a:rPr lang="ru-RU"/>
              <a:pPr>
                <a:defRPr/>
              </a:pPr>
              <a:t>14</a:t>
            </a:fld>
            <a:endParaRPr lang="ru-RU"/>
          </a:p>
        </p:txBody>
      </p:sp>
      <p:sp>
        <p:nvSpPr>
          <p:cNvPr id="28674" name="Прямоугольник 3"/>
          <p:cNvSpPr>
            <a:spLocks noChangeArrowheads="1"/>
          </p:cNvSpPr>
          <p:nvPr/>
        </p:nvSpPr>
        <p:spPr bwMode="auto">
          <a:xfrm>
            <a:off x="223838" y="333375"/>
            <a:ext cx="8596312" cy="1322388"/>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 Орловском полесье больше всего хвойных лесов, особенно сосновых. Как они называются? Сосны выделяют в воздух полезные вещества. В сосняке очень легко дышится, там лечебный воздух.</a:t>
            </a:r>
          </a:p>
          <a:p>
            <a:r>
              <a:rPr lang="ru-RU" sz="2000" b="1">
                <a:solidFill>
                  <a:srgbClr val="112D09"/>
                </a:solidFill>
                <a:latin typeface="Calibri" pitchFamily="34" charset="0"/>
              </a:rPr>
              <a:t>Сосняки бывают разные.</a:t>
            </a:r>
          </a:p>
        </p:txBody>
      </p:sp>
      <p:pic>
        <p:nvPicPr>
          <p:cNvPr id="28675" name="Picture 2" descr="&amp;Scy;&amp;ocy;&amp;scy;&amp;ncy;&amp;acy;. &amp;Scy;&amp;ocy;&amp;scy;&amp;ncy;&amp;ocy;&amp;vcy;&amp;ycy;&amp;iecy; &amp;bcy;&amp;ocy;&amp;rcy;&amp;ycy; &amp;vcy; &amp;Kcy;&amp;ocy;&amp;mcy;&amp;icy;. &amp;Bcy;&amp;ocy;&amp;rcy;-&amp;bcy;&amp;iecy;&amp;lcy;&amp;ocy;&amp;mcy;&amp;ocy;&amp;shcy;&amp;ncy;&amp;icy;&amp;kcy;. &amp;Scy;&amp;ocy;&amp;scy;&amp;ncy;&amp;yacy;&amp;kcy;&amp;icy;-&amp;bcy;&amp;rcy;&amp;ucy;&amp;scy;&amp;ncy;&amp;icy;&amp;chcy;…"/>
          <p:cNvPicPr>
            <a:picLocks noChangeAspect="1" noChangeArrowheads="1"/>
          </p:cNvPicPr>
          <p:nvPr/>
        </p:nvPicPr>
        <p:blipFill>
          <a:blip r:embed="rId2"/>
          <a:srcRect/>
          <a:stretch>
            <a:fillRect/>
          </a:stretch>
        </p:blipFill>
        <p:spPr bwMode="auto">
          <a:xfrm>
            <a:off x="250825" y="2133600"/>
            <a:ext cx="4295775" cy="2703513"/>
          </a:xfrm>
          <a:prstGeom prst="rect">
            <a:avLst/>
          </a:prstGeom>
          <a:noFill/>
          <a:ln w="9525">
            <a:noFill/>
            <a:miter lim="800000"/>
            <a:headEnd/>
            <a:tailEnd/>
          </a:ln>
        </p:spPr>
      </p:pic>
      <p:pic>
        <p:nvPicPr>
          <p:cNvPr id="28676" name="Picture 4" descr="http://www.ecosystema.ru/08nature/world/kk/09.jpg"/>
          <p:cNvPicPr>
            <a:picLocks noChangeAspect="1" noChangeArrowheads="1"/>
          </p:cNvPicPr>
          <p:nvPr/>
        </p:nvPicPr>
        <p:blipFill>
          <a:blip r:embed="rId3"/>
          <a:srcRect/>
          <a:stretch>
            <a:fillRect/>
          </a:stretch>
        </p:blipFill>
        <p:spPr bwMode="auto">
          <a:xfrm>
            <a:off x="4859338" y="3627438"/>
            <a:ext cx="4102100" cy="3078162"/>
          </a:xfrm>
          <a:prstGeom prst="rect">
            <a:avLst/>
          </a:prstGeom>
          <a:noFill/>
          <a:ln w="9525">
            <a:noFill/>
            <a:miter lim="800000"/>
            <a:headEnd/>
            <a:tailEnd/>
          </a:ln>
        </p:spPr>
      </p:pic>
      <p:sp>
        <p:nvSpPr>
          <p:cNvPr id="28677" name="Прямоугольник 6"/>
          <p:cNvSpPr>
            <a:spLocks noChangeArrowheads="1"/>
          </p:cNvSpPr>
          <p:nvPr/>
        </p:nvSpPr>
        <p:spPr bwMode="auto">
          <a:xfrm>
            <a:off x="4741863" y="1524000"/>
            <a:ext cx="4337050" cy="1938338"/>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Это сосняк-беломошник (вверху), а это – сосняк-зеленомошник.</a:t>
            </a:r>
          </a:p>
          <a:p>
            <a:r>
              <a:rPr lang="ru-RU" sz="2000" b="1">
                <a:solidFill>
                  <a:srgbClr val="112D09"/>
                </a:solidFill>
                <a:latin typeface="Calibri" pitchFamily="34" charset="0"/>
              </a:rPr>
              <a:t>Почему их так называют? Земля под деревьями покрыта мхом. </a:t>
            </a:r>
          </a:p>
          <a:p>
            <a:r>
              <a:rPr lang="ru-RU" sz="2000" b="1">
                <a:solidFill>
                  <a:srgbClr val="112D09"/>
                </a:solidFill>
                <a:latin typeface="Calibri" pitchFamily="34" charset="0"/>
              </a:rPr>
              <a:t>На что похож белый мох? (на снег, вату, покрывало, ковер)</a:t>
            </a:r>
          </a:p>
        </p:txBody>
      </p:sp>
      <p:sp>
        <p:nvSpPr>
          <p:cNvPr id="28678" name="Прямоугольник 7"/>
          <p:cNvSpPr>
            <a:spLocks noChangeArrowheads="1"/>
          </p:cNvSpPr>
          <p:nvPr/>
        </p:nvSpPr>
        <p:spPr bwMode="auto">
          <a:xfrm>
            <a:off x="236538" y="5059363"/>
            <a:ext cx="4572000" cy="1630362"/>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Если бы земля была покрыта снегом, как можно было назвать этот сосняк? (белоснежник)</a:t>
            </a:r>
          </a:p>
          <a:p>
            <a:r>
              <a:rPr lang="ru-RU" sz="2000" b="1">
                <a:solidFill>
                  <a:srgbClr val="112D09"/>
                </a:solidFill>
                <a:latin typeface="Calibri" pitchFamily="34" charset="0"/>
              </a:rPr>
              <a:t>А ватой? (беловатник) А если покрыт зеленым пухом?</a:t>
            </a: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DD6300-2D33-4EAC-8C12-23371D592CFC}" type="slidenum">
              <a:rPr lang="ru-RU" sz="1200">
                <a:solidFill>
                  <a:schemeClr val="tx1">
                    <a:tint val="75000"/>
                  </a:schemeClr>
                </a:solidFill>
                <a:latin typeface="+mn-lt"/>
              </a:rPr>
              <a:pPr algn="r" fontAlgn="auto">
                <a:spcBef>
                  <a:spcPts val="0"/>
                </a:spcBef>
                <a:spcAft>
                  <a:spcPts val="0"/>
                </a:spcAft>
                <a:defRPr/>
              </a:pPr>
              <a:t>14</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85E6304B-E7C0-49F7-A0DB-F1F46E1BD483}" type="slidenum">
              <a:rPr lang="ru-RU"/>
              <a:pPr>
                <a:defRPr/>
              </a:pPr>
              <a:t>15</a:t>
            </a:fld>
            <a:endParaRPr lang="ru-RU"/>
          </a:p>
        </p:txBody>
      </p:sp>
      <p:sp>
        <p:nvSpPr>
          <p:cNvPr id="3" name="Объект 2"/>
          <p:cNvSpPr>
            <a:spLocks noGrp="1"/>
          </p:cNvSpPr>
          <p:nvPr>
            <p:ph idx="1"/>
          </p:nvPr>
        </p:nvSpPr>
        <p:spPr>
          <a:xfrm>
            <a:off x="182563" y="188913"/>
            <a:ext cx="8710612" cy="1439862"/>
          </a:xfrm>
        </p:spPr>
        <p:txBody>
          <a:bodyPr rtlCol="0">
            <a:normAutofit lnSpcReduction="10000"/>
          </a:bodyPr>
          <a:lstStyle/>
          <a:p>
            <a:pPr marL="0" indent="0" eaLnBrk="1" fontAlgn="auto" hangingPunct="1">
              <a:spcAft>
                <a:spcPts val="0"/>
              </a:spcAft>
              <a:buFont typeface="Arial" pitchFamily="34" charset="0"/>
              <a:buNone/>
              <a:defRPr/>
            </a:pPr>
            <a:r>
              <a:rPr lang="ru-RU" sz="2000" b="1" dirty="0" smtClean="0">
                <a:solidFill>
                  <a:srgbClr val="112D09"/>
                </a:solidFill>
              </a:rPr>
              <a:t>Бывает сосняк-брусничник. Почему он так называется?  </a:t>
            </a:r>
          </a:p>
          <a:p>
            <a:pPr marL="0" indent="0" eaLnBrk="1" fontAlgn="auto" hangingPunct="1">
              <a:spcAft>
                <a:spcPts val="0"/>
              </a:spcAft>
              <a:buFont typeface="Arial" pitchFamily="34" charset="0"/>
              <a:buNone/>
              <a:defRPr/>
            </a:pPr>
            <a:r>
              <a:rPr lang="ru-RU" sz="2000" b="1" dirty="0" smtClean="0">
                <a:solidFill>
                  <a:srgbClr val="112D09"/>
                </a:solidFill>
              </a:rPr>
              <a:t>В сосняке-брусничнике  растут ягоды – брусника.</a:t>
            </a:r>
          </a:p>
          <a:p>
            <a:pPr marL="0" indent="0" eaLnBrk="1" fontAlgn="auto" hangingPunct="1">
              <a:spcAft>
                <a:spcPts val="0"/>
              </a:spcAft>
              <a:buFont typeface="Arial" pitchFamily="34" charset="0"/>
              <a:buNone/>
              <a:defRPr/>
            </a:pPr>
            <a:r>
              <a:rPr lang="ru-RU" sz="2000" b="1" dirty="0" smtClean="0">
                <a:solidFill>
                  <a:srgbClr val="112D09"/>
                </a:solidFill>
              </a:rPr>
              <a:t>Если в лесу растет земляника, как его можно назвать? (земляничник)</a:t>
            </a:r>
          </a:p>
          <a:p>
            <a:pPr marL="0" indent="0" eaLnBrk="1" fontAlgn="auto" hangingPunct="1">
              <a:spcAft>
                <a:spcPts val="0"/>
              </a:spcAft>
              <a:buFont typeface="Arial" pitchFamily="34" charset="0"/>
              <a:buNone/>
              <a:defRPr/>
            </a:pPr>
            <a:r>
              <a:rPr lang="ru-RU" sz="2000" b="1" dirty="0" smtClean="0">
                <a:solidFill>
                  <a:srgbClr val="112D09"/>
                </a:solidFill>
              </a:rPr>
              <a:t>А малина? (малинник)  А клюква?</a:t>
            </a:r>
            <a:endParaRPr lang="ru-RU" sz="2000" b="1" dirty="0">
              <a:solidFill>
                <a:srgbClr val="112D09"/>
              </a:solidFill>
            </a:endParaRPr>
          </a:p>
        </p:txBody>
      </p:sp>
      <p:pic>
        <p:nvPicPr>
          <p:cNvPr id="29699" name="Picture 4" descr="&amp;Ocy;&amp;scy;&amp;iecy;&amp;ncy;&amp;ncy;&amp;icy;&amp;iecy; &amp;yacy;&amp;gcy;&amp;ocy;&amp;dcy;&amp;ycy; &amp;ncy;&amp;acy;&amp;shcy;&amp;icy;&amp;khcy; &amp;lcy;&amp;iecy;&amp;scy;&amp;ocy;&amp;vcy; - &amp;bcy;&amp;rcy;&amp;ucy;&amp;scy;&amp;ncy;&amp;icy;&amp;kcy;&amp;acy; &amp;Ncy;&amp;acy;&amp;tscy;&amp;icy;&amp;ocy;&amp;ncy;&amp;acy;&amp;lcy;&amp;softcy;&amp;ncy;&amp;ycy;&amp;jcy; &amp;pcy;&amp;acy;&amp;rcy;&amp;kcy; &quot;&amp;Vcy;&amp;acy;&amp;lcy;&amp;dcy;…"/>
          <p:cNvPicPr>
            <a:picLocks noChangeAspect="1" noChangeArrowheads="1"/>
          </p:cNvPicPr>
          <p:nvPr/>
        </p:nvPicPr>
        <p:blipFill>
          <a:blip r:embed="rId2"/>
          <a:srcRect/>
          <a:stretch>
            <a:fillRect/>
          </a:stretch>
        </p:blipFill>
        <p:spPr bwMode="auto">
          <a:xfrm>
            <a:off x="179388" y="1635125"/>
            <a:ext cx="6048375" cy="4030663"/>
          </a:xfrm>
          <a:prstGeom prst="rect">
            <a:avLst/>
          </a:prstGeom>
          <a:noFill/>
          <a:ln w="9525">
            <a:noFill/>
            <a:miter lim="800000"/>
            <a:headEnd/>
            <a:tailEnd/>
          </a:ln>
        </p:spPr>
      </p:pic>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2FC2E9A-B3E2-4F75-883F-3CF9F45D9D46}" type="slidenum">
              <a:rPr lang="ru-RU" sz="1200">
                <a:solidFill>
                  <a:schemeClr val="tx1">
                    <a:tint val="75000"/>
                  </a:schemeClr>
                </a:solidFill>
                <a:latin typeface="+mn-lt"/>
              </a:rPr>
              <a:pPr algn="r" fontAlgn="auto">
                <a:spcBef>
                  <a:spcPts val="0"/>
                </a:spcBef>
                <a:spcAft>
                  <a:spcPts val="0"/>
                </a:spcAft>
                <a:defRPr/>
              </a:pPr>
              <a:t>15</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5"/>
          <p:cNvSpPr>
            <a:spLocks noGrp="1"/>
          </p:cNvSpPr>
          <p:nvPr>
            <p:ph type="sldNum" sz="quarter" idx="12"/>
          </p:nvPr>
        </p:nvSpPr>
        <p:spPr/>
        <p:txBody>
          <a:bodyPr/>
          <a:lstStyle/>
          <a:p>
            <a:pPr>
              <a:defRPr/>
            </a:pPr>
            <a:fld id="{8CC5539A-1994-4A51-ADD2-197208D0015A}" type="slidenum">
              <a:rPr lang="ru-RU"/>
              <a:pPr>
                <a:defRPr/>
              </a:pPr>
              <a:t>16</a:t>
            </a:fld>
            <a:endParaRPr lang="ru-RU"/>
          </a:p>
        </p:txBody>
      </p:sp>
      <p:pic>
        <p:nvPicPr>
          <p:cNvPr id="30722" name="Picture 2" descr="&amp;Bcy;&amp;rcy;&amp;ucy;&amp;scy;&amp;ncy;&amp;icy;&amp;kcy;&amp;acy; &amp;Bcy;&amp;Icy;&amp;Ocy; &amp;scy; &amp;vcy;&amp;icy;&amp;ncy;&amp;ocy;&amp;gcy;&amp;rcy;&amp;acy;&amp;dcy;&amp;ncy;&amp;ycy;&amp;mcy; &amp;scy;&amp;acy;&amp;khcy;&amp;acy;&amp;rcy;&amp;ocy;&amp;mcy; 0,4&amp;lcy;"/>
          <p:cNvPicPr>
            <a:picLocks noChangeAspect="1" noChangeArrowheads="1"/>
          </p:cNvPicPr>
          <p:nvPr/>
        </p:nvPicPr>
        <p:blipFill>
          <a:blip r:embed="rId2"/>
          <a:srcRect/>
          <a:stretch>
            <a:fillRect/>
          </a:stretch>
        </p:blipFill>
        <p:spPr bwMode="auto">
          <a:xfrm>
            <a:off x="177800" y="3692525"/>
            <a:ext cx="2678113" cy="2055813"/>
          </a:xfrm>
          <a:prstGeom prst="rect">
            <a:avLst/>
          </a:prstGeom>
          <a:noFill/>
          <a:ln w="9525">
            <a:noFill/>
            <a:miter lim="800000"/>
            <a:headEnd/>
            <a:tailEnd/>
          </a:ln>
        </p:spPr>
      </p:pic>
      <p:pic>
        <p:nvPicPr>
          <p:cNvPr id="30723" name="Picture 2" descr="&amp;Mcy;&amp;icy;&amp;rcy; &amp;Mcy;&amp;icy;&amp;scy;&amp;tcy;&amp;icy;&amp;kcy;&amp;icy; * &amp;CHcy;&amp;iecy;&amp;rcy;&amp;ncy;&amp;icy;&amp;kcy;&amp;acy; (Vaccinium myrtillus L)"/>
          <p:cNvPicPr>
            <a:picLocks noChangeAspect="1" noChangeArrowheads="1"/>
          </p:cNvPicPr>
          <p:nvPr/>
        </p:nvPicPr>
        <p:blipFill>
          <a:blip r:embed="rId3"/>
          <a:srcRect/>
          <a:stretch>
            <a:fillRect/>
          </a:stretch>
        </p:blipFill>
        <p:spPr bwMode="auto">
          <a:xfrm>
            <a:off x="6194425" y="3036888"/>
            <a:ext cx="2705100" cy="2028825"/>
          </a:xfrm>
          <a:prstGeom prst="rect">
            <a:avLst/>
          </a:prstGeom>
          <a:noFill/>
          <a:ln w="9525">
            <a:noFill/>
            <a:miter lim="800000"/>
            <a:headEnd/>
            <a:tailEnd/>
          </a:ln>
        </p:spPr>
      </p:pic>
      <p:sp>
        <p:nvSpPr>
          <p:cNvPr id="30724" name="Прямоугольник 4"/>
          <p:cNvSpPr>
            <a:spLocks noChangeArrowheads="1"/>
          </p:cNvSpPr>
          <p:nvPr/>
        </p:nvSpPr>
        <p:spPr bwMode="auto">
          <a:xfrm>
            <a:off x="250825" y="333375"/>
            <a:ext cx="8569325" cy="40005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 лесах Орловского полесья растут разные ягоды. </a:t>
            </a:r>
            <a:endParaRPr lang="ru-RU" sz="2000">
              <a:solidFill>
                <a:srgbClr val="112D09"/>
              </a:solidFill>
              <a:latin typeface="Calibri" pitchFamily="34" charset="0"/>
            </a:endParaRPr>
          </a:p>
        </p:txBody>
      </p:sp>
      <p:sp>
        <p:nvSpPr>
          <p:cNvPr id="30725" name="AutoShape 4" descr="&amp;Pcy;&amp;ocy;&amp;khcy;&amp;ocy;&amp;dcy; &amp;pcy;&amp;ocy; &amp;Kcy;&amp;acy;&amp;rcy;&amp;pcy;&amp;acy;&amp;tcy;&amp;acy;&amp;mcy; &amp;vcy; &amp;acy;&amp;vcy;&amp;gcy;&amp;ucy;&amp;scy;&amp;tcy;&amp;iecy; 2006"/>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30726" name="Picture 8" descr="&amp;Mcy;&amp;Icy;&amp;Rcy;&amp;Acy;&amp;Gcy;&amp;Rcy;&amp;Ocy;.com - &amp;scy;&amp;iecy;&amp;lcy;&amp;softcy;&amp;scy;&amp;kcy;&amp;ocy;&amp;khcy;&amp;ocy;&amp;zcy;&amp;yacy;&amp;jcy;&amp;scy;&amp;tcy;&amp;vcy;&amp;iecy;&amp;ncy;&amp;ncy;&amp;ycy;&amp;jcy; &amp;pcy;&amp;ocy;&amp;rcy;&amp;tcy;&amp;acy;&amp;lcy;. &amp;Scy;&amp;iecy;&amp;lcy;&amp;softcy;&amp;scy;&amp;kcy;&amp;ocy;&amp;khcy;&amp;ocy;&amp;zcy;&amp;yacy;&amp;jcy;&amp;scy;&amp;tcy;&amp;vcy;&amp;iecy;&amp;ncy;&amp;ncy;&amp;acy;&amp;yacy; &amp;dcy;&amp;ocy;&amp;scy;&amp;kcy;&amp;acy; &amp;ocy;&amp;bcy;&amp;hardcy;&amp;yacy;&amp;vcy;&amp;lcy;&amp;iecy;&amp;ncy;&amp;icy;&amp;jcy;. &amp;Acy;&amp;gcy;&amp;rcy;&amp;ocy;-&amp;fcy;&amp;ocy;&amp;rcy;&amp;ucy;&amp;mcy;."/>
          <p:cNvPicPr>
            <a:picLocks noChangeAspect="1" noChangeArrowheads="1"/>
          </p:cNvPicPr>
          <p:nvPr/>
        </p:nvPicPr>
        <p:blipFill>
          <a:blip r:embed="rId4"/>
          <a:srcRect/>
          <a:stretch>
            <a:fillRect/>
          </a:stretch>
        </p:blipFill>
        <p:spPr bwMode="auto">
          <a:xfrm>
            <a:off x="7069138" y="333375"/>
            <a:ext cx="1830387" cy="2536825"/>
          </a:xfrm>
          <a:prstGeom prst="rect">
            <a:avLst/>
          </a:prstGeom>
          <a:noFill/>
          <a:ln w="9525">
            <a:noFill/>
            <a:miter lim="800000"/>
            <a:headEnd/>
            <a:tailEnd/>
          </a:ln>
        </p:spPr>
      </p:pic>
      <p:pic>
        <p:nvPicPr>
          <p:cNvPr id="30727" name="Picture 10" descr="&amp;Zcy;&amp;iecy;&amp;mcy;&amp;lcy;&amp;yacy;&amp;ncy;&amp;icy;&amp;chcy;&amp;ncy;&amp;ycy;&amp;iecy; &amp;pcy;&amp;ocy;&amp;lcy;&amp;yacy;&amp;ncy;&amp;ycy;. &amp;Ocy;&amp;bcy;&amp;scy;&amp;ucy;&amp;zhcy;&amp;dcy;&amp;iecy;&amp;ncy;&amp;icy;&amp;iecy; &amp;ncy;&amp;acy; LiveInternet - &amp;Rcy;&amp;ocy;&amp;scy;&amp;scy;&amp;icy;&amp;jcy;&amp;scy;&amp;kcy;&amp;icy;&amp;jcy; &amp;Scy;&amp;iecy;&amp;rcy;&amp;vcy;&amp;icy;&amp;scy; &amp;Ocy;&amp;ncy;&amp;lcy;&amp;acy;&amp;jcy;&amp;ncy;-&amp;Dcy;&amp;ncy;&amp;iecy;&amp;vcy;&amp;ncy;&amp;icy;&amp;kcy;&amp;ocy;&amp;vcy;"/>
          <p:cNvPicPr>
            <a:picLocks noChangeAspect="1" noChangeArrowheads="1"/>
          </p:cNvPicPr>
          <p:nvPr/>
        </p:nvPicPr>
        <p:blipFill>
          <a:blip r:embed="rId5"/>
          <a:srcRect/>
          <a:stretch>
            <a:fillRect/>
          </a:stretch>
        </p:blipFill>
        <p:spPr bwMode="auto">
          <a:xfrm>
            <a:off x="165100" y="1081088"/>
            <a:ext cx="2690813" cy="2017712"/>
          </a:xfrm>
          <a:prstGeom prst="rect">
            <a:avLst/>
          </a:prstGeom>
          <a:noFill/>
          <a:ln w="9525">
            <a:noFill/>
            <a:miter lim="800000"/>
            <a:headEnd/>
            <a:tailEnd/>
          </a:ln>
        </p:spPr>
      </p:pic>
      <p:sp>
        <p:nvSpPr>
          <p:cNvPr id="30728" name="Прямоугольник 11"/>
          <p:cNvSpPr>
            <a:spLocks noChangeArrowheads="1"/>
          </p:cNvSpPr>
          <p:nvPr/>
        </p:nvSpPr>
        <p:spPr bwMode="auto">
          <a:xfrm>
            <a:off x="684213" y="5892800"/>
            <a:ext cx="1393825" cy="40005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Брусника</a:t>
            </a:r>
            <a:endParaRPr lang="ru-RU" sz="2000">
              <a:latin typeface="Calibri" pitchFamily="34" charset="0"/>
            </a:endParaRPr>
          </a:p>
        </p:txBody>
      </p:sp>
      <p:sp>
        <p:nvSpPr>
          <p:cNvPr id="30729" name="Прямоугольник 12"/>
          <p:cNvSpPr>
            <a:spLocks noChangeArrowheads="1"/>
          </p:cNvSpPr>
          <p:nvPr/>
        </p:nvSpPr>
        <p:spPr bwMode="auto">
          <a:xfrm>
            <a:off x="4965700" y="5319713"/>
            <a:ext cx="1371600" cy="40005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Голубика</a:t>
            </a:r>
            <a:endParaRPr lang="ru-RU" sz="2000">
              <a:latin typeface="Calibri" pitchFamily="34" charset="0"/>
            </a:endParaRPr>
          </a:p>
        </p:txBody>
      </p:sp>
      <p:sp>
        <p:nvSpPr>
          <p:cNvPr id="30730" name="Прямоугольник 13"/>
          <p:cNvSpPr>
            <a:spLocks noChangeArrowheads="1"/>
          </p:cNvSpPr>
          <p:nvPr/>
        </p:nvSpPr>
        <p:spPr bwMode="auto">
          <a:xfrm>
            <a:off x="5651500" y="1574800"/>
            <a:ext cx="1196975" cy="40005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Малина</a:t>
            </a:r>
            <a:endParaRPr lang="ru-RU" sz="2000">
              <a:latin typeface="Calibri" pitchFamily="34" charset="0"/>
            </a:endParaRPr>
          </a:p>
        </p:txBody>
      </p:sp>
      <p:sp>
        <p:nvSpPr>
          <p:cNvPr id="30731" name="Прямоугольник 14"/>
          <p:cNvSpPr>
            <a:spLocks noChangeArrowheads="1"/>
          </p:cNvSpPr>
          <p:nvPr/>
        </p:nvSpPr>
        <p:spPr bwMode="auto">
          <a:xfrm>
            <a:off x="2951163" y="1703388"/>
            <a:ext cx="1584325" cy="40005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Земляника</a:t>
            </a:r>
            <a:endParaRPr lang="ru-RU" sz="2000">
              <a:latin typeface="Calibri" pitchFamily="34" charset="0"/>
            </a:endParaRPr>
          </a:p>
        </p:txBody>
      </p:sp>
      <p:pic>
        <p:nvPicPr>
          <p:cNvPr id="30732" name="Picture 4" descr="&amp;Kcy;&amp;lcy;&amp;yucy;&amp;kcy;&amp;vcy;&amp;acy; &amp;bcy;&amp;ocy;&amp;lcy;&amp;ocy;&amp;tcy;&amp;ncy;&amp;acy;&amp;yacy; - &amp;Scy;&amp;icy;&amp;mcy;&amp;pcy;&amp;tcy;&amp;ocy;&amp;mcy;&amp;ycy; &amp;icy; &amp;lcy;&amp;iecy;&amp;chcy;&amp;iecy;&amp;ncy;&amp;icy;&amp;iecy; &amp;ncy;&amp;acy;&amp;rcy;&amp;ocy;&amp;dcy;&amp;ncy;&amp;ycy;&amp;mcy;&amp;icy; &amp;scy;&amp;rcy;&amp;iecy;&amp;dcy;&amp;scy;&amp;tcy;&amp;vcy;&amp;acy;&amp;mcy;&amp;icy; &amp;vcy; &amp;dcy;&amp;ocy;&amp;mcy;&amp;acy;&amp;shcy;&amp;ncy;&amp;icy;&amp;khcy; &amp;ucy;&amp;scy;&amp;lcy;&amp;ocy;&amp;vcy;&amp;icy;&amp;yacy;&amp;khcy;"/>
          <p:cNvPicPr>
            <a:picLocks noGrp="1" noChangeAspect="1" noChangeArrowheads="1"/>
          </p:cNvPicPr>
          <p:nvPr>
            <p:ph idx="1"/>
          </p:nvPr>
        </p:nvPicPr>
        <p:blipFill>
          <a:blip r:embed="rId6"/>
          <a:srcRect/>
          <a:stretch>
            <a:fillRect/>
          </a:stretch>
        </p:blipFill>
        <p:spPr>
          <a:xfrm>
            <a:off x="3222625" y="2297113"/>
            <a:ext cx="2698750" cy="2001837"/>
          </a:xfrm>
        </p:spPr>
      </p:pic>
      <p:sp>
        <p:nvSpPr>
          <p:cNvPr id="30733" name="Прямоугольник 16"/>
          <p:cNvSpPr>
            <a:spLocks noChangeArrowheads="1"/>
          </p:cNvSpPr>
          <p:nvPr/>
        </p:nvSpPr>
        <p:spPr bwMode="auto">
          <a:xfrm>
            <a:off x="3203575" y="4632325"/>
            <a:ext cx="2736850" cy="400050"/>
          </a:xfrm>
          <a:prstGeom prst="rect">
            <a:avLst/>
          </a:prstGeom>
          <a:noFill/>
          <a:ln w="9525">
            <a:noFill/>
            <a:miter lim="800000"/>
            <a:headEnd/>
            <a:tailEnd/>
          </a:ln>
        </p:spPr>
        <p:txBody>
          <a:bodyPr>
            <a:spAutoFit/>
          </a:bodyPr>
          <a:lstStyle/>
          <a:p>
            <a:pPr algn="ctr"/>
            <a:r>
              <a:rPr lang="ru-RU" sz="2000" b="1">
                <a:solidFill>
                  <a:srgbClr val="112D09"/>
                </a:solidFill>
                <a:latin typeface="Calibri" pitchFamily="34" charset="0"/>
              </a:rPr>
              <a:t>Клюква</a:t>
            </a:r>
            <a:endParaRPr lang="ru-RU" sz="2000">
              <a:latin typeface="Calibri" pitchFamily="34" charset="0"/>
            </a:endParaRPr>
          </a:p>
        </p:txBody>
      </p:sp>
      <p:pic>
        <p:nvPicPr>
          <p:cNvPr id="30734" name="Picture 5"/>
          <p:cNvPicPr>
            <a:picLocks noChangeAspect="1" noChangeArrowheads="1"/>
          </p:cNvPicPr>
          <p:nvPr/>
        </p:nvPicPr>
        <p:blipFill>
          <a:blip r:embed="rId7"/>
          <a:srcRect/>
          <a:stretch>
            <a:fillRect/>
          </a:stretch>
        </p:blipFill>
        <p:spPr bwMode="auto">
          <a:xfrm>
            <a:off x="7112000" y="4905375"/>
            <a:ext cx="1830388" cy="1974850"/>
          </a:xfrm>
          <a:prstGeom prst="rect">
            <a:avLst/>
          </a:prstGeom>
          <a:noFill/>
          <a:ln w="9525">
            <a:noFill/>
            <a:miter lim="800000"/>
            <a:headEnd/>
            <a:tailEnd/>
          </a:ln>
        </p:spPr>
      </p:pic>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C2FFE4-0E32-4BE7-A93E-BDA50144A123}" type="slidenum">
              <a:rPr lang="ru-RU" sz="1200">
                <a:solidFill>
                  <a:schemeClr val="tx1">
                    <a:tint val="75000"/>
                  </a:schemeClr>
                </a:solidFill>
                <a:latin typeface="+mn-lt"/>
              </a:rPr>
              <a:pPr algn="r" fontAlgn="auto">
                <a:spcBef>
                  <a:spcPts val="0"/>
                </a:spcBef>
                <a:spcAft>
                  <a:spcPts val="0"/>
                </a:spcAft>
                <a:defRPr/>
              </a:pPr>
              <a:t>16</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1758990E-54C4-431C-A987-76BE89C799F0}" type="slidenum">
              <a:rPr lang="ru-RU"/>
              <a:pPr>
                <a:defRPr/>
              </a:pPr>
              <a:t>17</a:t>
            </a:fld>
            <a:endParaRPr lang="ru-RU"/>
          </a:p>
        </p:txBody>
      </p:sp>
      <p:sp>
        <p:nvSpPr>
          <p:cNvPr id="31746" name="Объект 2"/>
          <p:cNvSpPr>
            <a:spLocks noGrp="1"/>
          </p:cNvSpPr>
          <p:nvPr>
            <p:ph idx="1"/>
          </p:nvPr>
        </p:nvSpPr>
        <p:spPr>
          <a:xfrm>
            <a:off x="179388" y="4822825"/>
            <a:ext cx="8964612" cy="2035175"/>
          </a:xfrm>
        </p:spPr>
        <p:txBody>
          <a:bodyPr/>
          <a:lstStyle/>
          <a:p>
            <a:pPr marL="0" indent="0" eaLnBrk="1" hangingPunct="1">
              <a:buFont typeface="Arial" charset="0"/>
              <a:buNone/>
            </a:pPr>
            <a:r>
              <a:rPr lang="ru-RU" sz="2000" b="1" smtClean="0">
                <a:solidFill>
                  <a:srgbClr val="112D09"/>
                </a:solidFill>
              </a:rPr>
              <a:t>Клюква и брусника очень похожи, вы заметили? Как же их отличить?</a:t>
            </a:r>
          </a:p>
          <a:p>
            <a:pPr marL="0" indent="0" eaLnBrk="1" hangingPunct="1">
              <a:buFont typeface="Arial" charset="0"/>
              <a:buNone/>
            </a:pPr>
            <a:r>
              <a:rPr lang="ru-RU" sz="2000" b="1" smtClean="0">
                <a:solidFill>
                  <a:srgbClr val="112D09"/>
                </a:solidFill>
              </a:rPr>
              <a:t>Клюква стелется по земле, а брусника растет маленьким кустиком.   Клюква растет на болотистой почве, брусника – на сухих лесных пригорках.  Ягоды клюквы созревают в сентябре-октябре, а спелую бруснику можно найти уже в августе-сентябре. Вкус у этих ягод разный </a:t>
            </a:r>
            <a:r>
              <a:rPr lang="ru-RU" sz="2000" b="1" smtClean="0"/>
              <a:t>–</a:t>
            </a:r>
            <a:r>
              <a:rPr lang="ru-RU" sz="2000" b="1" smtClean="0">
                <a:solidFill>
                  <a:srgbClr val="112D09"/>
                </a:solidFill>
              </a:rPr>
              <a:t> клюква кислая с легкой горчинкой, а брусника кисло-сладкая.  </a:t>
            </a:r>
          </a:p>
        </p:txBody>
      </p:sp>
      <p:pic>
        <p:nvPicPr>
          <p:cNvPr id="31747" name="Picture 2" descr="&amp;Acy;&amp;zcy;&amp;acy;&amp;lcy;&amp;icy;&amp;yacy; &amp;dcy;&amp;ocy;&amp;mcy;&amp;acy;&amp;shcy;&amp;ncy;&amp;yacy;&amp;yacy;: &amp;pcy;&amp;rcy;&amp;acy;&amp;vcy;&amp;icy;&amp;lcy;&amp;acy; &amp;ucy;&amp;khcy;&amp;ocy;&amp;dcy;&amp;acy;, &amp;pcy;&amp;ocy;&amp;lcy;&amp;icy;&amp;vcy;, &amp;pcy;&amp;iecy;&amp;rcy;&amp;iecy;&amp;scy;&amp;acy;&amp;dcy;&amp;kcy;&amp;icy; &amp;icy; &amp;ocy;&amp;bcy;&amp;rcy;&amp;acy;&amp;bcy;&amp;ocy;&amp;tcy;&amp;kcy;&amp;acy; &amp;tscy;&amp;vcy;&amp;iecy;&amp;tcy;&amp;kcy;&amp;acy;"/>
          <p:cNvPicPr>
            <a:picLocks noChangeAspect="1" noChangeArrowheads="1"/>
          </p:cNvPicPr>
          <p:nvPr/>
        </p:nvPicPr>
        <p:blipFill>
          <a:blip r:embed="rId2"/>
          <a:srcRect/>
          <a:stretch>
            <a:fillRect/>
          </a:stretch>
        </p:blipFill>
        <p:spPr bwMode="auto">
          <a:xfrm>
            <a:off x="2700338" y="196850"/>
            <a:ext cx="6192837" cy="4645025"/>
          </a:xfrm>
          <a:prstGeom prst="rect">
            <a:avLst/>
          </a:prstGeom>
          <a:noFill/>
          <a:ln w="9525">
            <a:noFill/>
            <a:miter lim="800000"/>
            <a:headEnd/>
            <a:tailEnd/>
          </a:ln>
        </p:spPr>
      </p:pic>
      <p:pic>
        <p:nvPicPr>
          <p:cNvPr id="31748" name="Picture 2" descr="&amp;Mcy;&amp;acy;&amp;kcy;&amp;scy; &amp;Mcy;&amp;ucy;&amp;lcy;&amp;softcy;&amp;tcy;&amp;fcy;&amp;icy;&amp;lcy;&amp;softcy;&amp;mcy;&amp;ycy; &amp;ocy;&amp;ncy;&amp;lcy;&amp;acy;&amp;jcy;&amp;ncy; &amp;bcy;&amp;iecy;&amp;zcy; &amp;rcy;&amp;iecy;&amp;kcy;&amp;lcy;&amp;acy;&amp;mcy;&amp;ycy; &amp;ncy;&amp;acy; &amp;Vcy;&amp;icy;&amp;dcy;&amp;iecy;&amp;ocy;&amp;Kcy;&amp;icy;&amp;dcy; Page 23"/>
          <p:cNvPicPr>
            <a:picLocks noChangeAspect="1" noChangeArrowheads="1"/>
          </p:cNvPicPr>
          <p:nvPr/>
        </p:nvPicPr>
        <p:blipFill>
          <a:blip r:embed="rId3"/>
          <a:srcRect/>
          <a:stretch>
            <a:fillRect/>
          </a:stretch>
        </p:blipFill>
        <p:spPr bwMode="auto">
          <a:xfrm>
            <a:off x="-661988" y="476250"/>
            <a:ext cx="3787776" cy="2841625"/>
          </a:xfrm>
          <a:prstGeom prst="rect">
            <a:avLst/>
          </a:prstGeom>
          <a:noFill/>
          <a:ln w="9525">
            <a:noFill/>
            <a:miter lim="800000"/>
            <a:headEnd/>
            <a:tailEnd/>
          </a:ln>
        </p:spPr>
      </p:pic>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ACA9783-49AC-43F9-ADF7-7A427B29B8B4}" type="slidenum">
              <a:rPr lang="ru-RU" sz="1200">
                <a:solidFill>
                  <a:schemeClr val="tx1">
                    <a:tint val="75000"/>
                  </a:schemeClr>
                </a:solidFill>
                <a:latin typeface="+mn-lt"/>
              </a:rPr>
              <a:pPr algn="r" fontAlgn="auto">
                <a:spcBef>
                  <a:spcPts val="0"/>
                </a:spcBef>
                <a:spcAft>
                  <a:spcPts val="0"/>
                </a:spcAft>
                <a:defRPr/>
              </a:pPr>
              <a:t>17</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6FCE0014-E40E-4EC1-B37F-8EBD46798C53}" type="slidenum">
              <a:rPr lang="ru-RU"/>
              <a:pPr>
                <a:defRPr/>
              </a:pPr>
              <a:t>18</a:t>
            </a:fld>
            <a:endParaRPr lang="ru-RU"/>
          </a:p>
        </p:txBody>
      </p:sp>
      <p:sp>
        <p:nvSpPr>
          <p:cNvPr id="32770" name="Прямоугольник 2"/>
          <p:cNvSpPr>
            <a:spLocks noChangeArrowheads="1"/>
          </p:cNvSpPr>
          <p:nvPr/>
        </p:nvSpPr>
        <p:spPr bwMode="auto">
          <a:xfrm>
            <a:off x="5724525" y="147638"/>
            <a:ext cx="3419475" cy="470852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Какие хвойные деревья вы знаете? Почему их так называют? </a:t>
            </a:r>
          </a:p>
          <a:p>
            <a:r>
              <a:rPr lang="ru-RU" sz="2000" b="1">
                <a:solidFill>
                  <a:srgbClr val="112D09"/>
                </a:solidFill>
                <a:latin typeface="Calibri" pitchFamily="34" charset="0"/>
              </a:rPr>
              <a:t>Сейчас я хочу вам представить еще одно хвойное растение – можжевельник. Его иногда называют спутником сосны, обитателем хвойных лесов.</a:t>
            </a:r>
            <a:r>
              <a:rPr lang="ru-RU" sz="2000">
                <a:solidFill>
                  <a:srgbClr val="112D09"/>
                </a:solidFill>
                <a:latin typeface="Calibri" pitchFamily="34" charset="0"/>
              </a:rPr>
              <a:t> </a:t>
            </a:r>
            <a:r>
              <a:rPr lang="ru-RU" sz="2000" b="1">
                <a:solidFill>
                  <a:srgbClr val="112D09"/>
                </a:solidFill>
                <a:latin typeface="Calibri" pitchFamily="34" charset="0"/>
              </a:rPr>
              <a:t>Название «можжевельник» происходит от слов «меж» (между) и ельник, то есть растущий между елями.</a:t>
            </a:r>
          </a:p>
          <a:p>
            <a:endParaRPr lang="ru-RU" sz="2000" b="1">
              <a:latin typeface="Calibri" pitchFamily="34" charset="0"/>
            </a:endParaRPr>
          </a:p>
          <a:p>
            <a:endParaRPr lang="ru-RU" sz="2000" b="1">
              <a:latin typeface="Calibri" pitchFamily="34" charset="0"/>
            </a:endParaRPr>
          </a:p>
        </p:txBody>
      </p:sp>
      <p:pic>
        <p:nvPicPr>
          <p:cNvPr id="32771" name="Picture 2" descr="&amp;Fcy;&amp;lcy;&amp;ocy;&amp;rcy;&amp;acy;"/>
          <p:cNvPicPr>
            <a:picLocks noChangeAspect="1" noChangeArrowheads="1"/>
          </p:cNvPicPr>
          <p:nvPr/>
        </p:nvPicPr>
        <p:blipFill>
          <a:blip r:embed="rId2"/>
          <a:srcRect/>
          <a:stretch>
            <a:fillRect/>
          </a:stretch>
        </p:blipFill>
        <p:spPr bwMode="auto">
          <a:xfrm>
            <a:off x="112713" y="147638"/>
            <a:ext cx="5434012" cy="4075112"/>
          </a:xfrm>
          <a:prstGeom prst="rect">
            <a:avLst/>
          </a:prstGeom>
          <a:noFill/>
          <a:ln w="9525">
            <a:noFill/>
            <a:miter lim="800000"/>
            <a:headEnd/>
            <a:tailEnd/>
          </a:ln>
        </p:spPr>
      </p:pic>
      <p:sp>
        <p:nvSpPr>
          <p:cNvPr id="32772" name="Прямоугольник 4"/>
          <p:cNvSpPr>
            <a:spLocks noChangeArrowheads="1"/>
          </p:cNvSpPr>
          <p:nvPr/>
        </p:nvSpPr>
        <p:spPr bwMode="auto">
          <a:xfrm>
            <a:off x="112713" y="4581525"/>
            <a:ext cx="4572000" cy="1938338"/>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Чем отличается кустарник от дерева?</a:t>
            </a:r>
          </a:p>
          <a:p>
            <a:r>
              <a:rPr lang="ru-RU" sz="2000" b="1">
                <a:solidFill>
                  <a:srgbClr val="112D09"/>
                </a:solidFill>
                <a:latin typeface="Calibri" pitchFamily="34" charset="0"/>
              </a:rPr>
              <a:t>Можжевельник – это кустарник, но он может иметь форму дерева с одним стволом.</a:t>
            </a:r>
          </a:p>
          <a:p>
            <a:r>
              <a:rPr lang="ru-RU" sz="2000" b="1">
                <a:solidFill>
                  <a:srgbClr val="112D09"/>
                </a:solidFill>
                <a:latin typeface="Calibri" pitchFamily="34" charset="0"/>
              </a:rPr>
              <a:t>Можжевельник – лекарственное растение. </a:t>
            </a:r>
            <a:endParaRPr lang="ru-RU" sz="2000">
              <a:solidFill>
                <a:srgbClr val="112D09"/>
              </a:solidFill>
              <a:latin typeface="Calibri" pitchFamily="34" charset="0"/>
            </a:endParaRP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28E1240-F986-4053-8C41-F406B51BD14E}" type="slidenum">
              <a:rPr lang="ru-RU" sz="1200">
                <a:solidFill>
                  <a:schemeClr val="tx1">
                    <a:tint val="75000"/>
                  </a:schemeClr>
                </a:solidFill>
                <a:latin typeface="+mn-lt"/>
              </a:rPr>
              <a:pPr algn="r" fontAlgn="auto">
                <a:spcBef>
                  <a:spcPts val="0"/>
                </a:spcBef>
                <a:spcAft>
                  <a:spcPts val="0"/>
                </a:spcAft>
                <a:defRPr/>
              </a:pPr>
              <a:t>18</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5DDAF295-198F-46B4-AEBE-298B3DC67547}" type="slidenum">
              <a:rPr lang="ru-RU"/>
              <a:pPr>
                <a:defRPr/>
              </a:pPr>
              <a:t>19</a:t>
            </a:fld>
            <a:endParaRPr lang="ru-RU"/>
          </a:p>
        </p:txBody>
      </p:sp>
      <p:pic>
        <p:nvPicPr>
          <p:cNvPr id="33794" name="Picture 2" descr="molbiol.ru - &amp;Rcy;&amp;yacy;&amp;bcy;&amp;chcy;&amp;icy;&amp;kcy; &amp;shcy;&amp;acy;&amp;khcy;&amp;mcy;&amp;acy;&amp;tcy;&amp;ncy;&amp;ycy;&amp;jcy; (Fritillaria meleagris, Liliaceae)"/>
          <p:cNvPicPr>
            <a:picLocks noChangeAspect="1" noChangeArrowheads="1"/>
          </p:cNvPicPr>
          <p:nvPr/>
        </p:nvPicPr>
        <p:blipFill>
          <a:blip r:embed="rId2"/>
          <a:srcRect/>
          <a:stretch>
            <a:fillRect/>
          </a:stretch>
        </p:blipFill>
        <p:spPr bwMode="auto">
          <a:xfrm>
            <a:off x="468313" y="549275"/>
            <a:ext cx="4362450" cy="5810250"/>
          </a:xfrm>
          <a:prstGeom prst="rect">
            <a:avLst/>
          </a:prstGeom>
          <a:noFill/>
          <a:ln w="9525">
            <a:noFill/>
            <a:miter lim="800000"/>
            <a:headEnd/>
            <a:tailEnd/>
          </a:ln>
        </p:spPr>
      </p:pic>
      <p:sp>
        <p:nvSpPr>
          <p:cNvPr id="33795" name="Прямоугольник 1"/>
          <p:cNvSpPr>
            <a:spLocks noChangeArrowheads="1"/>
          </p:cNvSpPr>
          <p:nvPr/>
        </p:nvSpPr>
        <p:spPr bwMode="auto">
          <a:xfrm>
            <a:off x="5003800" y="692150"/>
            <a:ext cx="4116388" cy="5018088"/>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 лесах Орловского полесья растет много интересных растений, например, рябчик шахматный. Почему ему дали такое название – рябчик? Да, за пестрый окрас.</a:t>
            </a:r>
          </a:p>
          <a:p>
            <a:r>
              <a:rPr lang="ru-RU" sz="2000" b="1">
                <a:solidFill>
                  <a:srgbClr val="112D09"/>
                </a:solidFill>
                <a:latin typeface="Calibri" pitchFamily="34" charset="0"/>
              </a:rPr>
              <a:t>Почему шахматный? Рисунок на лепестках напоминает шахматную доску.</a:t>
            </a:r>
          </a:p>
          <a:p>
            <a:r>
              <a:rPr lang="ru-RU" sz="2000" b="1">
                <a:solidFill>
                  <a:srgbClr val="112D09"/>
                </a:solidFill>
                <a:latin typeface="Calibri" pitchFamily="34" charset="0"/>
              </a:rPr>
              <a:t>Еще его называют грустным тюльпаном. Почему? (по форме цветок напоминает тюльпан, только опущенный вниз, как будто грустный)</a:t>
            </a:r>
          </a:p>
          <a:p>
            <a:r>
              <a:rPr lang="ru-RU" sz="2000" b="1">
                <a:solidFill>
                  <a:srgbClr val="112D09"/>
                </a:solidFill>
                <a:latin typeface="Calibri" pitchFamily="34" charset="0"/>
              </a:rPr>
              <a:t>Занесен в Красную книгу России. Садоводы выращивают  этот цветок в саду. Кто такие садоводы?</a:t>
            </a: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28691E2-1F30-45BD-8789-8F836561C81A}" type="slidenum">
              <a:rPr lang="ru-RU" sz="1200">
                <a:solidFill>
                  <a:schemeClr val="tx1">
                    <a:tint val="75000"/>
                  </a:schemeClr>
                </a:solidFill>
                <a:latin typeface="+mn-lt"/>
              </a:rPr>
              <a:pPr algn="r" fontAlgn="auto">
                <a:spcBef>
                  <a:spcPts val="0"/>
                </a:spcBef>
                <a:spcAft>
                  <a:spcPts val="0"/>
                </a:spcAft>
                <a:defRPr/>
              </a:pPr>
              <a:t>19</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795B66CD-82C0-49C4-A727-C42C9BE22D00}" type="slidenum">
              <a:rPr lang="ru-RU"/>
              <a:pPr>
                <a:defRPr/>
              </a:pPr>
              <a:t>2</a:t>
            </a:fld>
            <a:endParaRPr lang="ru-RU"/>
          </a:p>
        </p:txBody>
      </p:sp>
      <p:sp>
        <p:nvSpPr>
          <p:cNvPr id="15362" name="Прямоугольник 1"/>
          <p:cNvSpPr>
            <a:spLocks noChangeArrowheads="1"/>
          </p:cNvSpPr>
          <p:nvPr/>
        </p:nvSpPr>
        <p:spPr bwMode="auto">
          <a:xfrm>
            <a:off x="3379788" y="3429000"/>
            <a:ext cx="5440362" cy="2862263"/>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Здравствуйте, мои дорогие друзья! Я рада видеть вас! </a:t>
            </a:r>
          </a:p>
          <a:p>
            <a:r>
              <a:rPr lang="ru-RU" sz="2000" b="1">
                <a:solidFill>
                  <a:srgbClr val="112D09"/>
                </a:solidFill>
                <a:latin typeface="Calibri" pitchFamily="34" charset="0"/>
              </a:rPr>
              <a:t>Сегодня вас ждет новая экскурсия в Орловское полесье.  Вы помните наше прошлое путешествие? С какими птицами, обитающими в Орловском полесье, мы познакомились?</a:t>
            </a:r>
          </a:p>
          <a:p>
            <a:r>
              <a:rPr lang="ru-RU" sz="2000" b="1">
                <a:solidFill>
                  <a:srgbClr val="112D09"/>
                </a:solidFill>
                <a:latin typeface="Calibri" pitchFamily="34" charset="0"/>
              </a:rPr>
              <a:t>Сейчас я приглашаю вас в растительный мир нашего национального парка.</a:t>
            </a:r>
          </a:p>
          <a:p>
            <a:r>
              <a:rPr lang="ru-RU" sz="2000" b="1">
                <a:solidFill>
                  <a:srgbClr val="112D09"/>
                </a:solidFill>
                <a:latin typeface="Calibri" pitchFamily="34" charset="0"/>
              </a:rPr>
              <a:t>Итак, в путь!</a:t>
            </a:r>
          </a:p>
        </p:txBody>
      </p:sp>
      <p:pic>
        <p:nvPicPr>
          <p:cNvPr id="15363" name="Picture 6" descr="&amp;Vcy;&amp;icy;&amp;dcy;&amp;iecy;&amp;ocy; - &amp;Ucy;&amp;rcy;&amp;ocy;&amp;kcy;&amp;icy; &amp;tcy;&amp;iecy;&amp;tcy;&amp;ucy;&amp;shcy;&amp;kcy;&amp;icy; &amp;Scy;&amp;ocy;&amp;vcy;&amp;ycy;. &amp;Acy;&amp;zcy;&amp;bcy;&amp;ucy;&amp;kcy;&amp;acy; &amp;dcy;&amp;ocy;&amp;rcy;&amp;ocy;&amp;zhcy;&amp;ncy;&amp;ocy;&amp;jcy; &amp;bcy;&amp;iecy;&amp;zcy;&amp;ocy;&amp;pcy;&amp;acy;&amp;scy;&amp;ncy;&amp;ocy;&amp;scy;&amp;tcy;&amp;icy;. &amp;CHcy;&amp;acy;…"/>
          <p:cNvPicPr>
            <a:picLocks noChangeAspect="1" noChangeArrowheads="1"/>
          </p:cNvPicPr>
          <p:nvPr/>
        </p:nvPicPr>
        <p:blipFill>
          <a:blip r:embed="rId3"/>
          <a:srcRect/>
          <a:stretch>
            <a:fillRect/>
          </a:stretch>
        </p:blipFill>
        <p:spPr bwMode="auto">
          <a:xfrm>
            <a:off x="17463" y="2060575"/>
            <a:ext cx="3362325" cy="4913313"/>
          </a:xfrm>
          <a:prstGeom prst="rect">
            <a:avLst/>
          </a:prstGeom>
          <a:noFill/>
          <a:ln w="9525">
            <a:noFill/>
            <a:miter lim="800000"/>
            <a:headEnd/>
            <a:tailEnd/>
          </a:ln>
        </p:spPr>
      </p:pic>
      <p:pic>
        <p:nvPicPr>
          <p:cNvPr id="15364" name="Picture 2" descr="http://content.foto.my.mail.ru/mail/oka1949/51/i-52.jpg"/>
          <p:cNvPicPr>
            <a:picLocks noChangeAspect="1" noChangeArrowheads="1"/>
          </p:cNvPicPr>
          <p:nvPr/>
        </p:nvPicPr>
        <p:blipFill>
          <a:blip r:embed="rId4"/>
          <a:srcRect/>
          <a:stretch>
            <a:fillRect/>
          </a:stretch>
        </p:blipFill>
        <p:spPr bwMode="auto">
          <a:xfrm>
            <a:off x="2700338" y="107950"/>
            <a:ext cx="5327650" cy="2960688"/>
          </a:xfrm>
          <a:prstGeom prst="rect">
            <a:avLst/>
          </a:prstGeom>
          <a:noFill/>
          <a:ln w="9525">
            <a:noFill/>
            <a:miter lim="800000"/>
            <a:headEnd/>
            <a:tailEnd/>
          </a:ln>
        </p:spPr>
      </p:pic>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02CBEC0-2FD3-4879-A28F-BD14162BAB5E}" type="slidenum">
              <a:rPr lang="ru-RU" sz="1200">
                <a:solidFill>
                  <a:srgbClr val="112D09"/>
                </a:solidFill>
                <a:latin typeface="+mn-lt"/>
              </a:rPr>
              <a:pPr algn="r" fontAlgn="auto">
                <a:spcBef>
                  <a:spcPts val="0"/>
                </a:spcBef>
                <a:spcAft>
                  <a:spcPts val="0"/>
                </a:spcAft>
                <a:defRPr/>
              </a:pPr>
              <a:t>2</a:t>
            </a:fld>
            <a:endParaRPr lang="ru-RU" sz="1200" dirty="0">
              <a:solidFill>
                <a:srgbClr val="112D09"/>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A5FB574E-5FF6-496F-825D-89EDF7787C0C}" type="slidenum">
              <a:rPr lang="ru-RU"/>
              <a:pPr>
                <a:defRPr/>
              </a:pPr>
              <a:t>20</a:t>
            </a:fld>
            <a:endParaRPr lang="ru-RU"/>
          </a:p>
        </p:txBody>
      </p:sp>
      <p:pic>
        <p:nvPicPr>
          <p:cNvPr id="34818" name="Picture 2" descr="&amp;Lcy;&amp;ucy;&amp;kcy; &amp;mcy;&amp;iecy;&amp;dcy;&amp;vcy;&amp;iecy;&amp;zhcy;&amp;icy;&amp;jcy; &quot; &amp;Lcy;&amp;iecy;&amp;kcy;&amp;acy;&amp;rcy;&amp;scy;&amp;tcy;&amp;vcy;&amp;iecy;&amp;ncy;&amp;ncy;&amp;ycy;&amp;iecy; &amp;rcy;&amp;acy;&amp;scy;&amp;tcy;&amp;iecy;&amp;ncy;&amp;icy;&amp;yacy;"/>
          <p:cNvPicPr>
            <a:picLocks noChangeAspect="1" noChangeArrowheads="1"/>
          </p:cNvPicPr>
          <p:nvPr/>
        </p:nvPicPr>
        <p:blipFill>
          <a:blip r:embed="rId2"/>
          <a:srcRect/>
          <a:stretch>
            <a:fillRect/>
          </a:stretch>
        </p:blipFill>
        <p:spPr bwMode="auto">
          <a:xfrm>
            <a:off x="3652838" y="111125"/>
            <a:ext cx="5432425" cy="4073525"/>
          </a:xfrm>
          <a:prstGeom prst="rect">
            <a:avLst/>
          </a:prstGeom>
          <a:noFill/>
          <a:ln w="9525">
            <a:noFill/>
            <a:miter lim="800000"/>
            <a:headEnd/>
            <a:tailEnd/>
          </a:ln>
        </p:spPr>
      </p:pic>
      <p:sp>
        <p:nvSpPr>
          <p:cNvPr id="34819" name="Прямоугольник 1"/>
          <p:cNvSpPr>
            <a:spLocks noChangeArrowheads="1"/>
          </p:cNvSpPr>
          <p:nvPr/>
        </p:nvSpPr>
        <p:spPr bwMode="auto">
          <a:xfrm>
            <a:off x="58738" y="4403725"/>
            <a:ext cx="9144000" cy="1322388"/>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Оказывается, что листочки выделяют едкий запах.  Как можно назвать легкий запах? (аромат)  Часто поляны с черемшой называют «Медвежьим лугом». Как вы думаете, почему? Да, черемшу очень любят медведи – весной, после зимней спячки, они едят её, чтобы запастись витаминами.</a:t>
            </a:r>
            <a:endParaRPr lang="ru-RU" b="1">
              <a:solidFill>
                <a:srgbClr val="112D09"/>
              </a:solidFill>
              <a:latin typeface="Calibri" pitchFamily="34" charset="0"/>
            </a:endParaRPr>
          </a:p>
        </p:txBody>
      </p:sp>
      <p:sp>
        <p:nvSpPr>
          <p:cNvPr id="34820" name="Прямоугольник 2"/>
          <p:cNvSpPr>
            <a:spLocks noChangeArrowheads="1"/>
          </p:cNvSpPr>
          <p:nvPr/>
        </p:nvSpPr>
        <p:spPr bwMode="auto">
          <a:xfrm>
            <a:off x="58738" y="2147888"/>
            <a:ext cx="3638550" cy="224790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 старых лесах Орловского полесья растет черемша или медвежий лук.</a:t>
            </a:r>
          </a:p>
          <a:p>
            <a:r>
              <a:rPr lang="ru-RU" sz="2000" b="1">
                <a:solidFill>
                  <a:srgbClr val="112D09"/>
                </a:solidFill>
                <a:latin typeface="Calibri" pitchFamily="34" charset="0"/>
              </a:rPr>
              <a:t>Обратите внимание, что черемша растет большими полянами, а рядом с ней нет других растений. Почему?</a:t>
            </a:r>
          </a:p>
        </p:txBody>
      </p:sp>
      <p:pic>
        <p:nvPicPr>
          <p:cNvPr id="34821" name="Picture 2" descr="http://www.zoomby.ru/t/8f6b5d70e8fbb18fd1a98ca3112d7596.jpg"/>
          <p:cNvPicPr>
            <a:picLocks noChangeAspect="1" noChangeArrowheads="1"/>
          </p:cNvPicPr>
          <p:nvPr/>
        </p:nvPicPr>
        <p:blipFill>
          <a:blip r:embed="rId3"/>
          <a:srcRect/>
          <a:stretch>
            <a:fillRect/>
          </a:stretch>
        </p:blipFill>
        <p:spPr bwMode="auto">
          <a:xfrm>
            <a:off x="169863" y="111125"/>
            <a:ext cx="2332037" cy="1844675"/>
          </a:xfrm>
          <a:prstGeom prst="rect">
            <a:avLst/>
          </a:prstGeom>
          <a:noFill/>
          <a:ln w="9525">
            <a:noFill/>
            <a:miter lim="800000"/>
            <a:headEnd/>
            <a:tailEnd/>
          </a:ln>
        </p:spPr>
      </p:pic>
      <p:sp>
        <p:nvSpPr>
          <p:cNvPr id="34822" name="Прямоугольник 3"/>
          <p:cNvSpPr>
            <a:spLocks noChangeArrowheads="1"/>
          </p:cNvSpPr>
          <p:nvPr/>
        </p:nvSpPr>
        <p:spPr bwMode="auto">
          <a:xfrm>
            <a:off x="187325" y="5867400"/>
            <a:ext cx="5400675" cy="40005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Растение включено в Красную Книгу России.</a:t>
            </a: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BD681BF-E457-4E12-AE29-056E54949CFC}" type="slidenum">
              <a:rPr lang="ru-RU" sz="1200">
                <a:solidFill>
                  <a:schemeClr val="tx1">
                    <a:tint val="75000"/>
                  </a:schemeClr>
                </a:solidFill>
                <a:latin typeface="+mn-lt"/>
              </a:rPr>
              <a:pPr algn="r" fontAlgn="auto">
                <a:spcBef>
                  <a:spcPts val="0"/>
                </a:spcBef>
                <a:spcAft>
                  <a:spcPts val="0"/>
                </a:spcAft>
                <a:defRPr/>
              </a:pPr>
              <a:t>20</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DDDAA2B4-AB89-474B-81F4-CDDC812C9523}" type="slidenum">
              <a:rPr lang="ru-RU"/>
              <a:pPr>
                <a:defRPr/>
              </a:pPr>
              <a:t>21</a:t>
            </a:fld>
            <a:endParaRPr lang="ru-RU"/>
          </a:p>
        </p:txBody>
      </p:sp>
      <p:sp>
        <p:nvSpPr>
          <p:cNvPr id="35842" name="Прямоугольник 1"/>
          <p:cNvSpPr>
            <a:spLocks noChangeArrowheads="1"/>
          </p:cNvSpPr>
          <p:nvPr/>
        </p:nvSpPr>
        <p:spPr bwMode="auto">
          <a:xfrm>
            <a:off x="49213" y="115888"/>
            <a:ext cx="3746500" cy="5940425"/>
          </a:xfrm>
          <a:prstGeom prst="rect">
            <a:avLst/>
          </a:prstGeom>
          <a:noFill/>
          <a:ln w="9525">
            <a:noFill/>
            <a:miter lim="800000"/>
            <a:headEnd/>
            <a:tailEnd/>
          </a:ln>
        </p:spPr>
        <p:txBody>
          <a:bodyPr>
            <a:spAutoFit/>
          </a:bodyPr>
          <a:lstStyle/>
          <a:p>
            <a:r>
              <a:rPr lang="ru-RU" sz="1900" b="1">
                <a:solidFill>
                  <a:srgbClr val="112D09"/>
                </a:solidFill>
                <a:latin typeface="Calibri" pitchFamily="34" charset="0"/>
              </a:rPr>
              <a:t>На опушках, в лесах можно встретить прострел или сон-траву. </a:t>
            </a:r>
          </a:p>
          <a:p>
            <a:r>
              <a:rPr lang="ru-RU" sz="1900" b="1">
                <a:solidFill>
                  <a:srgbClr val="112D09"/>
                </a:solidFill>
                <a:latin typeface="Calibri" pitchFamily="34" charset="0"/>
              </a:rPr>
              <a:t>Рассмотрите это растение. На что вы сразу обратили внимание? Стебли это цветка покрыты пухом. Они какие? (пушистые, опушенные, мохнатые) На что похожи сами цветки? (на колокольчики, на тюльпаны) Они могут быть белыми, светло-желтыми или фиолетовыми.</a:t>
            </a:r>
          </a:p>
          <a:p>
            <a:r>
              <a:rPr lang="ru-RU" sz="1900" b="1">
                <a:solidFill>
                  <a:srgbClr val="112D09"/>
                </a:solidFill>
                <a:latin typeface="Calibri" pitchFamily="34" charset="0"/>
              </a:rPr>
              <a:t>А вы заметили, что нет листьев? Оказывается, ранней весной сначала появляются цветки, а листья – в конце цветения. Бутоны цветов протыкают (простреливают) землю, а по форме заострённые, словно стрелы. </a:t>
            </a:r>
            <a:endParaRPr lang="ru-RU">
              <a:solidFill>
                <a:srgbClr val="112D09"/>
              </a:solidFill>
              <a:latin typeface="Calibri" pitchFamily="34" charset="0"/>
            </a:endParaRPr>
          </a:p>
        </p:txBody>
      </p:sp>
      <p:sp>
        <p:nvSpPr>
          <p:cNvPr id="35843" name="Прямоугольник 2"/>
          <p:cNvSpPr>
            <a:spLocks noChangeArrowheads="1"/>
          </p:cNvSpPr>
          <p:nvPr/>
        </p:nvSpPr>
        <p:spPr bwMode="auto">
          <a:xfrm>
            <a:off x="3795713" y="3933825"/>
            <a:ext cx="3656012" cy="2430463"/>
          </a:xfrm>
          <a:prstGeom prst="rect">
            <a:avLst/>
          </a:prstGeom>
          <a:noFill/>
          <a:ln w="9525">
            <a:noFill/>
            <a:miter lim="800000"/>
            <a:headEnd/>
            <a:tailEnd/>
          </a:ln>
        </p:spPr>
        <p:txBody>
          <a:bodyPr>
            <a:spAutoFit/>
          </a:bodyPr>
          <a:lstStyle/>
          <a:p>
            <a:r>
              <a:rPr lang="ru-RU" sz="1900" b="1">
                <a:solidFill>
                  <a:srgbClr val="112D09"/>
                </a:solidFill>
                <a:latin typeface="Calibri" pitchFamily="34" charset="0"/>
              </a:rPr>
              <a:t>Как вы думаете, почему прострел называют сон-травой? Это лекарственное растение, обладает успокаивающим  и снотворным свойствами. </a:t>
            </a:r>
          </a:p>
          <a:p>
            <a:r>
              <a:rPr lang="ru-RU" sz="1900" b="1">
                <a:solidFill>
                  <a:srgbClr val="112D09"/>
                </a:solidFill>
                <a:latin typeface="Calibri" pitchFamily="34" charset="0"/>
              </a:rPr>
              <a:t>Занесен в Красную книгу Орловской области.</a:t>
            </a:r>
          </a:p>
          <a:p>
            <a:endParaRPr lang="ru-RU" sz="1900" b="1">
              <a:latin typeface="Calibri" pitchFamily="34" charset="0"/>
            </a:endParaRPr>
          </a:p>
        </p:txBody>
      </p:sp>
      <p:pic>
        <p:nvPicPr>
          <p:cNvPr id="35844" name="Picture 2" descr="&amp;fcy;&amp;ocy;&amp;tcy;&amp;ocy; - &amp;Fcy;&amp;ocy;&amp;tcy;&amp;ocy;&amp;acy;&amp;lcy;&amp;softcy;&amp;bcy;&amp;ocy;&amp;mcy;&amp;ycy; - &amp;Acy;&amp;zcy;&amp;acy;&amp;lcy;&amp;icy;&amp;yacy;"/>
          <p:cNvPicPr>
            <a:picLocks noChangeAspect="1" noChangeArrowheads="1"/>
          </p:cNvPicPr>
          <p:nvPr/>
        </p:nvPicPr>
        <p:blipFill>
          <a:blip r:embed="rId2"/>
          <a:srcRect/>
          <a:stretch>
            <a:fillRect/>
          </a:stretch>
        </p:blipFill>
        <p:spPr bwMode="auto">
          <a:xfrm>
            <a:off x="3795713" y="26988"/>
            <a:ext cx="5348287" cy="3727450"/>
          </a:xfrm>
          <a:prstGeom prst="rect">
            <a:avLst/>
          </a:prstGeom>
          <a:noFill/>
          <a:ln w="9525">
            <a:noFill/>
            <a:miter lim="800000"/>
            <a:headEnd/>
            <a:tailEnd/>
          </a:ln>
        </p:spPr>
      </p:pic>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76ED5EC-21B8-4407-AF5F-B450BFA3EE7F}" type="slidenum">
              <a:rPr lang="ru-RU" sz="1200">
                <a:solidFill>
                  <a:schemeClr val="tx1">
                    <a:tint val="75000"/>
                  </a:schemeClr>
                </a:solidFill>
                <a:latin typeface="+mn-lt"/>
              </a:rPr>
              <a:pPr algn="r" fontAlgn="auto">
                <a:spcBef>
                  <a:spcPts val="0"/>
                </a:spcBef>
                <a:spcAft>
                  <a:spcPts val="0"/>
                </a:spcAft>
                <a:defRPr/>
              </a:pPr>
              <a:t>21</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78BCCF19-28DC-4B4B-A92F-02F795FF0461}" type="slidenum">
              <a:rPr lang="ru-RU"/>
              <a:pPr>
                <a:defRPr/>
              </a:pPr>
              <a:t>22</a:t>
            </a:fld>
            <a:endParaRPr lang="ru-RU"/>
          </a:p>
        </p:txBody>
      </p:sp>
      <p:sp>
        <p:nvSpPr>
          <p:cNvPr id="36866" name="Прямоугольник 1"/>
          <p:cNvSpPr>
            <a:spLocks noChangeArrowheads="1"/>
          </p:cNvSpPr>
          <p:nvPr/>
        </p:nvSpPr>
        <p:spPr bwMode="auto">
          <a:xfrm>
            <a:off x="4352925" y="4181475"/>
            <a:ext cx="4791075" cy="2138363"/>
          </a:xfrm>
          <a:prstGeom prst="rect">
            <a:avLst/>
          </a:prstGeom>
          <a:noFill/>
          <a:ln w="9525">
            <a:noFill/>
            <a:miter lim="800000"/>
            <a:headEnd/>
            <a:tailEnd/>
          </a:ln>
        </p:spPr>
        <p:txBody>
          <a:bodyPr>
            <a:spAutoFit/>
          </a:bodyPr>
          <a:lstStyle/>
          <a:p>
            <a:r>
              <a:rPr lang="ru-RU" sz="1900" b="1">
                <a:solidFill>
                  <a:srgbClr val="112D09"/>
                </a:solidFill>
                <a:latin typeface="Calibri" pitchFamily="34" charset="0"/>
              </a:rPr>
              <a:t>Еще ветреницу называют «дочь ветров». Подумайте, почему ? У неё крупные цветки и тонкие стебли, поэтому растение  начинает колыхаться даже от легкого ветра. Как по-другому можно назвать легкий ветер? (ветерок)  </a:t>
            </a:r>
          </a:p>
          <a:p>
            <a:r>
              <a:rPr lang="ru-RU" sz="1900" b="1">
                <a:latin typeface="Calibri" pitchFamily="34" charset="0"/>
              </a:rPr>
              <a:t> </a:t>
            </a:r>
          </a:p>
        </p:txBody>
      </p:sp>
      <p:sp>
        <p:nvSpPr>
          <p:cNvPr id="36867" name="Прямоугольник 3"/>
          <p:cNvSpPr>
            <a:spLocks noChangeArrowheads="1"/>
          </p:cNvSpPr>
          <p:nvPr/>
        </p:nvSpPr>
        <p:spPr bwMode="auto">
          <a:xfrm>
            <a:off x="107950" y="123825"/>
            <a:ext cx="4032250" cy="3894138"/>
          </a:xfrm>
          <a:prstGeom prst="rect">
            <a:avLst/>
          </a:prstGeom>
          <a:noFill/>
          <a:ln w="9525">
            <a:noFill/>
            <a:miter lim="800000"/>
            <a:headEnd/>
            <a:tailEnd/>
          </a:ln>
        </p:spPr>
        <p:txBody>
          <a:bodyPr>
            <a:spAutoFit/>
          </a:bodyPr>
          <a:lstStyle/>
          <a:p>
            <a:r>
              <a:rPr lang="ru-RU" sz="1900" b="1">
                <a:solidFill>
                  <a:srgbClr val="112D09"/>
                </a:solidFill>
                <a:latin typeface="Calibri" pitchFamily="34" charset="0"/>
              </a:rPr>
              <a:t>В лесах Орловского полесья можно встретить редкое растение – ветреницу дубравную. О чем говорит её название?  В основном, она растет около дубов. </a:t>
            </a:r>
          </a:p>
          <a:p>
            <a:r>
              <a:rPr lang="ru-RU" sz="1900" b="1">
                <a:solidFill>
                  <a:srgbClr val="112D09"/>
                </a:solidFill>
                <a:latin typeface="Calibri" pitchFamily="34" charset="0"/>
              </a:rPr>
              <a:t>Что можно рассказать о ветренице? Какие цветки? Какие листья? Ветреницу еще называют анемоной. Говорят, что смотреть на анемоны не только приятно, но и полезно - белые анемоны помогают снять усталость с глаз.</a:t>
            </a:r>
          </a:p>
          <a:p>
            <a:endParaRPr lang="ru-RU" sz="1900" b="1">
              <a:latin typeface="Calibri" pitchFamily="34" charset="0"/>
            </a:endParaRPr>
          </a:p>
        </p:txBody>
      </p:sp>
      <p:pic>
        <p:nvPicPr>
          <p:cNvPr id="36868" name="Picture 2" descr="MacroID.RU - &amp;Vcy;&amp;iecy;&amp;tcy;&amp;rcy;&amp;iecy;&amp;ncy;&amp;icy;&amp;tscy;&amp;acy; &amp;dcy;&amp;ucy;&amp;bcy;&amp;rcy;&amp;acy;&amp;vcy;&amp;ncy;&amp;acy;&amp;yacy;"/>
          <p:cNvPicPr>
            <a:picLocks noChangeAspect="1" noChangeArrowheads="1"/>
          </p:cNvPicPr>
          <p:nvPr/>
        </p:nvPicPr>
        <p:blipFill>
          <a:blip r:embed="rId2"/>
          <a:srcRect/>
          <a:stretch>
            <a:fillRect/>
          </a:stretch>
        </p:blipFill>
        <p:spPr bwMode="auto">
          <a:xfrm>
            <a:off x="4352925" y="0"/>
            <a:ext cx="4791075" cy="3692525"/>
          </a:xfrm>
          <a:prstGeom prst="rect">
            <a:avLst/>
          </a:prstGeom>
          <a:noFill/>
          <a:ln w="9525">
            <a:noFill/>
            <a:miter lim="800000"/>
            <a:headEnd/>
            <a:tailEnd/>
          </a:ln>
        </p:spPr>
      </p:pic>
      <p:pic>
        <p:nvPicPr>
          <p:cNvPr id="36869" name="Picture 4" descr="&amp;Lcy;&amp;ucy;&amp;kcy;&amp;ocy;&amp;vcy;&amp;icy;&amp;chcy;&amp;ncy;&amp;ycy;&amp;iecy; &amp;bcy;&amp;iecy;&amp;zcy; &amp;khcy;&amp;lcy;&amp;ocy;&amp;pcy;&amp;ocy;&amp;tcy; : &amp;TScy;&amp;vcy;&amp;iecy;&amp;tcy;&amp;ocy;&amp;chcy;&amp;ncy;&amp;ycy;&amp;iecy; &amp;icy; &amp;dcy;&amp;iecy;&amp;kcy;&amp;ocy;&amp;rcy;&amp;acy;&amp;tcy;&amp;icy;&amp;vcy;&amp;ncy;&amp;ocy;-&amp;lcy;&amp;icy;&amp;scy;&amp;tcy;&amp;vcy;&amp;iecy;&amp;ncy;&amp;ncy;&amp;ycy;&amp;iecy; &amp;tcy;&amp;rcy;&amp;acy;&amp;vcy;&amp;yacy;&amp;ncy;&amp;icy;&amp;scy;&amp;tcy;&amp;ycy;&amp;iecy; &amp;kcy;&amp;ucy;&amp;lcy;&amp;softcy;&amp;tcy;&amp;ucy;&amp;rcy;&amp;ycy; - &amp;Scy;&amp;tcy;&amp;rcy;&amp;acy;&amp;ncy;&amp;icy;&amp;tscy;&amp;acy; 6 - &amp;Scy;&amp;acy;&amp;zhcy;&amp;acy;&amp;iecy;&amp;mcy; &amp;Scy;&amp;acy;&amp;dcy;"/>
          <p:cNvPicPr>
            <a:picLocks noChangeAspect="1" noChangeArrowheads="1"/>
          </p:cNvPicPr>
          <p:nvPr/>
        </p:nvPicPr>
        <p:blipFill>
          <a:blip r:embed="rId3"/>
          <a:srcRect/>
          <a:stretch>
            <a:fillRect/>
          </a:stretch>
        </p:blipFill>
        <p:spPr bwMode="auto">
          <a:xfrm>
            <a:off x="134938" y="3789363"/>
            <a:ext cx="4103687" cy="3001962"/>
          </a:xfrm>
          <a:prstGeom prst="rect">
            <a:avLst/>
          </a:prstGeom>
          <a:noFill/>
          <a:ln w="9525">
            <a:noFill/>
            <a:miter lim="800000"/>
            <a:headEnd/>
            <a:tailEnd/>
          </a:ln>
        </p:spPr>
      </p:pic>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CB70F90-0318-40B7-BCD0-5D59B194A710}" type="slidenum">
              <a:rPr lang="ru-RU" sz="1200">
                <a:solidFill>
                  <a:schemeClr val="tx1">
                    <a:tint val="75000"/>
                  </a:schemeClr>
                </a:solidFill>
                <a:latin typeface="+mn-lt"/>
              </a:rPr>
              <a:pPr algn="r" fontAlgn="auto">
                <a:spcBef>
                  <a:spcPts val="0"/>
                </a:spcBef>
                <a:spcAft>
                  <a:spcPts val="0"/>
                </a:spcAft>
                <a:defRPr/>
              </a:pPr>
              <a:t>22</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A7AC1C44-A573-4F59-B856-D7D4C4689626}" type="slidenum">
              <a:rPr lang="ru-RU"/>
              <a:pPr>
                <a:defRPr/>
              </a:pPr>
              <a:t>23</a:t>
            </a:fld>
            <a:endParaRPr lang="ru-RU"/>
          </a:p>
        </p:txBody>
      </p:sp>
      <p:sp>
        <p:nvSpPr>
          <p:cNvPr id="37890" name="Прямоугольник 4"/>
          <p:cNvSpPr>
            <a:spLocks noChangeArrowheads="1"/>
          </p:cNvSpPr>
          <p:nvPr/>
        </p:nvSpPr>
        <p:spPr bwMode="auto">
          <a:xfrm>
            <a:off x="200025" y="3656013"/>
            <a:ext cx="8721725" cy="3170237"/>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Листья этого растения необычны – они напоминают небольшую тарелочку, верхняя часть которой покрыта многочисленными волосками, а на кончике каждого из них – искрящаяся на солнце капелька клейкой жидкости. Оказывается, росянка – хищник. Вы знаете, кто такие хищники? Росянка ловит насекомых на свои листья. </a:t>
            </a:r>
          </a:p>
          <a:p>
            <a:r>
              <a:rPr lang="ru-RU" sz="2000" b="1">
                <a:solidFill>
                  <a:srgbClr val="112D09"/>
                </a:solidFill>
                <a:latin typeface="Calibri" pitchFamily="34" charset="0"/>
              </a:rPr>
              <a:t>Росянка растет на почвах, в которых недостаточно полезных для растений веществ. Чтобы выжить, росянка приспособилась ловить насекомых. Кто еще питается насекомыми?</a:t>
            </a:r>
          </a:p>
          <a:p>
            <a:r>
              <a:rPr lang="ru-RU" sz="2000" b="1">
                <a:solidFill>
                  <a:srgbClr val="112D09"/>
                </a:solidFill>
                <a:latin typeface="Calibri" pitchFamily="34" charset="0"/>
              </a:rPr>
              <a:t>Росянка – лекарственное растение.  Занесена в Красную книгу Орловской области.</a:t>
            </a:r>
          </a:p>
        </p:txBody>
      </p:sp>
      <p:pic>
        <p:nvPicPr>
          <p:cNvPr id="37891" name="Picture 2" descr="&amp;Rcy;&amp;ocy;&amp;scy;&amp;yacy;&amp;ncy;&amp;kcy;&amp;acy; &amp;scy;&amp;tcy;&amp;acy;&amp;ncy;&amp;iecy;&amp;tcy; &quot;&amp;vcy;&amp;iecy;&amp;gcy;&amp;iecy;&amp;tcy;&amp;acy;&amp;rcy;&amp;icy;&amp;acy;&amp;ncy;&amp;kcy;&amp;ocy;&amp;jcy;&quot;."/>
          <p:cNvPicPr>
            <a:picLocks noChangeAspect="1" noChangeArrowheads="1"/>
          </p:cNvPicPr>
          <p:nvPr/>
        </p:nvPicPr>
        <p:blipFill>
          <a:blip r:embed="rId2"/>
          <a:srcRect/>
          <a:stretch>
            <a:fillRect/>
          </a:stretch>
        </p:blipFill>
        <p:spPr bwMode="auto">
          <a:xfrm>
            <a:off x="3132138" y="30163"/>
            <a:ext cx="6005512" cy="3563937"/>
          </a:xfrm>
          <a:prstGeom prst="rect">
            <a:avLst/>
          </a:prstGeom>
          <a:noFill/>
          <a:ln w="9525">
            <a:noFill/>
            <a:miter lim="800000"/>
            <a:headEnd/>
            <a:tailEnd/>
          </a:ln>
        </p:spPr>
      </p:pic>
      <p:pic>
        <p:nvPicPr>
          <p:cNvPr id="37892" name="Picture 4" descr="&amp;Rcy;&amp;ocy;&amp;lcy;&amp;icy;&amp;kcy;&amp;icy; &amp;icy;&amp;zcy; &amp;kcy;&amp;acy;&amp;tcy;&amp;iecy;&amp;gcy;&amp;ocy;&amp;rcy;&amp;icy;&amp;icy; &quot;&amp;Pcy;&amp;iecy;&amp;rcy;&amp;vcy;&amp;ycy;&amp;iecy; &amp;mcy;&amp;iecy;&amp;scy;&amp;yacy;&amp;tscy;&amp;ycy; &amp;zhcy;&amp;icy;&amp;zcy;&amp;ncy;&amp;icy;&quot; - &amp;Vcy;&amp;scy;&amp;iecy; &amp;ocy; &amp;dcy;&amp;iecy;&amp;tcy;&amp;yacy;&amp;khcy; - &amp;scy;&amp;acy;…"/>
          <p:cNvPicPr>
            <a:picLocks noChangeAspect="1" noChangeArrowheads="1"/>
          </p:cNvPicPr>
          <p:nvPr/>
        </p:nvPicPr>
        <p:blipFill>
          <a:blip r:embed="rId3"/>
          <a:srcRect/>
          <a:stretch>
            <a:fillRect/>
          </a:stretch>
        </p:blipFill>
        <p:spPr bwMode="auto">
          <a:xfrm>
            <a:off x="200025" y="-219075"/>
            <a:ext cx="2708275" cy="2032000"/>
          </a:xfrm>
          <a:prstGeom prst="rect">
            <a:avLst/>
          </a:prstGeom>
          <a:noFill/>
          <a:ln w="9525">
            <a:noFill/>
            <a:miter lim="800000"/>
            <a:headEnd/>
            <a:tailEnd/>
          </a:ln>
        </p:spPr>
      </p:pic>
      <p:sp>
        <p:nvSpPr>
          <p:cNvPr id="37893" name="Прямоугольник 5"/>
          <p:cNvSpPr>
            <a:spLocks noChangeArrowheads="1"/>
          </p:cNvSpPr>
          <p:nvPr/>
        </p:nvSpPr>
        <p:spPr bwMode="auto">
          <a:xfrm>
            <a:off x="185738" y="1824038"/>
            <a:ext cx="2946400" cy="163195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Посмотрите на это необычное растение. Это росянка. Еще его называют “солнечная роса”. Почему? </a:t>
            </a:r>
            <a:endParaRPr lang="ru-RU" sz="2000">
              <a:solidFill>
                <a:srgbClr val="112D09"/>
              </a:solidFill>
              <a:latin typeface="Calibri" pitchFamily="34" charset="0"/>
            </a:endParaRP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835830B-3424-450E-98E7-2E8991341D62}" type="slidenum">
              <a:rPr lang="ru-RU" sz="1200">
                <a:solidFill>
                  <a:schemeClr val="tx1">
                    <a:tint val="75000"/>
                  </a:schemeClr>
                </a:solidFill>
                <a:latin typeface="+mn-lt"/>
              </a:rPr>
              <a:pPr algn="r" fontAlgn="auto">
                <a:spcBef>
                  <a:spcPts val="0"/>
                </a:spcBef>
                <a:spcAft>
                  <a:spcPts val="0"/>
                </a:spcAft>
                <a:defRPr/>
              </a:pPr>
              <a:t>23</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C8B462AF-06A7-4693-835E-CBC38E97094E}" type="slidenum">
              <a:rPr lang="ru-RU"/>
              <a:pPr>
                <a:defRPr/>
              </a:pPr>
              <a:t>24</a:t>
            </a:fld>
            <a:endParaRPr lang="ru-RU"/>
          </a:p>
        </p:txBody>
      </p:sp>
      <p:sp>
        <p:nvSpPr>
          <p:cNvPr id="38914" name="Прямоугольник 1"/>
          <p:cNvSpPr>
            <a:spLocks noChangeArrowheads="1"/>
          </p:cNvSpPr>
          <p:nvPr/>
        </p:nvSpPr>
        <p:spPr bwMode="auto">
          <a:xfrm>
            <a:off x="4211638" y="3133725"/>
            <a:ext cx="4932362" cy="3170238"/>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 лесах, на влажных лугах можно встретить редкое растение, занесенное в Красную книгу – ятрышник пятнистый. Рассмотрите его. Листья ятрышника покрыты темными пятнами. В народе  этот красивый цветок называют «кукушкины слёзки» или «слёзы». Считали, что пятнышки – следы слёз, которые роняет кукушка от горького одиночества.</a:t>
            </a:r>
          </a:p>
        </p:txBody>
      </p:sp>
      <p:pic>
        <p:nvPicPr>
          <p:cNvPr id="38915" name="Picture 2" descr="&amp;Kcy;&amp;ucy;&amp;kcy;&amp;ucy;&amp;shcy;&amp;kcy;&amp;icy;&amp;ncy;&amp;ycy; &amp;scy;&amp;lcy;&amp;iecy;&amp;zcy;&amp;ycy;"/>
          <p:cNvPicPr>
            <a:picLocks noChangeAspect="1" noChangeArrowheads="1"/>
          </p:cNvPicPr>
          <p:nvPr/>
        </p:nvPicPr>
        <p:blipFill>
          <a:blip r:embed="rId2"/>
          <a:srcRect/>
          <a:stretch>
            <a:fillRect/>
          </a:stretch>
        </p:blipFill>
        <p:spPr bwMode="auto">
          <a:xfrm>
            <a:off x="69850" y="90488"/>
            <a:ext cx="3494088" cy="4657725"/>
          </a:xfrm>
          <a:prstGeom prst="rect">
            <a:avLst/>
          </a:prstGeom>
          <a:noFill/>
          <a:ln w="9525">
            <a:noFill/>
            <a:miter lim="800000"/>
            <a:headEnd/>
            <a:tailEnd/>
          </a:ln>
        </p:spPr>
      </p:pic>
      <p:pic>
        <p:nvPicPr>
          <p:cNvPr id="38916" name="Picture 4" descr="http://kizlady.ru/attachments/Image/Yatryshnik-pyatnistyy-Kukushkiny-slezki-foto_1.jpg?template=generic"/>
          <p:cNvPicPr>
            <a:picLocks noChangeAspect="1" noChangeArrowheads="1"/>
          </p:cNvPicPr>
          <p:nvPr/>
        </p:nvPicPr>
        <p:blipFill>
          <a:blip r:embed="rId3"/>
          <a:srcRect/>
          <a:stretch>
            <a:fillRect/>
          </a:stretch>
        </p:blipFill>
        <p:spPr bwMode="auto">
          <a:xfrm>
            <a:off x="4448175" y="211138"/>
            <a:ext cx="4257675" cy="2762250"/>
          </a:xfrm>
          <a:prstGeom prst="rect">
            <a:avLst/>
          </a:prstGeom>
          <a:noFill/>
          <a:ln w="9525">
            <a:noFill/>
            <a:miter lim="800000"/>
            <a:headEnd/>
            <a:tailEnd/>
          </a:ln>
        </p:spPr>
      </p:pic>
      <p:pic>
        <p:nvPicPr>
          <p:cNvPr id="38917" name="Picture 6" descr="http://baby-best.ru/uploads/_ld/71/76702.png"/>
          <p:cNvPicPr>
            <a:picLocks noChangeAspect="1" noChangeArrowheads="1"/>
          </p:cNvPicPr>
          <p:nvPr/>
        </p:nvPicPr>
        <p:blipFill>
          <a:blip r:embed="rId4"/>
          <a:srcRect/>
          <a:stretch>
            <a:fillRect/>
          </a:stretch>
        </p:blipFill>
        <p:spPr bwMode="auto">
          <a:xfrm>
            <a:off x="69850" y="4748213"/>
            <a:ext cx="1979613" cy="1963737"/>
          </a:xfrm>
          <a:prstGeom prst="rect">
            <a:avLst/>
          </a:prstGeom>
          <a:noFill/>
          <a:ln w="9525">
            <a:noFill/>
            <a:miter lim="800000"/>
            <a:headEnd/>
            <a:tailEnd/>
          </a:ln>
        </p:spPr>
      </p:pic>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2487D60-BD17-434E-A3FE-D92555297C93}" type="slidenum">
              <a:rPr lang="ru-RU" sz="1200">
                <a:solidFill>
                  <a:schemeClr val="tx1">
                    <a:tint val="75000"/>
                  </a:schemeClr>
                </a:solidFill>
                <a:latin typeface="+mn-lt"/>
              </a:rPr>
              <a:pPr algn="r" fontAlgn="auto">
                <a:spcBef>
                  <a:spcPts val="0"/>
                </a:spcBef>
                <a:spcAft>
                  <a:spcPts val="0"/>
                </a:spcAft>
                <a:defRPr/>
              </a:pPr>
              <a:t>24</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16904251-4366-4647-9880-51D0A6D72B08}" type="slidenum">
              <a:rPr lang="ru-RU"/>
              <a:pPr>
                <a:defRPr/>
              </a:pPr>
              <a:t>25</a:t>
            </a:fld>
            <a:endParaRPr lang="ru-RU"/>
          </a:p>
        </p:txBody>
      </p:sp>
      <p:sp>
        <p:nvSpPr>
          <p:cNvPr id="39938" name="Прямоугольник 1"/>
          <p:cNvSpPr>
            <a:spLocks noChangeArrowheads="1"/>
          </p:cNvSpPr>
          <p:nvPr/>
        </p:nvSpPr>
        <p:spPr bwMode="auto">
          <a:xfrm>
            <a:off x="323850" y="350838"/>
            <a:ext cx="8640763" cy="3478212"/>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Итак, мои дорогие друзья, сегодня мы познакомились с растительным миром Орловского полесья. Он очень разнообразен.  Какие виды растений вы  знаете? (деревья, кустарники, травянистые растения)</a:t>
            </a:r>
          </a:p>
          <a:p>
            <a:r>
              <a:rPr lang="ru-RU" sz="2000" b="1">
                <a:solidFill>
                  <a:srgbClr val="112D09"/>
                </a:solidFill>
                <a:latin typeface="Calibri" pitchFamily="34" charset="0"/>
              </a:rPr>
              <a:t>Что общего у все деревьев? (строение: корень, ствол, ветви, веточки, листья; на зиму сбрасывают листья) Зачем дереву корень? Ствол? Ветви? Листья?</a:t>
            </a:r>
          </a:p>
          <a:p>
            <a:r>
              <a:rPr lang="ru-RU" sz="2000" b="1">
                <a:solidFill>
                  <a:srgbClr val="112D09"/>
                </a:solidFill>
                <a:latin typeface="Calibri" pitchFamily="34" charset="0"/>
              </a:rPr>
              <a:t>Чем деревья отличаются? (размером, формой листьев, цветом коры)</a:t>
            </a:r>
          </a:p>
          <a:p>
            <a:r>
              <a:rPr lang="ru-RU" sz="2000" b="1">
                <a:solidFill>
                  <a:srgbClr val="112D09"/>
                </a:solidFill>
                <a:latin typeface="Calibri" pitchFamily="34" charset="0"/>
              </a:rPr>
              <a:t>Чем кустарники отличаются от деревьев?</a:t>
            </a:r>
          </a:p>
          <a:p>
            <a:r>
              <a:rPr lang="ru-RU" sz="2000" b="1">
                <a:solidFill>
                  <a:srgbClr val="112D09"/>
                </a:solidFill>
                <a:latin typeface="Calibri" pitchFamily="34" charset="0"/>
              </a:rPr>
              <a:t>Чем травянистые растения (цветы) отличаются от деревьев и кустарников?</a:t>
            </a:r>
          </a:p>
          <a:p>
            <a:r>
              <a:rPr lang="ru-RU" sz="2000" b="1">
                <a:solidFill>
                  <a:srgbClr val="112D09"/>
                </a:solidFill>
                <a:latin typeface="Calibri" pitchFamily="34" charset="0"/>
              </a:rPr>
              <a:t>А что общего между ними?</a:t>
            </a:r>
          </a:p>
          <a:p>
            <a:endParaRPr lang="ru-RU" sz="2000" b="1">
              <a:solidFill>
                <a:srgbClr val="112D09"/>
              </a:solidFill>
              <a:latin typeface="Calibri" pitchFamily="34" charset="0"/>
            </a:endParaRPr>
          </a:p>
        </p:txBody>
      </p:sp>
      <p:pic>
        <p:nvPicPr>
          <p:cNvPr id="39939" name="Picture 2" descr="&amp;Mcy;&amp;acy;&amp;kcy;&amp;scy; &amp;Mcy;&amp;ucy;&amp;lcy;&amp;softcy;&amp;tcy;&amp;fcy;&amp;icy;&amp;lcy;&amp;softcy;&amp;mcy;&amp;ycy; &amp;ocy;&amp;ncy;&amp;lcy;&amp;acy;&amp;jcy;&amp;ncy; &amp;bcy;&amp;iecy;&amp;zcy; &amp;rcy;&amp;iecy;&amp;kcy;&amp;lcy;&amp;acy;&amp;mcy;&amp;ycy; &amp;ncy;&amp;acy; &amp;Vcy;&amp;icy;&amp;dcy;&amp;iecy;&amp;ocy;&amp;Kcy;&amp;icy;&amp;dcy; Page 23"/>
          <p:cNvPicPr>
            <a:picLocks noChangeAspect="1" noChangeArrowheads="1"/>
          </p:cNvPicPr>
          <p:nvPr/>
        </p:nvPicPr>
        <p:blipFill>
          <a:blip r:embed="rId2"/>
          <a:srcRect/>
          <a:stretch>
            <a:fillRect/>
          </a:stretch>
        </p:blipFill>
        <p:spPr bwMode="auto">
          <a:xfrm>
            <a:off x="-592138" y="4221163"/>
            <a:ext cx="4284663" cy="3213100"/>
          </a:xfrm>
          <a:prstGeom prst="rect">
            <a:avLst/>
          </a:prstGeom>
          <a:noFill/>
          <a:ln w="9525">
            <a:noFill/>
            <a:miter lim="800000"/>
            <a:headEnd/>
            <a:tailEnd/>
          </a:ln>
        </p:spPr>
      </p:pic>
      <p:sp>
        <p:nvSpPr>
          <p:cNvPr id="39940" name="Прямоугольник 5"/>
          <p:cNvSpPr>
            <a:spLocks noChangeArrowheads="1"/>
          </p:cNvSpPr>
          <p:nvPr/>
        </p:nvSpPr>
        <p:spPr bwMode="auto">
          <a:xfrm>
            <a:off x="3203575" y="3519488"/>
            <a:ext cx="5761038" cy="3170237"/>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Многие растения, с которыми мы встречались, занесены в Красную книгу. Вспомните, какие это растения.</a:t>
            </a:r>
          </a:p>
          <a:p>
            <a:r>
              <a:rPr lang="ru-RU" sz="2000" b="1">
                <a:solidFill>
                  <a:srgbClr val="112D09"/>
                </a:solidFill>
                <a:latin typeface="Calibri" pitchFamily="34" charset="0"/>
              </a:rPr>
              <a:t>Как вы думаете, почему растения попадают в Красную книгу? (их становится  все меньше, они исчезают) Почему их становится меньше и они исчезают? (люди рвут, становится меньше лесов) Как помочь растениям? (не рвать растения) Как помочь лесам ? (не вырубать, не разводить костров, чтобы не было пожаров)</a:t>
            </a: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6564860-67BA-4038-B227-5A0DE42EC325}" type="slidenum">
              <a:rPr lang="ru-RU" sz="1200">
                <a:solidFill>
                  <a:schemeClr val="tx1">
                    <a:tint val="75000"/>
                  </a:schemeClr>
                </a:solidFill>
                <a:latin typeface="+mn-lt"/>
              </a:rPr>
              <a:pPr algn="r" fontAlgn="auto">
                <a:spcBef>
                  <a:spcPts val="0"/>
                </a:spcBef>
                <a:spcAft>
                  <a:spcPts val="0"/>
                </a:spcAft>
                <a:defRPr/>
              </a:pPr>
              <a:t>25</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8C5F7DD0-0843-4F3F-ACFA-2EBCA44534A6}" type="slidenum">
              <a:rPr lang="ru-RU"/>
              <a:pPr>
                <a:defRPr/>
              </a:pPr>
              <a:t>26</a:t>
            </a:fld>
            <a:endParaRPr lang="ru-RU"/>
          </a:p>
        </p:txBody>
      </p:sp>
      <p:pic>
        <p:nvPicPr>
          <p:cNvPr id="40962" name="Picture 4"/>
          <p:cNvPicPr>
            <a:picLocks noChangeAspect="1" noChangeArrowheads="1"/>
          </p:cNvPicPr>
          <p:nvPr/>
        </p:nvPicPr>
        <p:blipFill>
          <a:blip r:embed="rId3"/>
          <a:srcRect t="6813" r="4707" b="4559"/>
          <a:stretch>
            <a:fillRect/>
          </a:stretch>
        </p:blipFill>
        <p:spPr bwMode="auto">
          <a:xfrm>
            <a:off x="5903913" y="3570288"/>
            <a:ext cx="3240087" cy="3254375"/>
          </a:xfrm>
          <a:prstGeom prst="rect">
            <a:avLst/>
          </a:prstGeom>
          <a:noFill/>
          <a:ln w="9525">
            <a:noFill/>
            <a:miter lim="800000"/>
            <a:headEnd/>
            <a:tailEnd/>
          </a:ln>
        </p:spPr>
      </p:pic>
      <p:sp>
        <p:nvSpPr>
          <p:cNvPr id="40963" name="Прямоугольник 7"/>
          <p:cNvSpPr>
            <a:spLocks noChangeArrowheads="1"/>
          </p:cNvSpPr>
          <p:nvPr/>
        </p:nvSpPr>
        <p:spPr bwMode="auto">
          <a:xfrm>
            <a:off x="323850" y="188913"/>
            <a:ext cx="5761038" cy="40005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 </a:t>
            </a:r>
          </a:p>
        </p:txBody>
      </p:sp>
      <p:pic>
        <p:nvPicPr>
          <p:cNvPr id="40964" name="Picture 8" descr="http://i036.radikal.ru/1101/c7/8e030c1df544.jpg"/>
          <p:cNvPicPr>
            <a:picLocks noChangeAspect="1" noChangeArrowheads="1"/>
          </p:cNvPicPr>
          <p:nvPr/>
        </p:nvPicPr>
        <p:blipFill>
          <a:blip r:embed="rId4"/>
          <a:srcRect/>
          <a:stretch>
            <a:fillRect/>
          </a:stretch>
        </p:blipFill>
        <p:spPr bwMode="auto">
          <a:xfrm>
            <a:off x="144463" y="388938"/>
            <a:ext cx="3921125" cy="2940050"/>
          </a:xfrm>
          <a:prstGeom prst="rect">
            <a:avLst/>
          </a:prstGeom>
          <a:noFill/>
          <a:ln w="9525">
            <a:noFill/>
            <a:miter lim="800000"/>
            <a:headEnd/>
            <a:tailEnd/>
          </a:ln>
        </p:spPr>
      </p:pic>
      <p:pic>
        <p:nvPicPr>
          <p:cNvPr id="40965" name="Picture 10" descr="http://s013.radikal.ru/i323/1103/7c/eaa828ef1a32.jpg"/>
          <p:cNvPicPr>
            <a:picLocks noChangeAspect="1" noChangeArrowheads="1"/>
          </p:cNvPicPr>
          <p:nvPr/>
        </p:nvPicPr>
        <p:blipFill>
          <a:blip r:embed="rId5"/>
          <a:srcRect/>
          <a:stretch>
            <a:fillRect/>
          </a:stretch>
        </p:blipFill>
        <p:spPr bwMode="auto">
          <a:xfrm>
            <a:off x="179388" y="3797300"/>
            <a:ext cx="3886200" cy="2916238"/>
          </a:xfrm>
          <a:prstGeom prst="rect">
            <a:avLst/>
          </a:prstGeom>
          <a:noFill/>
          <a:ln w="9525">
            <a:noFill/>
            <a:miter lim="800000"/>
            <a:headEnd/>
            <a:tailEnd/>
          </a:ln>
        </p:spPr>
      </p:pic>
      <p:sp>
        <p:nvSpPr>
          <p:cNvPr id="40966" name="Прямоугольник 3"/>
          <p:cNvSpPr>
            <a:spLocks noChangeArrowheads="1"/>
          </p:cNvSpPr>
          <p:nvPr/>
        </p:nvSpPr>
        <p:spPr bwMode="auto">
          <a:xfrm>
            <a:off x="4065588" y="158750"/>
            <a:ext cx="5078412" cy="378460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Итак, наше путешествие подходит к концу. Что вам запомнилось? О чем вы  расскажете мамам и папам?</a:t>
            </a:r>
          </a:p>
          <a:p>
            <a:r>
              <a:rPr lang="ru-RU" sz="2000" b="1">
                <a:solidFill>
                  <a:srgbClr val="112D09"/>
                </a:solidFill>
                <a:latin typeface="Calibri" pitchFamily="34" charset="0"/>
              </a:rPr>
              <a:t>Придумайте для родителей загадку о растении, которое вам понравилось больше всего, по схеме. Если это дерево – схема вверху, а если цветок – схема внизу.</a:t>
            </a:r>
          </a:p>
          <a:p>
            <a:r>
              <a:rPr lang="ru-RU" sz="2000" b="1">
                <a:solidFill>
                  <a:srgbClr val="112D09"/>
                </a:solidFill>
                <a:latin typeface="Calibri" pitchFamily="34" charset="0"/>
              </a:rPr>
              <a:t>Сочините вместе с друзьями сказку «Колокольчик-теремок».</a:t>
            </a:r>
          </a:p>
          <a:p>
            <a:r>
              <a:rPr lang="ru-RU" sz="2000" b="1">
                <a:solidFill>
                  <a:srgbClr val="112D09"/>
                </a:solidFill>
                <a:latin typeface="Calibri" pitchFamily="34" charset="0"/>
              </a:rPr>
              <a:t>Выучите стихотворения Д.Блынского и И.Сурикова.</a:t>
            </a:r>
          </a:p>
          <a:p>
            <a:endParaRPr lang="ru-RU" sz="2000">
              <a:latin typeface="Calibri" pitchFamily="34" charset="0"/>
            </a:endParaRPr>
          </a:p>
        </p:txBody>
      </p:sp>
      <p:sp>
        <p:nvSpPr>
          <p:cNvPr id="40967" name="Прямоугольник 4"/>
          <p:cNvSpPr>
            <a:spLocks noChangeArrowheads="1"/>
          </p:cNvSpPr>
          <p:nvPr/>
        </p:nvSpPr>
        <p:spPr bwMode="auto">
          <a:xfrm>
            <a:off x="4065588" y="5264150"/>
            <a:ext cx="2809875" cy="70802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До новых встреч, мои дорогие друзья!</a:t>
            </a:r>
            <a:endParaRPr lang="ru-RU" sz="2000">
              <a:latin typeface="Calibri" pitchFamily="34" charset="0"/>
            </a:endParaRP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C9C53F3-3D1E-44BE-A92A-ECB58DBE9C3C}" type="slidenum">
              <a:rPr lang="ru-RU" sz="1200">
                <a:solidFill>
                  <a:schemeClr val="tx1">
                    <a:tint val="75000"/>
                  </a:schemeClr>
                </a:solidFill>
                <a:latin typeface="+mn-lt"/>
              </a:rPr>
              <a:pPr algn="r" fontAlgn="auto">
                <a:spcBef>
                  <a:spcPts val="0"/>
                </a:spcBef>
                <a:spcAft>
                  <a:spcPts val="0"/>
                </a:spcAft>
                <a:defRPr/>
              </a:pPr>
              <a:t>26</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91752E5C-7BE1-4A7D-A6E0-2B148B585907}" type="slidenum">
              <a:rPr lang="ru-RU"/>
              <a:pPr>
                <a:defRPr/>
              </a:pPr>
              <a:t>3</a:t>
            </a:fld>
            <a:endParaRPr lang="ru-RU"/>
          </a:p>
        </p:txBody>
      </p:sp>
      <p:sp>
        <p:nvSpPr>
          <p:cNvPr id="3" name="Объект 2"/>
          <p:cNvSpPr>
            <a:spLocks noGrp="1"/>
          </p:cNvSpPr>
          <p:nvPr>
            <p:ph idx="1"/>
          </p:nvPr>
        </p:nvSpPr>
        <p:spPr>
          <a:xfrm>
            <a:off x="468313" y="260350"/>
            <a:ext cx="8229600" cy="4524375"/>
          </a:xfrm>
        </p:spPr>
        <p:txBody>
          <a:bodyPr rtlCol="0">
            <a:normAutofit fontScale="92500" lnSpcReduction="10000"/>
          </a:bodyPr>
          <a:lstStyle/>
          <a:p>
            <a:pPr marL="0" indent="0" eaLnBrk="1" fontAlgn="auto" hangingPunct="1">
              <a:spcAft>
                <a:spcPts val="0"/>
              </a:spcAft>
              <a:buFont typeface="Arial" pitchFamily="34" charset="0"/>
              <a:buNone/>
              <a:defRPr/>
            </a:pPr>
            <a:r>
              <a:rPr lang="ru-RU" sz="2200" b="1" dirty="0" smtClean="0">
                <a:solidFill>
                  <a:srgbClr val="112D09"/>
                </a:solidFill>
              </a:rPr>
              <a:t>Послушайте стихотворение нашего земляка Дмитрия </a:t>
            </a:r>
            <a:r>
              <a:rPr lang="ru-RU" sz="2200" b="1" dirty="0" err="1" smtClean="0">
                <a:solidFill>
                  <a:srgbClr val="112D09"/>
                </a:solidFill>
              </a:rPr>
              <a:t>Блынского</a:t>
            </a:r>
            <a:r>
              <a:rPr lang="ru-RU" sz="2200" b="1" dirty="0" smtClean="0">
                <a:solidFill>
                  <a:srgbClr val="112D09"/>
                </a:solidFill>
              </a:rPr>
              <a:t>. Как вы понимаете слово «земляк»? Земляк, земляки – это люди, которые родились и живут в одной местности (городе или деревне).</a:t>
            </a:r>
          </a:p>
          <a:p>
            <a:pPr marL="0" indent="0" eaLnBrk="1" fontAlgn="auto" hangingPunct="1">
              <a:spcAft>
                <a:spcPts val="0"/>
              </a:spcAft>
              <a:buFont typeface="Arial" pitchFamily="34" charset="0"/>
              <a:buNone/>
              <a:defRPr/>
            </a:pPr>
            <a:endParaRPr lang="ru-RU" sz="300" b="1" dirty="0">
              <a:solidFill>
                <a:srgbClr val="112D09"/>
              </a:solidFill>
            </a:endParaRPr>
          </a:p>
          <a:p>
            <a:pPr marL="0" indent="0" eaLnBrk="1" fontAlgn="auto" hangingPunct="1">
              <a:spcAft>
                <a:spcPts val="0"/>
              </a:spcAft>
              <a:buFont typeface="Arial" pitchFamily="34" charset="0"/>
              <a:buNone/>
              <a:defRPr/>
            </a:pPr>
            <a:r>
              <a:rPr lang="ru-RU" sz="2200" b="1" i="1" dirty="0" smtClean="0">
                <a:solidFill>
                  <a:srgbClr val="112D09"/>
                </a:solidFill>
              </a:rPr>
              <a:t>Пойдем </a:t>
            </a:r>
            <a:r>
              <a:rPr lang="ru-RU" sz="2200" b="1" i="1" dirty="0">
                <a:solidFill>
                  <a:srgbClr val="112D09"/>
                </a:solidFill>
              </a:rPr>
              <a:t>в мой край,</a:t>
            </a:r>
            <a:br>
              <a:rPr lang="ru-RU" sz="2200" b="1" i="1" dirty="0">
                <a:solidFill>
                  <a:srgbClr val="112D09"/>
                </a:solidFill>
              </a:rPr>
            </a:br>
            <a:r>
              <a:rPr lang="ru-RU" sz="2200" b="1" i="1" dirty="0">
                <a:solidFill>
                  <a:srgbClr val="112D09"/>
                </a:solidFill>
              </a:rPr>
              <a:t>В поля, в луга </a:t>
            </a:r>
            <a:r>
              <a:rPr lang="ru-RU" sz="2200" b="1" i="1" dirty="0" err="1">
                <a:solidFill>
                  <a:srgbClr val="112D09"/>
                </a:solidFill>
              </a:rPr>
              <a:t>Орловщины</a:t>
            </a:r>
            <a:r>
              <a:rPr lang="ru-RU" sz="2200" b="1" i="1" dirty="0">
                <a:solidFill>
                  <a:srgbClr val="112D09"/>
                </a:solidFill>
              </a:rPr>
              <a:t>,          </a:t>
            </a:r>
            <a:br>
              <a:rPr lang="ru-RU" sz="2200" b="1" i="1" dirty="0">
                <a:solidFill>
                  <a:srgbClr val="112D09"/>
                </a:solidFill>
              </a:rPr>
            </a:br>
            <a:r>
              <a:rPr lang="ru-RU" sz="2200" b="1" i="1" dirty="0">
                <a:solidFill>
                  <a:srgbClr val="112D09"/>
                </a:solidFill>
              </a:rPr>
              <a:t>Нигде я лучше края не встречал.</a:t>
            </a:r>
            <a:br>
              <a:rPr lang="ru-RU" sz="2200" b="1" i="1" dirty="0">
                <a:solidFill>
                  <a:srgbClr val="112D09"/>
                </a:solidFill>
              </a:rPr>
            </a:br>
            <a:r>
              <a:rPr lang="ru-RU" sz="2200" b="1" i="1" dirty="0">
                <a:solidFill>
                  <a:srgbClr val="112D09"/>
                </a:solidFill>
              </a:rPr>
              <a:t>Я тут на "ты"</a:t>
            </a:r>
            <a:br>
              <a:rPr lang="ru-RU" sz="2200" b="1" i="1" dirty="0">
                <a:solidFill>
                  <a:srgbClr val="112D09"/>
                </a:solidFill>
              </a:rPr>
            </a:br>
            <a:r>
              <a:rPr lang="ru-RU" sz="2200" b="1" i="1" dirty="0">
                <a:solidFill>
                  <a:srgbClr val="112D09"/>
                </a:solidFill>
              </a:rPr>
              <a:t>С любым ручьем и рощею,</a:t>
            </a:r>
            <a:br>
              <a:rPr lang="ru-RU" sz="2200" b="1" i="1" dirty="0">
                <a:solidFill>
                  <a:srgbClr val="112D09"/>
                </a:solidFill>
              </a:rPr>
            </a:br>
            <a:r>
              <a:rPr lang="ru-RU" sz="2200" b="1" i="1" dirty="0">
                <a:solidFill>
                  <a:srgbClr val="112D09"/>
                </a:solidFill>
              </a:rPr>
              <a:t>Тут для меня</a:t>
            </a:r>
            <a:br>
              <a:rPr lang="ru-RU" sz="2200" b="1" i="1" dirty="0">
                <a:solidFill>
                  <a:srgbClr val="112D09"/>
                </a:solidFill>
              </a:rPr>
            </a:br>
            <a:r>
              <a:rPr lang="ru-RU" sz="2200" b="1" i="1" dirty="0">
                <a:solidFill>
                  <a:srgbClr val="112D09"/>
                </a:solidFill>
              </a:rPr>
              <a:t>Начало всех начал</a:t>
            </a:r>
            <a:r>
              <a:rPr lang="ru-RU" sz="2200" b="1" i="1" dirty="0" smtClean="0">
                <a:solidFill>
                  <a:srgbClr val="112D09"/>
                </a:solidFill>
              </a:rPr>
              <a:t>.</a:t>
            </a:r>
          </a:p>
          <a:p>
            <a:pPr marL="0" indent="0" eaLnBrk="1" fontAlgn="auto" hangingPunct="1">
              <a:spcAft>
                <a:spcPts val="0"/>
              </a:spcAft>
              <a:buFont typeface="Arial" pitchFamily="34" charset="0"/>
              <a:buNone/>
              <a:defRPr/>
            </a:pPr>
            <a:r>
              <a:rPr lang="ru-RU" sz="2200" b="1" dirty="0" smtClean="0">
                <a:solidFill>
                  <a:srgbClr val="112D09"/>
                </a:solidFill>
              </a:rPr>
              <a:t>Как вы думаете, что чувствует автор? (радость от встречи с родными местами, гордость за свой родной край) Почему он говорит: «Тут </a:t>
            </a:r>
            <a:r>
              <a:rPr lang="ru-RU" sz="2200" b="1" dirty="0">
                <a:solidFill>
                  <a:srgbClr val="112D09"/>
                </a:solidFill>
              </a:rPr>
              <a:t>для </a:t>
            </a:r>
            <a:r>
              <a:rPr lang="ru-RU" sz="2200" b="1" dirty="0" smtClean="0">
                <a:solidFill>
                  <a:srgbClr val="112D09"/>
                </a:solidFill>
              </a:rPr>
              <a:t>меня начало </a:t>
            </a:r>
            <a:r>
              <a:rPr lang="ru-RU" sz="2200" b="1" dirty="0">
                <a:solidFill>
                  <a:srgbClr val="112D09"/>
                </a:solidFill>
              </a:rPr>
              <a:t>всех </a:t>
            </a:r>
            <a:r>
              <a:rPr lang="ru-RU" sz="2200" b="1" dirty="0" smtClean="0">
                <a:solidFill>
                  <a:srgbClr val="112D09"/>
                </a:solidFill>
              </a:rPr>
              <a:t>начал»? </a:t>
            </a:r>
            <a:r>
              <a:rPr lang="ru-RU" sz="2200" b="1" dirty="0" err="1" smtClean="0">
                <a:solidFill>
                  <a:srgbClr val="112D09"/>
                </a:solidFill>
              </a:rPr>
              <a:t>Орловщина</a:t>
            </a:r>
            <a:r>
              <a:rPr lang="ru-RU" sz="2200" b="1" dirty="0" smtClean="0">
                <a:solidFill>
                  <a:srgbClr val="112D09"/>
                </a:solidFill>
              </a:rPr>
              <a:t>, Орловский край – родина поэта, здесь началась его жизнь.</a:t>
            </a:r>
          </a:p>
          <a:p>
            <a:pPr marL="0" indent="0" eaLnBrk="1" fontAlgn="auto" hangingPunct="1">
              <a:spcAft>
                <a:spcPts val="0"/>
              </a:spcAft>
              <a:buFont typeface="Arial" pitchFamily="34" charset="0"/>
              <a:buNone/>
              <a:defRPr/>
            </a:pPr>
            <a:endParaRPr lang="ru-RU" dirty="0"/>
          </a:p>
        </p:txBody>
      </p:sp>
      <p:pic>
        <p:nvPicPr>
          <p:cNvPr id="17411" name="Picture 2" descr="&amp;Mcy;&amp;acy;&amp;kcy;&amp;scy; &amp;Mcy;&amp;ucy;&amp;lcy;&amp;softcy;&amp;tcy;&amp;fcy;&amp;icy;&amp;lcy;&amp;softcy;&amp;mcy;&amp;ycy; &amp;ocy;&amp;ncy;&amp;lcy;&amp;acy;&amp;jcy;&amp;ncy; &amp;bcy;&amp;iecy;&amp;zcy; &amp;rcy;&amp;iecy;&amp;kcy;&amp;lcy;&amp;acy;&amp;mcy;&amp;ycy; &amp;ncy;&amp;acy; &amp;Vcy;&amp;icy;&amp;dcy;&amp;iecy;&amp;ocy;&amp;Kcy;&amp;icy;&amp;dcy; Page 23"/>
          <p:cNvPicPr>
            <a:picLocks noChangeAspect="1" noChangeArrowheads="1"/>
          </p:cNvPicPr>
          <p:nvPr/>
        </p:nvPicPr>
        <p:blipFill>
          <a:blip r:embed="rId2"/>
          <a:srcRect/>
          <a:stretch>
            <a:fillRect/>
          </a:stretch>
        </p:blipFill>
        <p:spPr bwMode="auto">
          <a:xfrm>
            <a:off x="5148263" y="3887788"/>
            <a:ext cx="4572000" cy="3429000"/>
          </a:xfrm>
          <a:prstGeom prst="rect">
            <a:avLst/>
          </a:prstGeom>
          <a:noFill/>
          <a:ln w="9525">
            <a:noFill/>
            <a:miter lim="800000"/>
            <a:headEnd/>
            <a:tailEnd/>
          </a:ln>
        </p:spPr>
      </p:pic>
      <p:sp>
        <p:nvSpPr>
          <p:cNvPr id="17412" name="Прямоугольник 4"/>
          <p:cNvSpPr>
            <a:spLocks noChangeArrowheads="1"/>
          </p:cNvSpPr>
          <p:nvPr/>
        </p:nvSpPr>
        <p:spPr bwMode="auto">
          <a:xfrm>
            <a:off x="522288" y="4365625"/>
            <a:ext cx="5345112" cy="2862263"/>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Как вы думаете, чем отличается поле от луга?</a:t>
            </a:r>
          </a:p>
          <a:p>
            <a:r>
              <a:rPr lang="ru-RU" sz="2000">
                <a:solidFill>
                  <a:srgbClr val="112D09"/>
                </a:solidFill>
                <a:latin typeface="Calibri" pitchFamily="34" charset="0"/>
              </a:rPr>
              <a:t> </a:t>
            </a:r>
          </a:p>
          <a:p>
            <a:r>
              <a:rPr lang="ru-RU" sz="2000" b="1">
                <a:solidFill>
                  <a:srgbClr val="112D09"/>
                </a:solidFill>
                <a:latin typeface="Calibri" pitchFamily="34" charset="0"/>
              </a:rPr>
              <a:t>Пройдемся по лугу, вдохнем воздух, пахнущий травой и медом, рассмотрим луговые растения, постараемся запомнить их особенности и названия, чтобы беречь и сохранять зеленое богатство нашей природы. </a:t>
            </a:r>
          </a:p>
          <a:p>
            <a:endParaRPr lang="ru-RU" sz="2000" b="1">
              <a:solidFill>
                <a:srgbClr val="17400C"/>
              </a:solidFill>
              <a:latin typeface="Calibri" pitchFamily="34" charset="0"/>
            </a:endParaRPr>
          </a:p>
          <a:p>
            <a:endParaRPr lang="ru-RU" sz="2000">
              <a:latin typeface="Calibri" pitchFamily="34" charset="0"/>
            </a:endParaRP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EB8A9B9-AC97-42C8-96B4-A5BD1FABE189}" type="slidenum">
              <a:rPr lang="ru-RU" sz="1200">
                <a:solidFill>
                  <a:schemeClr val="tx1">
                    <a:tint val="75000"/>
                  </a:schemeClr>
                </a:solidFill>
                <a:latin typeface="+mn-lt"/>
              </a:rPr>
              <a:pPr algn="r" fontAlgn="auto">
                <a:spcBef>
                  <a:spcPts val="0"/>
                </a:spcBef>
                <a:spcAft>
                  <a:spcPts val="0"/>
                </a:spcAft>
                <a:defRPr/>
              </a:pPr>
              <a:t>3</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одзаголовок 2"/>
          <p:cNvSpPr>
            <a:spLocks noGrp="1"/>
          </p:cNvSpPr>
          <p:nvPr>
            <p:ph type="subTitle" idx="1"/>
          </p:nvPr>
        </p:nvSpPr>
        <p:spPr>
          <a:xfrm>
            <a:off x="3814763" y="4437063"/>
            <a:ext cx="5329237" cy="1752600"/>
          </a:xfrm>
        </p:spPr>
        <p:txBody>
          <a:bodyPr/>
          <a:lstStyle/>
          <a:p>
            <a:pPr algn="just" eaLnBrk="1" hangingPunct="1"/>
            <a:r>
              <a:rPr lang="ru-RU" sz="2000" b="1" smtClean="0">
                <a:solidFill>
                  <a:srgbClr val="112D09"/>
                </a:solidFill>
              </a:rPr>
              <a:t>Букеты каких цветов разбросаны по лугу?</a:t>
            </a:r>
          </a:p>
          <a:p>
            <a:pPr algn="just" eaLnBrk="1" hangingPunct="1"/>
            <a:r>
              <a:rPr lang="ru-RU" sz="2000" b="1" smtClean="0">
                <a:solidFill>
                  <a:srgbClr val="112D09"/>
                </a:solidFill>
              </a:rPr>
              <a:t>Отгадайте загадки о них. </a:t>
            </a:r>
          </a:p>
        </p:txBody>
      </p:sp>
      <p:pic>
        <p:nvPicPr>
          <p:cNvPr id="18434" name="Picture 2" descr="&amp;Vcy;&amp;ycy;&amp;scy;&amp;ocy;&amp;kcy;&amp;icy;&amp;jcy; &amp;lcy;&amp;ucy;&amp;gcy; - &amp;Pcy;&amp;ocy;&amp;scy;&amp;lcy;&amp;iecy; &amp;scy;&amp;mcy;&amp;iecy;&amp;rcy;&amp;tcy;&amp;icy;."/>
          <p:cNvPicPr>
            <a:picLocks noChangeAspect="1" noChangeArrowheads="1"/>
          </p:cNvPicPr>
          <p:nvPr/>
        </p:nvPicPr>
        <p:blipFill>
          <a:blip r:embed="rId2"/>
          <a:srcRect/>
          <a:stretch>
            <a:fillRect/>
          </a:stretch>
        </p:blipFill>
        <p:spPr bwMode="auto">
          <a:xfrm>
            <a:off x="3814763" y="115888"/>
            <a:ext cx="5149850" cy="3863975"/>
          </a:xfrm>
          <a:prstGeom prst="rect">
            <a:avLst/>
          </a:prstGeom>
          <a:noFill/>
          <a:ln w="9525">
            <a:noFill/>
            <a:miter lim="800000"/>
            <a:headEnd/>
            <a:tailEnd/>
          </a:ln>
        </p:spPr>
      </p:pic>
      <p:pic>
        <p:nvPicPr>
          <p:cNvPr id="18435" name="Picture 4" descr="&amp;Rcy;&amp;ocy;&amp;lcy;&amp;icy;&amp;kcy;&amp;icy; &amp;icy;&amp;zcy; &amp;kcy;&amp;acy;&amp;tcy;&amp;iecy;&amp;gcy;&amp;ocy;&amp;rcy;&amp;icy;&amp;icy; &quot;&amp;Pcy;&amp;iecy;&amp;rcy;&amp;vcy;&amp;ycy;&amp;iecy; &amp;mcy;&amp;iecy;&amp;scy;&amp;yacy;&amp;tscy;&amp;ycy; &amp;zhcy;&amp;icy;&amp;zcy;&amp;ncy;&amp;icy;&quot; - &amp;Vcy;&amp;scy;&amp;iecy; &amp;ocy; &amp;dcy;&amp;iecy;&amp;tcy;&amp;yacy;&amp;khcy; - &amp;scy;&amp;acy;…"/>
          <p:cNvPicPr>
            <a:picLocks noChangeAspect="1" noChangeArrowheads="1"/>
          </p:cNvPicPr>
          <p:nvPr/>
        </p:nvPicPr>
        <p:blipFill>
          <a:blip r:embed="rId3"/>
          <a:srcRect/>
          <a:stretch>
            <a:fillRect/>
          </a:stretch>
        </p:blipFill>
        <p:spPr bwMode="auto">
          <a:xfrm>
            <a:off x="-261938" y="3979863"/>
            <a:ext cx="4049713" cy="3036887"/>
          </a:xfrm>
          <a:prstGeom prst="rect">
            <a:avLst/>
          </a:prstGeom>
          <a:noFill/>
          <a:ln w="9525">
            <a:noFill/>
            <a:miter lim="800000"/>
            <a:headEnd/>
            <a:tailEnd/>
          </a:ln>
        </p:spPr>
      </p:pic>
      <p:sp>
        <p:nvSpPr>
          <p:cNvPr id="18436" name="Прямоугольник 4"/>
          <p:cNvSpPr>
            <a:spLocks noChangeArrowheads="1"/>
          </p:cNvSpPr>
          <p:nvPr/>
        </p:nvSpPr>
        <p:spPr bwMode="auto">
          <a:xfrm>
            <a:off x="179388" y="404813"/>
            <a:ext cx="3608387" cy="4664075"/>
          </a:xfrm>
          <a:prstGeom prst="rect">
            <a:avLst/>
          </a:prstGeom>
          <a:noFill/>
          <a:ln w="9525">
            <a:noFill/>
            <a:miter lim="800000"/>
            <a:headEnd/>
            <a:tailEnd/>
          </a:ln>
        </p:spPr>
        <p:txBody>
          <a:bodyPr>
            <a:spAutoFit/>
          </a:bodyPr>
          <a:lstStyle/>
          <a:p>
            <a:r>
              <a:rPr lang="ru-RU" sz="2000" b="1" i="1">
                <a:solidFill>
                  <a:srgbClr val="112D09"/>
                </a:solidFill>
                <a:latin typeface="Calibri" pitchFamily="34" charset="0"/>
              </a:rPr>
              <a:t>Бежит тропинка через луг,</a:t>
            </a:r>
            <a:br>
              <a:rPr lang="ru-RU" sz="2000" b="1" i="1">
                <a:solidFill>
                  <a:srgbClr val="112D09"/>
                </a:solidFill>
                <a:latin typeface="Calibri" pitchFamily="34" charset="0"/>
              </a:rPr>
            </a:br>
            <a:r>
              <a:rPr lang="ru-RU" sz="2000" b="1" i="1">
                <a:solidFill>
                  <a:srgbClr val="112D09"/>
                </a:solidFill>
                <a:latin typeface="Calibri" pitchFamily="34" charset="0"/>
              </a:rPr>
              <a:t>Ныряет влево, вправо.</a:t>
            </a:r>
            <a:br>
              <a:rPr lang="ru-RU" sz="2000" b="1" i="1">
                <a:solidFill>
                  <a:srgbClr val="112D09"/>
                </a:solidFill>
                <a:latin typeface="Calibri" pitchFamily="34" charset="0"/>
              </a:rPr>
            </a:br>
            <a:r>
              <a:rPr lang="ru-RU" sz="2000" b="1" i="1">
                <a:solidFill>
                  <a:srgbClr val="112D09"/>
                </a:solidFill>
                <a:latin typeface="Calibri" pitchFamily="34" charset="0"/>
              </a:rPr>
              <a:t>Куда ни глянь, цветы вокруг,</a:t>
            </a:r>
            <a:br>
              <a:rPr lang="ru-RU" sz="2000" b="1" i="1">
                <a:solidFill>
                  <a:srgbClr val="112D09"/>
                </a:solidFill>
                <a:latin typeface="Calibri" pitchFamily="34" charset="0"/>
              </a:rPr>
            </a:br>
            <a:r>
              <a:rPr lang="ru-RU" sz="2000" b="1" i="1">
                <a:solidFill>
                  <a:srgbClr val="112D09"/>
                </a:solidFill>
                <a:latin typeface="Calibri" pitchFamily="34" charset="0"/>
              </a:rPr>
              <a:t>Да по колено травы.</a:t>
            </a:r>
            <a:br>
              <a:rPr lang="ru-RU" sz="2000" b="1" i="1">
                <a:solidFill>
                  <a:srgbClr val="112D09"/>
                </a:solidFill>
                <a:latin typeface="Calibri" pitchFamily="34" charset="0"/>
              </a:rPr>
            </a:br>
            <a:r>
              <a:rPr lang="ru-RU" sz="2000" b="1" i="1">
                <a:solidFill>
                  <a:srgbClr val="112D09"/>
                </a:solidFill>
                <a:latin typeface="Calibri" pitchFamily="34" charset="0"/>
              </a:rPr>
              <a:t>Зеленый луг, как чудный сад,</a:t>
            </a:r>
            <a:br>
              <a:rPr lang="ru-RU" sz="2000" b="1" i="1">
                <a:solidFill>
                  <a:srgbClr val="112D09"/>
                </a:solidFill>
                <a:latin typeface="Calibri" pitchFamily="34" charset="0"/>
              </a:rPr>
            </a:br>
            <a:r>
              <a:rPr lang="ru-RU" sz="2000" b="1" i="1">
                <a:solidFill>
                  <a:srgbClr val="112D09"/>
                </a:solidFill>
                <a:latin typeface="Calibri" pitchFamily="34" charset="0"/>
              </a:rPr>
              <a:t>Пахуч и свеж в часы рассвета.</a:t>
            </a:r>
            <a:br>
              <a:rPr lang="ru-RU" sz="2000" b="1" i="1">
                <a:solidFill>
                  <a:srgbClr val="112D09"/>
                </a:solidFill>
                <a:latin typeface="Calibri" pitchFamily="34" charset="0"/>
              </a:rPr>
            </a:br>
            <a:r>
              <a:rPr lang="ru-RU" sz="2000" b="1" i="1">
                <a:solidFill>
                  <a:srgbClr val="112D09"/>
                </a:solidFill>
                <a:latin typeface="Calibri" pitchFamily="34" charset="0"/>
              </a:rPr>
              <a:t>Красивых, радужных цветов</a:t>
            </a:r>
            <a:br>
              <a:rPr lang="ru-RU" sz="2000" b="1" i="1">
                <a:solidFill>
                  <a:srgbClr val="112D09"/>
                </a:solidFill>
                <a:latin typeface="Calibri" pitchFamily="34" charset="0"/>
              </a:rPr>
            </a:br>
            <a:r>
              <a:rPr lang="ru-RU" sz="2000" b="1" i="1">
                <a:solidFill>
                  <a:srgbClr val="112D09"/>
                </a:solidFill>
                <a:latin typeface="Calibri" pitchFamily="34" charset="0"/>
              </a:rPr>
              <a:t>На них разбросаны букеты.</a:t>
            </a:r>
            <a:br>
              <a:rPr lang="ru-RU" sz="2000" b="1" i="1">
                <a:solidFill>
                  <a:srgbClr val="112D09"/>
                </a:solidFill>
                <a:latin typeface="Calibri" pitchFamily="34" charset="0"/>
              </a:rPr>
            </a:br>
            <a:r>
              <a:rPr lang="ru-RU" sz="2000" b="1" i="1">
                <a:solidFill>
                  <a:srgbClr val="112D09"/>
                </a:solidFill>
                <a:latin typeface="Calibri" pitchFamily="34" charset="0"/>
              </a:rPr>
              <a:t>И. Суриков</a:t>
            </a:r>
          </a:p>
          <a:p>
            <a:endParaRPr lang="ru-RU" sz="2000" b="1" i="1">
              <a:solidFill>
                <a:srgbClr val="112D09"/>
              </a:solidFill>
              <a:latin typeface="Calibri" pitchFamily="34" charset="0"/>
            </a:endParaRPr>
          </a:p>
          <a:p>
            <a:r>
              <a:rPr lang="ru-RU" sz="2000" b="1">
                <a:solidFill>
                  <a:srgbClr val="112D09"/>
                </a:solidFill>
                <a:latin typeface="Calibri" pitchFamily="34" charset="0"/>
              </a:rPr>
              <a:t>Почему автор назвал цветы</a:t>
            </a:r>
            <a:r>
              <a:rPr lang="ru-RU" sz="2000" b="1">
                <a:solidFill>
                  <a:srgbClr val="FF0000"/>
                </a:solidFill>
                <a:latin typeface="Calibri" pitchFamily="34" charset="0"/>
              </a:rPr>
              <a:t> </a:t>
            </a:r>
            <a:r>
              <a:rPr lang="ru-RU" sz="2000" b="1">
                <a:solidFill>
                  <a:srgbClr val="112D09"/>
                </a:solidFill>
                <a:latin typeface="Calibri" pitchFamily="34" charset="0"/>
              </a:rPr>
              <a:t>радужными? Как можно сказать по-другому? (разноцветные)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5C2C6051-C4CF-4034-A079-AB508F5875A6}" type="slidenum">
              <a:rPr lang="ru-RU"/>
              <a:pPr>
                <a:defRPr/>
              </a:pPr>
              <a:t>5</a:t>
            </a:fld>
            <a:endParaRPr lang="ru-RU"/>
          </a:p>
        </p:txBody>
      </p:sp>
      <p:sp>
        <p:nvSpPr>
          <p:cNvPr id="3" name="Объект 2"/>
          <p:cNvSpPr>
            <a:spLocks noGrp="1"/>
          </p:cNvSpPr>
          <p:nvPr>
            <p:ph idx="1"/>
          </p:nvPr>
        </p:nvSpPr>
        <p:spPr>
          <a:xfrm>
            <a:off x="182563" y="5106988"/>
            <a:ext cx="4479925" cy="1574800"/>
          </a:xfrm>
        </p:spPr>
        <p:txBody>
          <a:bodyPr rtlCol="0">
            <a:normAutofit/>
          </a:bodyPr>
          <a:lstStyle/>
          <a:p>
            <a:pPr marL="0" indent="0" eaLnBrk="1" fontAlgn="auto" hangingPunct="1">
              <a:spcAft>
                <a:spcPts val="0"/>
              </a:spcAft>
              <a:buFont typeface="Arial" pitchFamily="34" charset="0"/>
              <a:buNone/>
              <a:defRPr/>
            </a:pPr>
            <a:r>
              <a:rPr lang="ru-RU" sz="2000" b="1" i="1" dirty="0">
                <a:solidFill>
                  <a:srgbClr val="112D09"/>
                </a:solidFill>
              </a:rPr>
              <a:t>Спроси телёнка и барашка –</a:t>
            </a:r>
            <a:br>
              <a:rPr lang="ru-RU" sz="2000" b="1" i="1" dirty="0">
                <a:solidFill>
                  <a:srgbClr val="112D09"/>
                </a:solidFill>
              </a:rPr>
            </a:br>
            <a:r>
              <a:rPr lang="ru-RU" sz="2000" b="1" i="1" dirty="0">
                <a:solidFill>
                  <a:srgbClr val="112D09"/>
                </a:solidFill>
              </a:rPr>
              <a:t>Цветка вкусней на свете нет.</a:t>
            </a:r>
            <a:br>
              <a:rPr lang="ru-RU" sz="2000" b="1" i="1" dirty="0">
                <a:solidFill>
                  <a:srgbClr val="112D09"/>
                </a:solidFill>
              </a:rPr>
            </a:br>
            <a:r>
              <a:rPr lang="ru-RU" sz="2000" b="1" i="1" dirty="0">
                <a:solidFill>
                  <a:srgbClr val="112D09"/>
                </a:solidFill>
              </a:rPr>
              <a:t>Ведь не случайно «Красной кашкой»</a:t>
            </a:r>
            <a:br>
              <a:rPr lang="ru-RU" sz="2000" b="1" i="1" dirty="0">
                <a:solidFill>
                  <a:srgbClr val="112D09"/>
                </a:solidFill>
              </a:rPr>
            </a:br>
            <a:r>
              <a:rPr lang="ru-RU" sz="2000" b="1" i="1" dirty="0">
                <a:solidFill>
                  <a:srgbClr val="112D09"/>
                </a:solidFill>
              </a:rPr>
              <a:t>Его зовут за вкус и цвет</a:t>
            </a:r>
            <a:r>
              <a:rPr lang="ru-RU" sz="2000" b="1" i="1" dirty="0" smtClean="0">
                <a:solidFill>
                  <a:srgbClr val="112D09"/>
                </a:solidFill>
              </a:rPr>
              <a:t>.</a:t>
            </a:r>
            <a:r>
              <a:rPr lang="ru-RU" sz="2000" b="1" dirty="0" smtClean="0">
                <a:solidFill>
                  <a:srgbClr val="112D09"/>
                </a:solidFill>
              </a:rPr>
              <a:t> (клевер)</a:t>
            </a:r>
          </a:p>
          <a:p>
            <a:pPr eaLnBrk="1" fontAlgn="auto" hangingPunct="1">
              <a:spcAft>
                <a:spcPts val="0"/>
              </a:spcAft>
              <a:buFont typeface="Arial" pitchFamily="34" charset="0"/>
              <a:buChar char="•"/>
              <a:defRPr/>
            </a:pPr>
            <a:endParaRPr lang="ru-RU" dirty="0"/>
          </a:p>
        </p:txBody>
      </p:sp>
      <p:sp>
        <p:nvSpPr>
          <p:cNvPr id="19459" name="Rectangle 2"/>
          <p:cNvSpPr>
            <a:spLocks noChangeArrowheads="1"/>
          </p:cNvSpPr>
          <p:nvPr/>
        </p:nvSpPr>
        <p:spPr bwMode="auto">
          <a:xfrm>
            <a:off x="327025" y="260350"/>
            <a:ext cx="4335463" cy="1322388"/>
          </a:xfrm>
          <a:prstGeom prst="rect">
            <a:avLst/>
          </a:prstGeom>
          <a:noFill/>
          <a:ln w="9525">
            <a:noFill/>
            <a:miter lim="800000"/>
            <a:headEnd/>
            <a:tailEnd/>
          </a:ln>
        </p:spPr>
        <p:txBody>
          <a:bodyPr anchor="ctr">
            <a:spAutoFit/>
          </a:bodyPr>
          <a:lstStyle/>
          <a:p>
            <a:r>
              <a:rPr lang="ru-RU" altLang="ru-RU" sz="2000" b="1" i="1">
                <a:solidFill>
                  <a:srgbClr val="112D09"/>
                </a:solidFill>
                <a:latin typeface="Calibri" pitchFamily="34" charset="0"/>
                <a:cs typeface="Arial" charset="0"/>
              </a:rPr>
              <a:t>Цветики — корзинкой</a:t>
            </a:r>
          </a:p>
          <a:p>
            <a:pPr eaLnBrk="0" hangingPunct="0"/>
            <a:r>
              <a:rPr lang="ru-RU" altLang="ru-RU" sz="2000" b="1" i="1">
                <a:solidFill>
                  <a:srgbClr val="112D09"/>
                </a:solidFill>
                <a:latin typeface="Calibri" pitchFamily="34" charset="0"/>
                <a:cs typeface="Arial" charset="0"/>
              </a:rPr>
              <a:t>С желтой серединкой,</a:t>
            </a:r>
          </a:p>
          <a:p>
            <a:pPr eaLnBrk="0" hangingPunct="0"/>
            <a:r>
              <a:rPr lang="ru-RU" altLang="ru-RU" sz="2000" b="1" i="1">
                <a:solidFill>
                  <a:srgbClr val="112D09"/>
                </a:solidFill>
                <a:latin typeface="Calibri" pitchFamily="34" charset="0"/>
                <a:cs typeface="Arial" charset="0"/>
              </a:rPr>
              <a:t>Белая рубашка.</a:t>
            </a:r>
          </a:p>
          <a:p>
            <a:pPr eaLnBrk="0" hangingPunct="0"/>
            <a:r>
              <a:rPr lang="ru-RU" altLang="ru-RU" sz="2000" b="1" i="1">
                <a:solidFill>
                  <a:srgbClr val="112D09"/>
                </a:solidFill>
                <a:latin typeface="Calibri" pitchFamily="34" charset="0"/>
                <a:cs typeface="Arial" charset="0"/>
              </a:rPr>
              <a:t>Хороша... </a:t>
            </a:r>
            <a:r>
              <a:rPr lang="ru-RU" altLang="ru-RU" sz="2000" b="1">
                <a:solidFill>
                  <a:srgbClr val="112D09"/>
                </a:solidFill>
                <a:latin typeface="Calibri" pitchFamily="34" charset="0"/>
                <a:cs typeface="Arial" charset="0"/>
              </a:rPr>
              <a:t>(ромашка)</a:t>
            </a:r>
          </a:p>
        </p:txBody>
      </p:sp>
      <p:pic>
        <p:nvPicPr>
          <p:cNvPr id="19460" name="Picture 4" descr="&amp;Fcy;&amp;ocy;&amp;tcy;&amp;ocy; &amp;Ocy; &amp;rcy;&amp;ocy;&amp;mcy;&amp;acy;&amp;shcy;&amp;kcy;&amp;acy;&amp;khcy;..... - &amp;fcy;&amp;ocy;&amp;tcy;&amp;ocy;&amp;gcy;&amp;rcy;&amp;acy;&amp;fcy; &amp;Acy;&amp;lcy;&amp;lcy;&amp;acy; C. (Allasa) - &amp;pcy;&amp;iecy;&amp;jcy;&amp;zcy;&amp;acy;&amp;zhcy; - &amp;Fcy;&amp;ocy;&amp;tcy;&amp;ocy;&amp;Fcy;&amp;ocy;&amp;rcy;&amp;ucy;&amp;mcy;.&amp;rcy;&amp;ucy;"/>
          <p:cNvPicPr>
            <a:picLocks noChangeAspect="1" noChangeArrowheads="1"/>
          </p:cNvPicPr>
          <p:nvPr/>
        </p:nvPicPr>
        <p:blipFill>
          <a:blip r:embed="rId2"/>
          <a:srcRect/>
          <a:stretch>
            <a:fillRect/>
          </a:stretch>
        </p:blipFill>
        <p:spPr bwMode="auto">
          <a:xfrm>
            <a:off x="4932363" y="158750"/>
            <a:ext cx="3960812" cy="2649538"/>
          </a:xfrm>
          <a:prstGeom prst="rect">
            <a:avLst/>
          </a:prstGeom>
          <a:noFill/>
          <a:ln w="9525">
            <a:noFill/>
            <a:miter lim="800000"/>
            <a:headEnd/>
            <a:tailEnd/>
          </a:ln>
        </p:spPr>
      </p:pic>
      <p:pic>
        <p:nvPicPr>
          <p:cNvPr id="19461" name="Picture 6" descr="&amp;Ocy;&amp;dcy;&amp;ucy;&amp;vcy;&amp;acy;&amp;ncy;&amp;chcy;&amp;icy;&amp;kcy; &amp;fcy;&amp;ocy;&amp;tcy;&amp;ocy; &amp;rcy;&amp;acy;&amp;scy;&amp;tcy;&amp;iecy;&amp;ncy;&amp;icy;&amp;yacy;"/>
          <p:cNvPicPr>
            <a:picLocks noChangeAspect="1" noChangeArrowheads="1"/>
          </p:cNvPicPr>
          <p:nvPr/>
        </p:nvPicPr>
        <p:blipFill>
          <a:blip r:embed="rId3"/>
          <a:srcRect/>
          <a:stretch>
            <a:fillRect/>
          </a:stretch>
        </p:blipFill>
        <p:spPr bwMode="auto">
          <a:xfrm>
            <a:off x="468313" y="2276475"/>
            <a:ext cx="3371850" cy="2455863"/>
          </a:xfrm>
          <a:prstGeom prst="rect">
            <a:avLst/>
          </a:prstGeom>
          <a:noFill/>
          <a:ln w="9525">
            <a:noFill/>
            <a:miter lim="800000"/>
            <a:headEnd/>
            <a:tailEnd/>
          </a:ln>
        </p:spPr>
      </p:pic>
      <p:sp>
        <p:nvSpPr>
          <p:cNvPr id="19462" name="Прямоугольник 6"/>
          <p:cNvSpPr>
            <a:spLocks noChangeArrowheads="1"/>
          </p:cNvSpPr>
          <p:nvPr/>
        </p:nvSpPr>
        <p:spPr bwMode="auto">
          <a:xfrm>
            <a:off x="4994275" y="2997200"/>
            <a:ext cx="3924300" cy="1600200"/>
          </a:xfrm>
          <a:prstGeom prst="rect">
            <a:avLst/>
          </a:prstGeom>
          <a:noFill/>
          <a:ln w="9525">
            <a:noFill/>
            <a:miter lim="800000"/>
            <a:headEnd/>
            <a:tailEnd/>
          </a:ln>
        </p:spPr>
        <p:txBody>
          <a:bodyPr>
            <a:spAutoFit/>
          </a:bodyPr>
          <a:lstStyle/>
          <a:p>
            <a:r>
              <a:rPr lang="ru-RU" altLang="ru-RU" sz="2000" b="1" i="1">
                <a:solidFill>
                  <a:srgbClr val="112D09"/>
                </a:solidFill>
                <a:latin typeface="Calibri" pitchFamily="34" charset="0"/>
                <a:cs typeface="Arial" charset="0"/>
              </a:rPr>
              <a:t>Был он желтеньким цветком —</a:t>
            </a:r>
          </a:p>
          <a:p>
            <a:pPr eaLnBrk="0" hangingPunct="0"/>
            <a:r>
              <a:rPr lang="ru-RU" altLang="ru-RU" sz="2000" b="1" i="1">
                <a:solidFill>
                  <a:srgbClr val="112D09"/>
                </a:solidFill>
                <a:latin typeface="Calibri" pitchFamily="34" charset="0"/>
                <a:cs typeface="Arial" charset="0"/>
              </a:rPr>
              <a:t>Белым стал, как снежный ком.</a:t>
            </a:r>
          </a:p>
          <a:p>
            <a:pPr eaLnBrk="0" hangingPunct="0"/>
            <a:r>
              <a:rPr lang="ru-RU" altLang="ru-RU" sz="2000" b="1" i="1">
                <a:solidFill>
                  <a:srgbClr val="112D09"/>
                </a:solidFill>
                <a:latin typeface="Calibri" pitchFamily="34" charset="0"/>
                <a:cs typeface="Arial" charset="0"/>
              </a:rPr>
              <a:t>Дунут девочка и мальчик —</a:t>
            </a:r>
          </a:p>
          <a:p>
            <a:pPr eaLnBrk="0" hangingPunct="0"/>
            <a:r>
              <a:rPr lang="ru-RU" altLang="ru-RU" sz="2000" b="1" i="1">
                <a:solidFill>
                  <a:srgbClr val="112D09"/>
                </a:solidFill>
                <a:latin typeface="Calibri" pitchFamily="34" charset="0"/>
                <a:cs typeface="Arial" charset="0"/>
              </a:rPr>
              <a:t>Облетает... </a:t>
            </a:r>
            <a:r>
              <a:rPr lang="ru-RU" altLang="ru-RU" sz="2000" b="1">
                <a:solidFill>
                  <a:srgbClr val="112D09"/>
                </a:solidFill>
                <a:latin typeface="Calibri" pitchFamily="34" charset="0"/>
                <a:cs typeface="Arial" charset="0"/>
              </a:rPr>
              <a:t>(одуванчик)</a:t>
            </a:r>
          </a:p>
          <a:p>
            <a:pPr eaLnBrk="0" hangingPunct="0"/>
            <a:endParaRPr lang="ru-RU">
              <a:latin typeface="Calibri" pitchFamily="34" charset="0"/>
            </a:endParaRPr>
          </a:p>
        </p:txBody>
      </p:sp>
      <p:pic>
        <p:nvPicPr>
          <p:cNvPr id="19463" name="Picture 10" descr="&amp;Kcy;&amp;rcy;&amp;acy;&amp;scy;&amp;ncy;&amp;ycy;&amp;jcy; &amp;kcy;&amp;lcy;&amp;iecy;&amp;vcy;&amp;iecy;&amp;rcy; &amp;ocy;&amp;chcy;&amp;icy;&amp;scy;&amp;tcy;&amp;icy;&amp;tcy; &amp;kcy;&amp;rcy;&amp;ocy;&amp;vcy;&amp;softcy; &amp;icy; &amp;pcy;&amp;rcy;&amp;icy;&amp;dcy;&amp;acy;&amp;scy;&amp;tcy; &amp;scy;&amp;icy;&amp;lcy;"/>
          <p:cNvPicPr>
            <a:picLocks noChangeAspect="1" noChangeArrowheads="1"/>
          </p:cNvPicPr>
          <p:nvPr/>
        </p:nvPicPr>
        <p:blipFill>
          <a:blip r:embed="rId4"/>
          <a:srcRect/>
          <a:stretch>
            <a:fillRect/>
          </a:stretch>
        </p:blipFill>
        <p:spPr bwMode="auto">
          <a:xfrm>
            <a:off x="4994275" y="4425950"/>
            <a:ext cx="3454400" cy="2246313"/>
          </a:xfrm>
          <a:prstGeom prst="rect">
            <a:avLst/>
          </a:prstGeom>
          <a:noFill/>
          <a:ln w="9525">
            <a:noFill/>
            <a:miter lim="800000"/>
            <a:headEnd/>
            <a:tailEnd/>
          </a:ln>
        </p:spPr>
      </p:pic>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16878B8-7EEC-44F4-9EA1-663050A50A3B}" type="slidenum">
              <a:rPr lang="ru-RU" sz="1200">
                <a:solidFill>
                  <a:schemeClr val="tx1">
                    <a:tint val="75000"/>
                  </a:schemeClr>
                </a:solidFill>
                <a:latin typeface="+mn-lt"/>
              </a:rPr>
              <a:pPr algn="r" fontAlgn="auto">
                <a:spcBef>
                  <a:spcPts val="0"/>
                </a:spcBef>
                <a:spcAft>
                  <a:spcPts val="0"/>
                </a:spcAft>
                <a:defRPr/>
              </a:pPr>
              <a:t>5</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3D3D6109-2274-44B9-BCDE-66F6224DBAAD}" type="slidenum">
              <a:rPr lang="ru-RU"/>
              <a:pPr>
                <a:defRPr/>
              </a:pPr>
              <a:t>6</a:t>
            </a:fld>
            <a:endParaRPr lang="ru-RU"/>
          </a:p>
        </p:txBody>
      </p:sp>
      <p:sp>
        <p:nvSpPr>
          <p:cNvPr id="3" name="Объект 2"/>
          <p:cNvSpPr>
            <a:spLocks noGrp="1"/>
          </p:cNvSpPr>
          <p:nvPr>
            <p:ph idx="1"/>
          </p:nvPr>
        </p:nvSpPr>
        <p:spPr>
          <a:xfrm>
            <a:off x="165100" y="4265613"/>
            <a:ext cx="8870950" cy="2043112"/>
          </a:xfrm>
        </p:spPr>
        <p:txBody>
          <a:bodyPr rtlCol="0">
            <a:normAutofit/>
          </a:bodyPr>
          <a:lstStyle/>
          <a:p>
            <a:pPr marL="0" indent="0" eaLnBrk="1" fontAlgn="auto" hangingPunct="1">
              <a:spcAft>
                <a:spcPts val="0"/>
              </a:spcAft>
              <a:buFont typeface="Arial" pitchFamily="34" charset="0"/>
              <a:buNone/>
              <a:defRPr/>
            </a:pPr>
            <a:r>
              <a:rPr lang="ru-RU" sz="2000" b="1" dirty="0" smtClean="0">
                <a:solidFill>
                  <a:srgbClr val="112D09"/>
                </a:solidFill>
              </a:rPr>
              <a:t>Клевер </a:t>
            </a:r>
            <a:r>
              <a:rPr lang="ru-RU" sz="2000" b="1" dirty="0">
                <a:solidFill>
                  <a:srgbClr val="FF0000"/>
                </a:solidFill>
              </a:rPr>
              <a:t>–</a:t>
            </a:r>
            <a:r>
              <a:rPr lang="ru-RU" sz="2000" b="1" dirty="0" smtClean="0">
                <a:solidFill>
                  <a:srgbClr val="112D09"/>
                </a:solidFill>
              </a:rPr>
              <a:t> </a:t>
            </a:r>
            <a:r>
              <a:rPr lang="ru-RU" sz="2000" b="1" dirty="0">
                <a:solidFill>
                  <a:srgbClr val="112D09"/>
                </a:solidFill>
              </a:rPr>
              <a:t>медонос. </a:t>
            </a:r>
            <a:r>
              <a:rPr lang="ru-RU" sz="2000" b="1" dirty="0" smtClean="0">
                <a:solidFill>
                  <a:srgbClr val="112D09"/>
                </a:solidFill>
              </a:rPr>
              <a:t> Как вы это понимаете?  (Медонос – это растение, которое выделяет нектар ) </a:t>
            </a:r>
          </a:p>
          <a:p>
            <a:pPr marL="0" indent="0" eaLnBrk="1" fontAlgn="auto" hangingPunct="1">
              <a:spcAft>
                <a:spcPts val="0"/>
              </a:spcAft>
              <a:buFont typeface="Arial" pitchFamily="34" charset="0"/>
              <a:buNone/>
              <a:defRPr/>
            </a:pPr>
            <a:r>
              <a:rPr lang="ru-RU" sz="2000" b="1" dirty="0" smtClean="0">
                <a:solidFill>
                  <a:srgbClr val="112D09"/>
                </a:solidFill>
              </a:rPr>
              <a:t>Послушайте </a:t>
            </a:r>
            <a:r>
              <a:rPr lang="ru-RU" sz="2000" b="1" dirty="0">
                <a:solidFill>
                  <a:srgbClr val="112D09"/>
                </a:solidFill>
              </a:rPr>
              <a:t>народные названия клевера: </a:t>
            </a:r>
            <a:r>
              <a:rPr lang="ru-RU" sz="2000" b="1" dirty="0" err="1">
                <a:solidFill>
                  <a:srgbClr val="112D09"/>
                </a:solidFill>
              </a:rPr>
              <a:t>красноголовник</a:t>
            </a:r>
            <a:r>
              <a:rPr lang="ru-RU" sz="2000" b="1" dirty="0">
                <a:solidFill>
                  <a:srgbClr val="112D09"/>
                </a:solidFill>
              </a:rPr>
              <a:t>, красная кашка, медовый цвет, </a:t>
            </a:r>
            <a:r>
              <a:rPr lang="ru-RU" sz="2000" b="1" dirty="0" err="1">
                <a:solidFill>
                  <a:srgbClr val="112D09"/>
                </a:solidFill>
              </a:rPr>
              <a:t>трехлистник</a:t>
            </a:r>
            <a:r>
              <a:rPr lang="ru-RU" sz="2000" b="1" dirty="0">
                <a:solidFill>
                  <a:srgbClr val="112D09"/>
                </a:solidFill>
              </a:rPr>
              <a:t> луговой, троица. </a:t>
            </a:r>
            <a:r>
              <a:rPr lang="ru-RU" sz="2000" b="1" dirty="0" smtClean="0">
                <a:solidFill>
                  <a:srgbClr val="112D09"/>
                </a:solidFill>
              </a:rPr>
              <a:t>Догадайтесь, </a:t>
            </a:r>
            <a:r>
              <a:rPr lang="ru-RU" sz="2000" b="1" dirty="0">
                <a:solidFill>
                  <a:srgbClr val="112D09"/>
                </a:solidFill>
              </a:rPr>
              <a:t>за что клевер получил такие названия</a:t>
            </a:r>
            <a:r>
              <a:rPr lang="ru-RU" sz="2000" b="1" dirty="0" smtClean="0">
                <a:solidFill>
                  <a:srgbClr val="112D09"/>
                </a:solidFill>
              </a:rPr>
              <a:t>.</a:t>
            </a:r>
          </a:p>
          <a:p>
            <a:pPr eaLnBrk="1" fontAlgn="auto" hangingPunct="1">
              <a:spcAft>
                <a:spcPts val="0"/>
              </a:spcAft>
              <a:buFont typeface="Arial" pitchFamily="34" charset="0"/>
              <a:buChar char="•"/>
              <a:defRPr/>
            </a:pPr>
            <a:endParaRPr lang="ru-RU" sz="2000" dirty="0"/>
          </a:p>
          <a:p>
            <a:pPr eaLnBrk="1" fontAlgn="auto" hangingPunct="1">
              <a:spcAft>
                <a:spcPts val="0"/>
              </a:spcAft>
              <a:buFont typeface="Arial" pitchFamily="34" charset="0"/>
              <a:buChar char="•"/>
              <a:defRPr/>
            </a:pPr>
            <a:endParaRPr lang="ru-RU" dirty="0"/>
          </a:p>
        </p:txBody>
      </p:sp>
      <p:pic>
        <p:nvPicPr>
          <p:cNvPr id="20483" name="Picture 2" descr="&amp;Scy;&amp;softcy;&amp;iecy;&amp;dcy;&amp;ocy;&amp;bcy;&amp;ncy;&amp;ycy;&amp;iecy; &amp;icy; &amp;pcy;&amp;ocy;&amp;lcy;&amp;iecy;&amp;zcy;&amp;ncy;&amp;ycy;&amp;iecy; &amp;tcy;&amp;rcy;&amp;acy;&amp;vcy;&amp;ycy;"/>
          <p:cNvPicPr>
            <a:picLocks noChangeAspect="1" noChangeArrowheads="1"/>
          </p:cNvPicPr>
          <p:nvPr/>
        </p:nvPicPr>
        <p:blipFill>
          <a:blip r:embed="rId2"/>
          <a:srcRect/>
          <a:stretch>
            <a:fillRect/>
          </a:stretch>
        </p:blipFill>
        <p:spPr bwMode="auto">
          <a:xfrm>
            <a:off x="165100" y="188913"/>
            <a:ext cx="4556125" cy="3624262"/>
          </a:xfrm>
          <a:prstGeom prst="rect">
            <a:avLst/>
          </a:prstGeom>
          <a:noFill/>
          <a:ln w="9525">
            <a:noFill/>
            <a:miter lim="800000"/>
            <a:headEnd/>
            <a:tailEnd/>
          </a:ln>
        </p:spPr>
      </p:pic>
      <p:sp>
        <p:nvSpPr>
          <p:cNvPr id="20484" name="Прямоугольник 3"/>
          <p:cNvSpPr>
            <a:spLocks noChangeArrowheads="1"/>
          </p:cNvSpPr>
          <p:nvPr/>
        </p:nvSpPr>
        <p:spPr bwMode="auto">
          <a:xfrm>
            <a:off x="4721225" y="1773238"/>
            <a:ext cx="4314825" cy="2246312"/>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Давайте рассмотрим клевер. Научное название клевера – «трилистник». Как вы думаете, почему? Листок клевера состоит из трех частей.</a:t>
            </a:r>
            <a:br>
              <a:rPr lang="ru-RU" sz="2000" b="1">
                <a:solidFill>
                  <a:srgbClr val="112D09"/>
                </a:solidFill>
                <a:latin typeface="Calibri" pitchFamily="34" charset="0"/>
              </a:rPr>
            </a:br>
            <a:r>
              <a:rPr lang="ru-RU" sz="2000" b="1">
                <a:solidFill>
                  <a:srgbClr val="112D09"/>
                </a:solidFill>
                <a:latin typeface="Calibri" pitchFamily="34" charset="0"/>
              </a:rPr>
              <a:t>Цветки у клевера бывают красные, розовые, белые. </a:t>
            </a: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4BBA743-836F-42BB-85A6-433DBD4D5CB5}" type="slidenum">
              <a:rPr lang="ru-RU" sz="1200">
                <a:solidFill>
                  <a:schemeClr val="tx1">
                    <a:tint val="75000"/>
                  </a:schemeClr>
                </a:solidFill>
                <a:latin typeface="+mn-lt"/>
              </a:rPr>
              <a:pPr algn="r" fontAlgn="auto">
                <a:spcBef>
                  <a:spcPts val="0"/>
                </a:spcBef>
                <a:spcAft>
                  <a:spcPts val="0"/>
                </a:spcAft>
                <a:defRPr/>
              </a:pPr>
              <a:t>6</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8B4CBB04-71F3-4F30-AE4B-2FC380FD05FB}" type="slidenum">
              <a:rPr lang="ru-RU"/>
              <a:pPr>
                <a:defRPr/>
              </a:pPr>
              <a:t>7</a:t>
            </a:fld>
            <a:endParaRPr lang="ru-RU"/>
          </a:p>
        </p:txBody>
      </p:sp>
      <p:pic>
        <p:nvPicPr>
          <p:cNvPr id="21506" name="Picture 2" descr="Part 3"/>
          <p:cNvPicPr>
            <a:picLocks noChangeAspect="1" noChangeArrowheads="1"/>
          </p:cNvPicPr>
          <p:nvPr/>
        </p:nvPicPr>
        <p:blipFill>
          <a:blip r:embed="rId2"/>
          <a:srcRect/>
          <a:stretch>
            <a:fillRect/>
          </a:stretch>
        </p:blipFill>
        <p:spPr bwMode="auto">
          <a:xfrm>
            <a:off x="107950" y="2452688"/>
            <a:ext cx="3240088" cy="4319587"/>
          </a:xfrm>
          <a:prstGeom prst="rect">
            <a:avLst/>
          </a:prstGeom>
          <a:noFill/>
          <a:ln w="9525">
            <a:noFill/>
            <a:miter lim="800000"/>
            <a:headEnd/>
            <a:tailEnd/>
          </a:ln>
        </p:spPr>
      </p:pic>
      <p:sp>
        <p:nvSpPr>
          <p:cNvPr id="21507" name="Прямоугольник 1"/>
          <p:cNvSpPr>
            <a:spLocks noChangeArrowheads="1"/>
          </p:cNvSpPr>
          <p:nvPr/>
        </p:nvSpPr>
        <p:spPr bwMode="auto">
          <a:xfrm>
            <a:off x="3455988" y="3092450"/>
            <a:ext cx="5722937" cy="2862263"/>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Интересно, что колокольчик не закрывает своих цветков на ночь. Ночью, когда выпадает роса, многим насекомым становится холодно, их крылышки намокают . Насекомые забираются в цветки и проводят там всю ночь, а иногда, в ненастную погоду, и днём отсиживаются в этом гостеприимном местечке. </a:t>
            </a:r>
          </a:p>
          <a:p>
            <a:r>
              <a:rPr lang="ru-RU" sz="2000" b="1">
                <a:solidFill>
                  <a:srgbClr val="112D09"/>
                </a:solidFill>
                <a:latin typeface="Calibri" pitchFamily="34" charset="0"/>
              </a:rPr>
              <a:t>Как вы думаете, кого можно увидеть в колокольчике?</a:t>
            </a:r>
          </a:p>
        </p:txBody>
      </p:sp>
      <p:sp>
        <p:nvSpPr>
          <p:cNvPr id="21508" name="Прямоугольник 2"/>
          <p:cNvSpPr>
            <a:spLocks noChangeArrowheads="1"/>
          </p:cNvSpPr>
          <p:nvPr/>
        </p:nvSpPr>
        <p:spPr bwMode="auto">
          <a:xfrm>
            <a:off x="3581400" y="1319213"/>
            <a:ext cx="4572000" cy="1754187"/>
          </a:xfrm>
          <a:prstGeom prst="rect">
            <a:avLst/>
          </a:prstGeom>
          <a:noFill/>
          <a:ln w="9525">
            <a:noFill/>
            <a:miter lim="800000"/>
            <a:headEnd/>
            <a:tailEnd/>
          </a:ln>
        </p:spPr>
        <p:txBody>
          <a:bodyPr>
            <a:spAutoFit/>
          </a:bodyPr>
          <a:lstStyle/>
          <a:p>
            <a:r>
              <a:rPr lang="ru-RU" b="1" i="1">
                <a:solidFill>
                  <a:srgbClr val="112D09"/>
                </a:solidFill>
                <a:latin typeface="Calibri" pitchFamily="34" charset="0"/>
              </a:rPr>
              <a:t>Колокольчик - синий цвет</a:t>
            </a:r>
            <a:br>
              <a:rPr lang="ru-RU" b="1" i="1">
                <a:solidFill>
                  <a:srgbClr val="112D09"/>
                </a:solidFill>
                <a:latin typeface="Calibri" pitchFamily="34" charset="0"/>
              </a:rPr>
            </a:br>
            <a:r>
              <a:rPr lang="ru-RU" b="1" i="1">
                <a:solidFill>
                  <a:srgbClr val="112D09"/>
                </a:solidFill>
                <a:latin typeface="Calibri" pitchFamily="34" charset="0"/>
              </a:rPr>
              <a:t>Ты открой нам свой секрет,</a:t>
            </a:r>
            <a:br>
              <a:rPr lang="ru-RU" b="1" i="1">
                <a:solidFill>
                  <a:srgbClr val="112D09"/>
                </a:solidFill>
                <a:latin typeface="Calibri" pitchFamily="34" charset="0"/>
              </a:rPr>
            </a:br>
            <a:r>
              <a:rPr lang="ru-RU" b="1" i="1">
                <a:solidFill>
                  <a:srgbClr val="112D09"/>
                </a:solidFill>
                <a:latin typeface="Calibri" pitchFamily="34" charset="0"/>
              </a:rPr>
              <a:t>Почему ты не звенишь,</a:t>
            </a:r>
            <a:br>
              <a:rPr lang="ru-RU" b="1" i="1">
                <a:solidFill>
                  <a:srgbClr val="112D09"/>
                </a:solidFill>
                <a:latin typeface="Calibri" pitchFamily="34" charset="0"/>
              </a:rPr>
            </a:br>
            <a:r>
              <a:rPr lang="ru-RU" b="1" i="1">
                <a:solidFill>
                  <a:srgbClr val="112D09"/>
                </a:solidFill>
                <a:latin typeface="Calibri" pitchFamily="34" charset="0"/>
              </a:rPr>
              <a:t>Хоть головкой шевелишь,</a:t>
            </a:r>
            <a:br>
              <a:rPr lang="ru-RU" b="1" i="1">
                <a:solidFill>
                  <a:srgbClr val="112D09"/>
                </a:solidFill>
                <a:latin typeface="Calibri" pitchFamily="34" charset="0"/>
              </a:rPr>
            </a:br>
            <a:r>
              <a:rPr lang="ru-RU" b="1" i="1">
                <a:solidFill>
                  <a:srgbClr val="112D09"/>
                </a:solidFill>
                <a:latin typeface="Calibri" pitchFamily="34" charset="0"/>
              </a:rPr>
              <a:t>То от ветра клонишься,</a:t>
            </a:r>
            <a:br>
              <a:rPr lang="ru-RU" b="1" i="1">
                <a:solidFill>
                  <a:srgbClr val="112D09"/>
                </a:solidFill>
                <a:latin typeface="Calibri" pitchFamily="34" charset="0"/>
              </a:rPr>
            </a:br>
            <a:r>
              <a:rPr lang="ru-RU" b="1" i="1">
                <a:solidFill>
                  <a:srgbClr val="112D09"/>
                </a:solidFill>
                <a:latin typeface="Calibri" pitchFamily="34" charset="0"/>
              </a:rPr>
              <a:t>То от солнца скроешься </a:t>
            </a:r>
            <a:r>
              <a:rPr lang="ru-RU" b="1">
                <a:solidFill>
                  <a:srgbClr val="112D09"/>
                </a:solidFill>
                <a:latin typeface="Calibri" pitchFamily="34" charset="0"/>
              </a:rPr>
              <a:t>(Н. Сергеева).</a:t>
            </a:r>
          </a:p>
        </p:txBody>
      </p:sp>
      <p:sp>
        <p:nvSpPr>
          <p:cNvPr id="21509" name="Прямоугольник 3"/>
          <p:cNvSpPr>
            <a:spLocks noChangeArrowheads="1"/>
          </p:cNvSpPr>
          <p:nvPr/>
        </p:nvSpPr>
        <p:spPr bwMode="auto">
          <a:xfrm>
            <a:off x="2247900" y="295275"/>
            <a:ext cx="6788150" cy="1016000"/>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 пышном разнотравье июньских лугов голубыми, синими, лазоревыми огоньками вспыхивают издали заметные цветки колокольчиков.</a:t>
            </a:r>
          </a:p>
        </p:txBody>
      </p:sp>
      <p:sp>
        <p:nvSpPr>
          <p:cNvPr id="21510" name="Прямоугольник 4"/>
          <p:cNvSpPr>
            <a:spLocks noChangeArrowheads="1"/>
          </p:cNvSpPr>
          <p:nvPr/>
        </p:nvSpPr>
        <p:spPr bwMode="auto">
          <a:xfrm>
            <a:off x="3455988" y="5954713"/>
            <a:ext cx="5489575" cy="70802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Вы помните сказку «Теремок»? Попробуйте сочинить сказку «Колокольчик –теремок».</a:t>
            </a:r>
          </a:p>
        </p:txBody>
      </p:sp>
      <p:pic>
        <p:nvPicPr>
          <p:cNvPr id="21511" name="Picture 2" descr="http://www.zoomby.ru/t/9ff50b66859926ed38f9f221bf18369e.jpg"/>
          <p:cNvPicPr>
            <a:picLocks noChangeAspect="1" noChangeArrowheads="1"/>
          </p:cNvPicPr>
          <p:nvPr/>
        </p:nvPicPr>
        <p:blipFill>
          <a:blip r:embed="rId3"/>
          <a:srcRect/>
          <a:stretch>
            <a:fillRect/>
          </a:stretch>
        </p:blipFill>
        <p:spPr bwMode="auto">
          <a:xfrm>
            <a:off x="107950" y="188913"/>
            <a:ext cx="2139950" cy="1700212"/>
          </a:xfrm>
          <a:prstGeom prst="rect">
            <a:avLst/>
          </a:prstGeom>
          <a:noFill/>
          <a:ln w="9525">
            <a:noFill/>
            <a:miter lim="800000"/>
            <a:headEnd/>
            <a:tailEnd/>
          </a:ln>
        </p:spPr>
      </p:pic>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73EEE57-8481-4446-9CD9-ED11EF64180E}" type="slidenum">
              <a:rPr lang="ru-RU" sz="1200">
                <a:solidFill>
                  <a:schemeClr val="tx1">
                    <a:tint val="75000"/>
                  </a:schemeClr>
                </a:solidFill>
                <a:latin typeface="+mn-lt"/>
              </a:rPr>
              <a:pPr algn="r" fontAlgn="auto">
                <a:spcBef>
                  <a:spcPts val="0"/>
                </a:spcBef>
                <a:spcAft>
                  <a:spcPts val="0"/>
                </a:spcAft>
                <a:defRPr/>
              </a:pPr>
              <a:t>7</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6F6929B6-327D-4269-8AB8-2435FBA6FC45}" type="slidenum">
              <a:rPr lang="ru-RU"/>
              <a:pPr>
                <a:defRPr/>
              </a:pPr>
              <a:t>8</a:t>
            </a:fld>
            <a:endParaRPr lang="ru-RU"/>
          </a:p>
        </p:txBody>
      </p:sp>
      <p:sp>
        <p:nvSpPr>
          <p:cNvPr id="22530" name="Прямоугольник 1"/>
          <p:cNvSpPr>
            <a:spLocks noChangeArrowheads="1"/>
          </p:cNvSpPr>
          <p:nvPr/>
        </p:nvSpPr>
        <p:spPr bwMode="auto">
          <a:xfrm>
            <a:off x="106363" y="4149725"/>
            <a:ext cx="8955087" cy="2246313"/>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Растущие у самой воды купальницы тоже будто купаются.</a:t>
            </a:r>
          </a:p>
          <a:p>
            <a:r>
              <a:rPr lang="ru-RU" sz="2000" b="1">
                <a:solidFill>
                  <a:srgbClr val="112D09"/>
                </a:solidFill>
                <a:latin typeface="Calibri" pitchFamily="34" charset="0"/>
              </a:rPr>
              <a:t>Купальницу часто называют «жарки». Как вы думаете, почему? </a:t>
            </a:r>
          </a:p>
          <a:p>
            <a:r>
              <a:rPr lang="ru-RU" sz="2000" b="1">
                <a:solidFill>
                  <a:srgbClr val="112D09"/>
                </a:solidFill>
                <a:latin typeface="Calibri" pitchFamily="34" charset="0"/>
              </a:rPr>
              <a:t>Интересно, что цветки купальницы никогда не раскрываются. Цветы очень яркие. Какого они цвета? На что они похожи? (на шарик, солнце, огоньки, фонарики) </a:t>
            </a:r>
          </a:p>
          <a:p>
            <a:r>
              <a:rPr lang="ru-RU" sz="2000" b="1">
                <a:solidFill>
                  <a:srgbClr val="112D09"/>
                </a:solidFill>
                <a:latin typeface="Calibri" pitchFamily="34" charset="0"/>
              </a:rPr>
              <a:t>Какие листья у купальницы? (резные, узорчатые, ажурные, похожи на звездочки)</a:t>
            </a:r>
          </a:p>
        </p:txBody>
      </p:sp>
      <p:pic>
        <p:nvPicPr>
          <p:cNvPr id="22531" name="Picture 3" descr="E:\тетушка сова\98816_04_w464_h260_fc.jpg"/>
          <p:cNvPicPr>
            <a:picLocks noChangeAspect="1" noChangeArrowheads="1"/>
          </p:cNvPicPr>
          <p:nvPr/>
        </p:nvPicPr>
        <p:blipFill>
          <a:blip r:embed="rId2"/>
          <a:srcRect/>
          <a:stretch>
            <a:fillRect/>
          </a:stretch>
        </p:blipFill>
        <p:spPr bwMode="auto">
          <a:xfrm>
            <a:off x="6719888" y="68263"/>
            <a:ext cx="2424112" cy="1908175"/>
          </a:xfrm>
          <a:prstGeom prst="rect">
            <a:avLst/>
          </a:prstGeom>
          <a:noFill/>
          <a:ln w="9525">
            <a:noFill/>
            <a:miter lim="800000"/>
            <a:headEnd/>
            <a:tailEnd/>
          </a:ln>
        </p:spPr>
      </p:pic>
      <p:pic>
        <p:nvPicPr>
          <p:cNvPr id="22532" name="Picture 2" descr="&amp;kcy;&amp;ucy;&amp;pcy;&amp;acy;&amp;lcy;&amp;softcy;&amp;ncy;&amp;icy;&amp;tscy;&amp;acy; &amp;iecy;&amp;vcy;&amp;rcy;&amp;ocy;&amp;pcy;&amp;iecy;&amp;jcy;&amp;scy;&amp;kcy;&amp;acy;&amp;yacy; &amp;fcy;&amp;ocy;&amp;tcy;&amp;ocy; 6"/>
          <p:cNvPicPr>
            <a:picLocks noChangeAspect="1" noChangeArrowheads="1"/>
          </p:cNvPicPr>
          <p:nvPr/>
        </p:nvPicPr>
        <p:blipFill>
          <a:blip r:embed="rId3"/>
          <a:srcRect/>
          <a:stretch>
            <a:fillRect/>
          </a:stretch>
        </p:blipFill>
        <p:spPr bwMode="auto">
          <a:xfrm>
            <a:off x="106363" y="188913"/>
            <a:ext cx="4902200" cy="3676650"/>
          </a:xfrm>
          <a:prstGeom prst="rect">
            <a:avLst/>
          </a:prstGeom>
          <a:noFill/>
          <a:ln w="9525">
            <a:noFill/>
            <a:miter lim="800000"/>
            <a:headEnd/>
            <a:tailEnd/>
          </a:ln>
        </p:spPr>
      </p:pic>
      <p:sp>
        <p:nvSpPr>
          <p:cNvPr id="22533" name="Прямоугольник 5"/>
          <p:cNvSpPr>
            <a:spLocks noChangeArrowheads="1"/>
          </p:cNvSpPr>
          <p:nvPr/>
        </p:nvSpPr>
        <p:spPr bwMode="auto">
          <a:xfrm>
            <a:off x="5041900" y="1765300"/>
            <a:ext cx="4116388" cy="255587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Это купальница. Очень красивый цветок, правда? Купальницей на Руси растение названо потому, что оно растёт вдоль ручьёв и речек, на влажных лугах, а начало его цветения совпадает с началом открытия купального сезона. </a:t>
            </a:r>
          </a:p>
          <a:p>
            <a:endParaRPr lang="ru-RU" sz="2000" b="1">
              <a:solidFill>
                <a:srgbClr val="112D09"/>
              </a:solidFill>
              <a:latin typeface="Calibri" pitchFamily="34" charset="0"/>
            </a:endParaRP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5581CC5-B916-48B9-90A3-3A556DB64054}" type="slidenum">
              <a:rPr lang="ru-RU" sz="1200">
                <a:solidFill>
                  <a:schemeClr val="tx1">
                    <a:tint val="75000"/>
                  </a:schemeClr>
                </a:solidFill>
                <a:latin typeface="+mn-lt"/>
              </a:rPr>
              <a:pPr algn="r" fontAlgn="auto">
                <a:spcBef>
                  <a:spcPts val="0"/>
                </a:spcBef>
                <a:spcAft>
                  <a:spcPts val="0"/>
                </a:spcAft>
                <a:defRPr/>
              </a:pPr>
              <a:t>8</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5"/>
          <p:cNvSpPr>
            <a:spLocks noGrp="1"/>
          </p:cNvSpPr>
          <p:nvPr>
            <p:ph type="sldNum" sz="quarter" idx="12"/>
          </p:nvPr>
        </p:nvSpPr>
        <p:spPr/>
        <p:txBody>
          <a:bodyPr/>
          <a:lstStyle/>
          <a:p>
            <a:pPr>
              <a:defRPr/>
            </a:pPr>
            <a:fld id="{8B845F4F-2B2F-41D9-93A8-1308052CE562}" type="slidenum">
              <a:rPr lang="ru-RU"/>
              <a:pPr>
                <a:defRPr/>
              </a:pPr>
              <a:t>9</a:t>
            </a:fld>
            <a:endParaRPr lang="ru-RU"/>
          </a:p>
        </p:txBody>
      </p:sp>
      <p:sp>
        <p:nvSpPr>
          <p:cNvPr id="23554" name="Прямоугольник 1"/>
          <p:cNvSpPr>
            <a:spLocks noChangeArrowheads="1"/>
          </p:cNvSpPr>
          <p:nvPr/>
        </p:nvSpPr>
        <p:spPr bwMode="auto">
          <a:xfrm>
            <a:off x="115888" y="201613"/>
            <a:ext cx="5441950" cy="1630362"/>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Мы подошли к озеру. Чем отличается озеро от реки? (в реке вода течет, а в озере </a:t>
            </a:r>
            <a:r>
              <a:rPr lang="ru-RU" sz="2000" b="1">
                <a:latin typeface="Calibri" pitchFamily="34" charset="0"/>
              </a:rPr>
              <a:t>–</a:t>
            </a:r>
            <a:r>
              <a:rPr lang="ru-RU" sz="2000" b="1">
                <a:solidFill>
                  <a:srgbClr val="112D09"/>
                </a:solidFill>
                <a:latin typeface="Calibri" pitchFamily="34" charset="0"/>
              </a:rPr>
              <a:t> нет). Посмотрите – на воде как будто зеленый ковер. Этот ковер из водяного ореха. Какие еще бывают орехи? </a:t>
            </a:r>
          </a:p>
        </p:txBody>
      </p:sp>
      <p:pic>
        <p:nvPicPr>
          <p:cNvPr id="23555" name="Picture 8" descr="http://biometodologya.ucoz.com/_si/0/18877020.jpg"/>
          <p:cNvPicPr>
            <a:picLocks noChangeAspect="1" noChangeArrowheads="1"/>
          </p:cNvPicPr>
          <p:nvPr/>
        </p:nvPicPr>
        <p:blipFill>
          <a:blip r:embed="rId2"/>
          <a:srcRect/>
          <a:stretch>
            <a:fillRect/>
          </a:stretch>
        </p:blipFill>
        <p:spPr bwMode="auto">
          <a:xfrm>
            <a:off x="6805613" y="5262563"/>
            <a:ext cx="2151062" cy="1614487"/>
          </a:xfrm>
          <a:prstGeom prst="rect">
            <a:avLst/>
          </a:prstGeom>
          <a:noFill/>
          <a:ln w="9525">
            <a:noFill/>
            <a:miter lim="800000"/>
            <a:headEnd/>
            <a:tailEnd/>
          </a:ln>
        </p:spPr>
      </p:pic>
      <p:pic>
        <p:nvPicPr>
          <p:cNvPr id="23556" name="Picture 10" descr="&amp;Vcy;&amp;ocy;&amp;dcy;&amp;yacy;&amp;ncy;&amp;ocy;&amp;jcy; &amp;ocy;&amp;rcy;&amp;iecy;&amp;khcy; &amp;chcy;&amp;icy;&amp;lcy;&amp;icy;&amp;mcy;. - &amp;Dcy;&amp;iecy;&amp;tcy;&amp;kcy;&amp;icy; &amp;vcy; &amp;kcy;&amp;lcy;&amp;iecy;&amp;tcy;&amp;kcy;&amp;iecy; - &amp;Fcy;&amp;ocy;&amp;rcy;&amp;ucy;&amp;mcy;"/>
          <p:cNvPicPr>
            <a:picLocks noChangeAspect="1" noChangeArrowheads="1"/>
          </p:cNvPicPr>
          <p:nvPr/>
        </p:nvPicPr>
        <p:blipFill>
          <a:blip r:embed="rId3"/>
          <a:srcRect b="5914"/>
          <a:stretch>
            <a:fillRect/>
          </a:stretch>
        </p:blipFill>
        <p:spPr bwMode="auto">
          <a:xfrm>
            <a:off x="138113" y="1809750"/>
            <a:ext cx="4572000" cy="3405188"/>
          </a:xfrm>
          <a:prstGeom prst="rect">
            <a:avLst/>
          </a:prstGeom>
          <a:noFill/>
          <a:ln w="9525">
            <a:noFill/>
            <a:miter lim="800000"/>
            <a:headEnd/>
            <a:tailEnd/>
          </a:ln>
        </p:spPr>
      </p:pic>
      <p:pic>
        <p:nvPicPr>
          <p:cNvPr id="23557" name="Picture 12" descr="&amp;Vcy;&amp;ocy;&amp;dcy;&amp;yacy;&amp;ncy;&amp;ycy;&amp;iecy; &amp;rcy;&amp;acy;&amp;scy;&amp;tcy;&amp;iecy;&amp;ncy;&amp;icy;&amp;yacy; &amp;fcy;&amp;ocy;&amp;tcy;&amp;ocy;"/>
          <p:cNvPicPr>
            <a:picLocks noChangeAspect="1" noChangeArrowheads="1"/>
          </p:cNvPicPr>
          <p:nvPr/>
        </p:nvPicPr>
        <p:blipFill>
          <a:blip r:embed="rId4"/>
          <a:srcRect/>
          <a:stretch>
            <a:fillRect/>
          </a:stretch>
        </p:blipFill>
        <p:spPr bwMode="auto">
          <a:xfrm>
            <a:off x="5557838" y="157163"/>
            <a:ext cx="3489325" cy="2611437"/>
          </a:xfrm>
          <a:prstGeom prst="rect">
            <a:avLst/>
          </a:prstGeom>
          <a:noFill/>
          <a:ln w="9525">
            <a:noFill/>
            <a:miter lim="800000"/>
            <a:headEnd/>
            <a:tailEnd/>
          </a:ln>
        </p:spPr>
      </p:pic>
      <p:sp>
        <p:nvSpPr>
          <p:cNvPr id="23558" name="Прямоугольник 2"/>
          <p:cNvSpPr>
            <a:spLocks noChangeArrowheads="1"/>
          </p:cNvSpPr>
          <p:nvPr/>
        </p:nvSpPr>
        <p:spPr bwMode="auto">
          <a:xfrm>
            <a:off x="4710113" y="4291013"/>
            <a:ext cx="4259262" cy="132397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Рассмотрите его плоды. Это растение еще называют  «рогатый орех». Почему? (на орехе есть шипы, похожие на рога) </a:t>
            </a:r>
            <a:endParaRPr lang="ru-RU" sz="2000">
              <a:latin typeface="Calibri" pitchFamily="34" charset="0"/>
            </a:endParaRPr>
          </a:p>
        </p:txBody>
      </p:sp>
      <p:sp>
        <p:nvSpPr>
          <p:cNvPr id="23559" name="Прямоугольник 3"/>
          <p:cNvSpPr>
            <a:spLocks noChangeArrowheads="1"/>
          </p:cNvSpPr>
          <p:nvPr/>
        </p:nvSpPr>
        <p:spPr bwMode="auto">
          <a:xfrm>
            <a:off x="115888" y="5981700"/>
            <a:ext cx="6472237" cy="70802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Водяной орех – очень древнее растение. Занесено в Красную книгу Орловской области.</a:t>
            </a:r>
            <a:endParaRPr lang="ru-RU" sz="2000">
              <a:latin typeface="Calibri" pitchFamily="34" charset="0"/>
            </a:endParaRPr>
          </a:p>
        </p:txBody>
      </p:sp>
      <p:sp>
        <p:nvSpPr>
          <p:cNvPr id="23560" name="Прямоугольник 4"/>
          <p:cNvSpPr>
            <a:spLocks noChangeArrowheads="1"/>
          </p:cNvSpPr>
          <p:nvPr/>
        </p:nvSpPr>
        <p:spPr bwMode="auto">
          <a:xfrm>
            <a:off x="4710113" y="2967038"/>
            <a:ext cx="4572000" cy="1323975"/>
          </a:xfrm>
          <a:prstGeom prst="rect">
            <a:avLst/>
          </a:prstGeom>
          <a:noFill/>
          <a:ln w="9525">
            <a:noFill/>
            <a:miter lim="800000"/>
            <a:headEnd/>
            <a:tailEnd/>
          </a:ln>
        </p:spPr>
        <p:txBody>
          <a:bodyPr>
            <a:spAutoFit/>
          </a:bodyPr>
          <a:lstStyle/>
          <a:p>
            <a:r>
              <a:rPr lang="ru-RU" sz="2000" b="1">
                <a:solidFill>
                  <a:srgbClr val="112D09"/>
                </a:solidFill>
                <a:latin typeface="Calibri" pitchFamily="34" charset="0"/>
              </a:rPr>
              <a:t>Водяной орех плавает на поверхности воды, а его корни – на дне озера. Рассмотрите листья. На листья какого дерева они похожи?</a:t>
            </a:r>
            <a:endParaRPr lang="ru-RU" sz="2000">
              <a:latin typeface="Calibri" pitchFamily="34" charset="0"/>
            </a:endParaRPr>
          </a:p>
        </p:txBody>
      </p:sp>
      <p:sp>
        <p:nvSpPr>
          <p:cNvPr id="2" name="Номер слайда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966D9B0-89FE-4D2D-A8C1-DA781F94B845}" type="slidenum">
              <a:rPr lang="ru-RU" sz="1200">
                <a:solidFill>
                  <a:schemeClr val="tx1">
                    <a:tint val="75000"/>
                  </a:schemeClr>
                </a:solidFill>
                <a:latin typeface="+mn-lt"/>
              </a:rPr>
              <a:pPr algn="r" fontAlgn="auto">
                <a:spcBef>
                  <a:spcPts val="0"/>
                </a:spcBef>
                <a:spcAft>
                  <a:spcPts val="0"/>
                </a:spcAft>
                <a:defRPr/>
              </a:pPr>
              <a:t>9</a:t>
            </a:fld>
            <a:endParaRPr lang="ru-RU"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1705</Words>
  <Application>Microsoft Office PowerPoint</Application>
  <PresentationFormat>Экран (4:3)</PresentationFormat>
  <Paragraphs>172</Paragraphs>
  <Slides>26</Slides>
  <Notes>2</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26</vt:i4>
      </vt:variant>
    </vt:vector>
  </HeadingPairs>
  <TitlesOfParts>
    <vt:vector size="30" baseType="lpstr">
      <vt:lpstr>Arial</vt:lpstr>
      <vt:lpstr>Calibri</vt:lpstr>
      <vt:lpstr>Garamond</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Посмотрите на картину Ивана Шишкина. Что изображено на ней? Какой день – погожий или ненастный? Как можно сказать по-другому? На что похожи невысокие деревья и кустарники?  Как бы вы назвали эту картину?  Автор ее назвал «Опушка лиственного леса».</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Садик</cp:lastModifiedBy>
  <cp:revision>96</cp:revision>
  <dcterms:created xsi:type="dcterms:W3CDTF">2015-02-23T08:09:42Z</dcterms:created>
  <dcterms:modified xsi:type="dcterms:W3CDTF">2015-04-10T11:49:30Z</dcterms:modified>
</cp:coreProperties>
</file>