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9" r:id="rId3"/>
    <p:sldId id="258" r:id="rId4"/>
    <p:sldId id="257" r:id="rId5"/>
    <p:sldId id="259" r:id="rId6"/>
    <p:sldId id="260" r:id="rId7"/>
    <p:sldId id="270" r:id="rId8"/>
    <p:sldId id="261" r:id="rId9"/>
    <p:sldId id="262" r:id="rId10"/>
    <p:sldId id="264" r:id="rId11"/>
    <p:sldId id="265" r:id="rId12"/>
    <p:sldId id="271" r:id="rId13"/>
    <p:sldId id="266" r:id="rId14"/>
    <p:sldId id="267" r:id="rId15"/>
    <p:sldId id="272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D90A-03C1-429E-8FB6-7DCA4DAECA64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A406-B906-4BE7-BA25-6ADEFAF4D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7849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382C-4C9E-4568-976B-4023EFDEEFAD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0DF98-5E79-4A8F-B193-7F087A816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8314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A9F82-D032-4316-99E8-5668582DFD26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8E54-39E9-4365-AFBC-E71CBCE6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2891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EBA7-27B3-4B21-9DFF-DA85341A1AB2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6139-0460-43B8-BFAD-A514952A3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6848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C79C-026A-4D4C-88C5-E5B2C44A6D3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83B9-1C30-4EC8-95EB-6200DB4E4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5934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C350-ADDF-48AE-9B0A-C3D409246DD5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B6F9-3113-4ADD-B51F-CFD553D94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3954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2B76-A474-43DF-8AD3-6B8FA1E750E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1CE8-E01E-460F-BAE2-DEAB82D1C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1164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346D-DF4E-475C-AEF8-6E222D3267F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1D70-9576-4425-8D65-34BE0D61E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996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19963-0570-4224-94CA-018E9873555F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4088-1780-4F63-B02A-A3F855D5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3577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04A05-FB12-448D-B2C1-2A26B6DAE13D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CB0B-1C4B-47EB-8350-4AECB7BD4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5623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68AF-D930-481D-B3F1-B0B111D6E50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1C33A-A6AF-480B-82C8-9FB873E6A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5512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FF162A-AA23-4CBE-A231-0434A098A9C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648D526-66F9-426E-A911-E2B5916A2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7" r:id="rId2"/>
    <p:sldLayoutId id="2147483775" r:id="rId3"/>
    <p:sldLayoutId id="2147483768" r:id="rId4"/>
    <p:sldLayoutId id="2147483776" r:id="rId5"/>
    <p:sldLayoutId id="2147483769" r:id="rId6"/>
    <p:sldLayoutId id="2147483770" r:id="rId7"/>
    <p:sldLayoutId id="2147483777" r:id="rId8"/>
    <p:sldLayoutId id="2147483771" r:id="rId9"/>
    <p:sldLayoutId id="2147483772" r:id="rId10"/>
    <p:sldLayoutId id="2147483773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975" y="1700213"/>
            <a:ext cx="8062913" cy="2592387"/>
          </a:xfrm>
        </p:spPr>
        <p:txBody>
          <a:bodyPr rtlCol="0"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Урок-игра по информатике и ИКТ</a:t>
            </a:r>
            <a:br>
              <a:rPr lang="ru-RU" sz="4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«Игра воображения»</a:t>
            </a:r>
            <a:endParaRPr lang="ru-RU" sz="6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65479" y="5229200"/>
            <a:ext cx="8062912" cy="712486"/>
          </a:xfrm>
          <a:prstGeom prst="rect">
            <a:avLst/>
          </a:prstGeom>
        </p:spPr>
        <p:txBody>
          <a:bodyPr anchor="b"/>
          <a:lstStyle>
            <a:lvl1pPr marL="484188" indent="-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2pPr>
            <a:lvl3pPr marL="4841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3pPr>
            <a:lvl4pPr marL="4841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4pPr>
            <a:lvl5pPr marL="4841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pitchFamily="34" charset="0"/>
              </a:defRPr>
            </a:lvl9pPr>
          </a:lstStyle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Подготовил учитель информатики и ИКТ: </a:t>
            </a:r>
            <a:r>
              <a:rPr lang="ru-RU" sz="2000" b="1" dirty="0" err="1" smtClean="0">
                <a:solidFill>
                  <a:srgbClr val="C00000"/>
                </a:solidFill>
              </a:rPr>
              <a:t>А.В.Ильенко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168900"/>
          </a:xfrm>
        </p:spPr>
        <p:txBody>
          <a:bodyPr rtlCol="0">
            <a:normAutofit fontScale="70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Красивая, стройная, математическая, информационная,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 уменьшенная, бумажная, физическая, графическая.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Информационная, жизненная, телевизионная, обязательная,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показательная, компьютерная, прикладная.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Деловая, логическая, спортивная, настольная,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подвижная, компьютерная, обучающая.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600" b="1" dirty="0" smtClean="0"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6781800" cy="1095375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 слово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31838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 слово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97462"/>
          </a:xfrm>
        </p:spPr>
        <p:txBody>
          <a:bodyPr rtlCol="0">
            <a:normAutofit fontScale="8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b="1" dirty="0" smtClean="0">
                <a:cs typeface="Times New Roman" pitchFamily="18" charset="0"/>
              </a:rPr>
              <a:t>Свежая, утренняя, вечерняя, электронная,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cs typeface="Times New Roman" pitchFamily="18" charset="0"/>
              </a:rPr>
              <a:t>	голубиная, воздушная, читательская.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b="1" dirty="0" smtClean="0">
                <a:cs typeface="Times New Roman" pitchFamily="18" charset="0"/>
              </a:rPr>
              <a:t>Дырявая, слабая, постоянная, девичья, …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cs typeface="Times New Roman" pitchFamily="18" charset="0"/>
              </a:rPr>
              <a:t>	короткая, оперативная, внешняя.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b="1" dirty="0" smtClean="0">
                <a:cs typeface="Times New Roman" pitchFamily="18" charset="0"/>
              </a:rPr>
              <a:t>Эргономичная, классическая, жесткая, мягкая,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cs typeface="Times New Roman" pitchFamily="18" charset="0"/>
              </a:rPr>
              <a:t>	раздвижная, стандартная, музыкальная. </a:t>
            </a:r>
            <a:endParaRPr lang="ru-RU" sz="4600" b="1" dirty="0" smtClean="0"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4945062"/>
          </a:xfrm>
        </p:spPr>
        <p:txBody>
          <a:bodyPr rtlCol="0"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Задание 4</a:t>
            </a: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«Конкурс капитанов»</a:t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874712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 капитанов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команда </a:t>
            </a:r>
            <a:endParaRPr lang="ru-RU" sz="2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501062" cy="5168900"/>
          </a:xfrm>
        </p:spPr>
        <p:txBody>
          <a:bodyPr/>
          <a:lstStyle/>
          <a:p>
            <a:pPr eaLnBrk="1" hangingPunct="1"/>
            <a:r>
              <a:rPr lang="ru-RU" altLang="ru-RU" sz="2500" b="1" smtClean="0">
                <a:cs typeface="Times New Roman" pitchFamily="18" charset="0"/>
              </a:rPr>
              <a:t>В древности считали в двоичной системе счисления.</a:t>
            </a:r>
          </a:p>
          <a:p>
            <a:pPr eaLnBrk="1" hangingPunct="1"/>
            <a:r>
              <a:rPr lang="ru-RU" altLang="ru-RU" sz="2500" b="1" smtClean="0">
                <a:cs typeface="Times New Roman" pitchFamily="18" charset="0"/>
              </a:rPr>
              <a:t>В шестнадцатеричной системе счисления есть цифра </a:t>
            </a:r>
            <a:r>
              <a:rPr lang="en-US" altLang="ru-RU" sz="2500" b="1" smtClean="0">
                <a:cs typeface="Times New Roman" pitchFamily="18" charset="0"/>
              </a:rPr>
              <a:t>D</a:t>
            </a:r>
            <a:r>
              <a:rPr lang="ru-RU" altLang="ru-RU" sz="2500" b="1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2500" b="1" smtClean="0">
                <a:cs typeface="Times New Roman" pitchFamily="18" charset="0"/>
              </a:rPr>
              <a:t>В 1946 году математик из Принстонского университета Джон Таки впервые использовал в одной из своих работ термин «бит».</a:t>
            </a:r>
          </a:p>
          <a:p>
            <a:pPr eaLnBrk="1" hangingPunct="1"/>
            <a:r>
              <a:rPr lang="ru-RU" altLang="ru-RU" sz="2500" b="1" smtClean="0">
                <a:cs typeface="Times New Roman" pitchFamily="18" charset="0"/>
              </a:rPr>
              <a:t>Если содержание двух файлов объединить в одном файле, то размер получившегося файла может быть меньше суммы размеров двух исходных файлов.</a:t>
            </a:r>
          </a:p>
          <a:p>
            <a:pPr eaLnBrk="1" hangingPunct="1"/>
            <a:r>
              <a:rPr lang="ru-RU" altLang="ru-RU" sz="2500" b="1" smtClean="0">
                <a:cs typeface="Times New Roman" pitchFamily="18" charset="0"/>
              </a:rPr>
              <a:t>В Италии за отправку электронных писем без согласия получателя можно «схлопотать» 1 год тюрьмы.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689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cs typeface="Times New Roman" pitchFamily="18" charset="0"/>
              </a:rPr>
              <a:t>Римская система счисления была непозиционной.</a:t>
            </a:r>
          </a:p>
          <a:p>
            <a:pPr eaLnBrk="1" hangingPunct="1"/>
            <a:r>
              <a:rPr lang="ru-RU" altLang="ru-RU" b="1" smtClean="0">
                <a:cs typeface="Times New Roman" pitchFamily="18" charset="0"/>
              </a:rPr>
              <a:t>Мы до сих пор пользуемся в быту шестидесятеричной системой счисления древних шумеров.</a:t>
            </a:r>
          </a:p>
          <a:p>
            <a:pPr eaLnBrk="1" hangingPunct="1"/>
            <a:r>
              <a:rPr lang="ru-RU" altLang="ru-RU" b="1" smtClean="0">
                <a:cs typeface="Times New Roman" pitchFamily="18" charset="0"/>
              </a:rPr>
              <a:t>В ноябре 1962 года из-за дефиса, пропущенного в компьютерной программе, пришлось взорвать ракету, стартовавшую с мыса Канаверал к Венере.</a:t>
            </a:r>
          </a:p>
          <a:p>
            <a:pPr eaLnBrk="1" hangingPunct="1"/>
            <a:r>
              <a:rPr lang="ru-RU" altLang="ru-RU" b="1" smtClean="0">
                <a:cs typeface="Times New Roman" pitchFamily="18" charset="0"/>
              </a:rPr>
              <a:t>Любой нынешний домашний ПК обладает мощностью и «сообразительностью» во много раз большей, чем компьютер, управляющий полетом космического корабля «Аполлон» к Луне.</a:t>
            </a:r>
          </a:p>
          <a:p>
            <a:pPr eaLnBrk="1" hangingPunct="1"/>
            <a:r>
              <a:rPr lang="ru-RU" altLang="ru-RU" b="1" smtClean="0">
                <a:cs typeface="Times New Roman" pitchFamily="18" charset="0"/>
              </a:rPr>
              <a:t>Улица в Редмонде, где располагается штаб-квартира компании </a:t>
            </a:r>
            <a:r>
              <a:rPr lang="en-US" altLang="ru-RU" b="1" smtClean="0">
                <a:cs typeface="Times New Roman" pitchFamily="18" charset="0"/>
              </a:rPr>
              <a:t>Microsoft</a:t>
            </a:r>
            <a:r>
              <a:rPr lang="ru-RU" altLang="ru-RU" b="1" smtClean="0">
                <a:cs typeface="Times New Roman" pitchFamily="18" charset="0"/>
              </a:rPr>
              <a:t>, называется </a:t>
            </a:r>
            <a:r>
              <a:rPr lang="en-US" altLang="ru-RU" b="1" smtClean="0">
                <a:cs typeface="Times New Roman" pitchFamily="18" charset="0"/>
              </a:rPr>
              <a:t>Microsoft Way</a:t>
            </a:r>
            <a:r>
              <a:rPr lang="ru-RU" altLang="ru-RU" b="1" smtClean="0">
                <a:cs typeface="Times New Roman" pitchFamily="18" charset="0"/>
              </a:rPr>
              <a:t>.</a:t>
            </a: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1042988" y="-100013"/>
            <a:ext cx="6781800" cy="1600201"/>
          </a:xfrm>
        </p:spPr>
        <p:txBody>
          <a:bodyPr/>
          <a:lstStyle/>
          <a:p>
            <a:pPr marL="484188" algn="ctr" eaLnBrk="1" hangingPunct="1"/>
            <a:r>
              <a:rPr lang="ru-RU" alt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 капитанов</a:t>
            </a:r>
            <a:br>
              <a:rPr lang="ru-RU" alt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команда 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80975" y="404813"/>
            <a:ext cx="9324975" cy="4945062"/>
          </a:xfrm>
        </p:spPr>
        <p:txBody>
          <a:bodyPr rtlCol="0"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Задание 5</a:t>
            </a: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«Компьютерные синонимы, антиподы»</a:t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6169025"/>
          </a:xfrm>
        </p:spPr>
        <p:txBody>
          <a:bodyPr rtlCol="0">
            <a:no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cs typeface="Times New Roman" pitchFamily="18" charset="0"/>
              </a:rPr>
              <a:t>Для каждого из приведенных слов назовите синонимы.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Компьютер -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Винчестер -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Дискета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</a:rPr>
              <a:t> </a:t>
            </a:r>
            <a:r>
              <a:rPr lang="ru-RU" sz="2000" b="1" dirty="0" smtClean="0">
                <a:cs typeface="Times New Roman" pitchFamily="18" charset="0"/>
              </a:rPr>
              <a:t>Для каждого из приведенных слов и словосочетаний укажите его «антипод» - слово, противоположное по значению.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Абсолютный адрес -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Антивирусная программа -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Ввод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Глобальная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Долговременная память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Жесткий магнитный диск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Истина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Виртуальный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Восстановление -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Begin - …</a:t>
            </a:r>
            <a:endParaRPr lang="ru-RU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850" y="-242888"/>
            <a:ext cx="8229600" cy="49450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+mn-lt"/>
              </a:rPr>
              <a:t>Спасибо за игру!</a:t>
            </a:r>
            <a:r>
              <a:rPr lang="ru-RU" sz="7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n-lt"/>
              </a:rPr>
              <a:t/>
            </a:r>
            <a:br>
              <a:rPr lang="ru-RU" sz="7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n-lt"/>
              </a:rPr>
            </a:b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971550" y="6367463"/>
            <a:ext cx="5762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-747713"/>
            <a:ext cx="8229600" cy="6019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Задание 1</a:t>
            </a: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«Найди слово»</a:t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58769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В приведенных текстах идущие подряд буквы нескольких слов образуют термины, связанные с информатикой и компьютерами.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«Этот процесс орнитологии называют миграцией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процесс ор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нитологии – процессор.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8313" y="188913"/>
            <a:ext cx="8186737" cy="6286500"/>
          </a:xfrm>
        </p:spPr>
        <p:txBody>
          <a:bodyPr rtlCol="0"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b="1" u="sng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u="sng" dirty="0" smtClean="0">
                <a:solidFill>
                  <a:srgbClr val="C00000"/>
                </a:solidFill>
              </a:rPr>
              <a:t>Элементы ПК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Потом они торжествовали и радовались, как дети.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Его феска не раз падала с головы.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Река Днепр интересна тем, что на ней имеется несколько электростанций.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По просьбе хозяина квартиры мы шкаф сдвинули в угол.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Этот старинный комод ему достался в наследство от бабушки.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200" b="1" dirty="0" smtClean="0">
              <a:solidFill>
                <a:srgbClr val="FFC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u="sng" dirty="0" smtClean="0">
                <a:solidFill>
                  <a:srgbClr val="C00000"/>
                </a:solidFill>
              </a:rPr>
              <a:t>Языки программирования: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Он всегда имел запас калькуляторов.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Комментатор сказал: «Забей </a:t>
            </a:r>
            <a:r>
              <a:rPr lang="ru-RU" sz="3200" b="1" dirty="0" err="1" smtClean="0">
                <a:solidFill>
                  <a:schemeClr val="tx1"/>
                </a:solidFill>
              </a:rPr>
              <a:t>Сиканов</a:t>
            </a:r>
            <a:r>
              <a:rPr lang="ru-RU" sz="3200" b="1" dirty="0" smtClean="0">
                <a:solidFill>
                  <a:schemeClr val="tx1"/>
                </a:solidFill>
              </a:rPr>
              <a:t> пенальти – он стал бы героем матча».</a:t>
            </a:r>
          </a:p>
          <a:p>
            <a:pPr marL="64008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3200" b="1" dirty="0" smtClean="0">
              <a:solidFill>
                <a:srgbClr val="FFC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u="sng" dirty="0" smtClean="0">
                <a:solidFill>
                  <a:srgbClr val="C00000"/>
                </a:solidFill>
              </a:rPr>
              <a:t>Виды информации: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Я его привез в указанное место, но там никого не оказалось.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Когда-то он работал в идеологическом отделе.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Он сказал: «Пройдите к стене».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Оказалось, что граф и Казанова – одно и тоже лицо.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6018212"/>
          </a:xfrm>
        </p:spPr>
        <p:txBody>
          <a:bodyPr rtlCol="0"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Задание 2</a:t>
            </a: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«Компьютерные анаграммы»</a:t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Пример: ДОК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К_ _ (КОД)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(генетический, телеграфный, штриховой, машинный). </a:t>
            </a:r>
            <a: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932363" y="45085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476250"/>
            <a:ext cx="4210050" cy="5748338"/>
          </a:xfrm>
        </p:spPr>
        <p:txBody>
          <a:bodyPr rtlCol="0">
            <a:normAutofit fontScale="55000" lnSpcReduction="20000"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1 команда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НАКАЛ -&gt; К_ _ _ _ (линия связи)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ЛАПТА -&gt; П_ _ _ _ (диэлектрическая пластина для установки микросхем)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КАМЫШ -&gt; М _ _ _ _ (внешнее устройство ПК)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ДОМ +ЕЛЬ -&gt; М _ _ _ _ _ (схема физического объекта или явления)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БАК + ЕЛЬ -&gt;К _ _ _ _ _ (несколько проводов в оболочке)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МИ + ОН + РОТ -&gt;М _ _ _ _ _ _ (внешнее устройство ПК)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РОК + СЕТ -&gt; С _ _ _ _ _ (часть дорожки магнитного диска)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ТИФ + ЛАВА -&gt; А _ _ _ _ _ _ (буквенная семья)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ТАЙМ + БЕГА -&gt; М _ _ _ _ _ _ _ (единица информации)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КИТ + ВАЛ + АУРА -&gt; К _ _ _ _ _ _ _ _ _ («коллега» мыши по вводу информации)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МИФ + РАЦИЯ + ОН -&gt; И _ _ _ _ _ _ _ _ _ (… к размышлению)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620713"/>
            <a:ext cx="4281488" cy="5819775"/>
          </a:xfrm>
        </p:spPr>
        <p:txBody>
          <a:bodyPr rtlCol="0">
            <a:normAutofit fontScale="55000" lnSpcReduction="20000"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2 команда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ИГОЛКА -&gt;Л _ _ _ _ _ (наука о законах и формах мышления)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РЕВЕРС -&gt; С _ _ _ _ _ (мощный компьютер сети)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НИША -&gt;Ш _ _ _ (набор электрических проводников, обеспечивающих передачу данных)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РОК + СУП -&gt;К _ _ _ _ _ (системный блок)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 + ТАЙМ -&gt; Т _ _ _ _ _ (системное устройство в ПК)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ФЕН + ТЕЛО -&gt;Т _ _ _ _ _ _ (устройство связи)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МИРТА + ГОЛ -&gt; А _ _ _ _ _ _ _ (пошаговый предшественник программы)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СЕЙФ + РЕ + НИТ -&gt; И _ _ _ _ _ _ _ _(средства взаимодействия программы и пользователя)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ЛАЙ +БОТИК -&gt;К _ _ _ _ _ _ _ (единица измерения информации)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РОВ + КОПИ + ИЕНА -&gt; К _ _ _ _ _ _ _ _ _ _ (действие с файлом)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РАМПА + ГРОМ -&gt; П _ _ _ _ _ _ _ _ (алгоритм на языке ЭВМ)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64500" cy="655638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Компьютерные анаграммы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4945062"/>
          </a:xfrm>
        </p:spPr>
        <p:txBody>
          <a:bodyPr rtlCol="0"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Задание 3</a:t>
            </a: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«Отгадай слово»</a:t>
            </a:r>
            <a:br>
              <a:rPr lang="ru-RU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00688"/>
          </a:xfrm>
        </p:spPr>
        <p:txBody>
          <a:bodyPr rtlCol="0">
            <a:normAutofit fontScale="70000" lnSpcReduction="20000"/>
          </a:bodyPr>
          <a:lstStyle/>
          <a:p>
            <a:pPr marL="355600" indent="-2921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Железная, математическая, женская, формальная,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индуктивная, дедуктивная, двузначная, многозначная.</a:t>
            </a:r>
          </a:p>
          <a:p>
            <a:pPr marL="355600" indent="-2921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Своевременная, объективная, ложная, проверенная,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полная, исчерпывающая, секретная, массовая, научно-техническая.</a:t>
            </a:r>
          </a:p>
          <a:p>
            <a:pPr marL="355600" indent="-2921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b="1" dirty="0" smtClean="0">
                <a:cs typeface="Times New Roman" pitchFamily="18" charset="0"/>
              </a:rPr>
              <a:t> Торговая, агентурная, локальная, глобальная,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b="1" dirty="0" smtClean="0">
                <a:cs typeface="Times New Roman" pitchFamily="18" charset="0"/>
              </a:rPr>
              <a:t>	рыболовная, компьютерная, школьная.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660400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 слово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54587"/>
          </a:xfrm>
        </p:spPr>
        <p:txBody>
          <a:bodyPr rtlCol="0">
            <a:normAutofit fontScale="92500" lnSpcReduction="20000"/>
          </a:bodyPr>
          <a:lstStyle/>
          <a:p>
            <a:pPr indent="-2095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b="1" dirty="0" smtClean="0">
                <a:cs typeface="Times New Roman" pitchFamily="18" charset="0"/>
              </a:rPr>
              <a:t>Домашний, главный, сетевой, карманный,  …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>
                <a:cs typeface="Times New Roman" pitchFamily="18" charset="0"/>
              </a:rPr>
              <a:t>	игровой, цифровой, персональный.</a:t>
            </a:r>
          </a:p>
          <a:p>
            <a:pPr marL="355600" indent="-2921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b="1" dirty="0" smtClean="0">
                <a:cs typeface="Times New Roman" pitchFamily="18" charset="0"/>
              </a:rPr>
              <a:t>Эргономичная, серая, белая, беспроводная, … </a:t>
            </a:r>
          </a:p>
          <a:p>
            <a:pPr marL="355600" indent="-2921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>
                <a:cs typeface="Times New Roman" pitchFamily="18" charset="0"/>
              </a:rPr>
              <a:t>	оптическая, лазерная, шариковая.</a:t>
            </a:r>
          </a:p>
          <a:p>
            <a:pPr marL="355600" indent="-2921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b="1" dirty="0" smtClean="0">
                <a:cs typeface="Times New Roman" pitchFamily="18" charset="0"/>
              </a:rPr>
              <a:t> Любительская, профессиональная, спортивная, сборная, …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>
                <a:cs typeface="Times New Roman" pitchFamily="18" charset="0"/>
              </a:rPr>
              <a:t>	 футбольная, баскетбольная, сплоченная.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60400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 слово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000125" y="6367463"/>
            <a:ext cx="574675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79388" y="6367463"/>
            <a:ext cx="576262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расненький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Красненький</Template>
  <TotalTime>163</TotalTime>
  <Words>737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Impact</vt:lpstr>
      <vt:lpstr>Times New Roman</vt:lpstr>
      <vt:lpstr>Calibri</vt:lpstr>
      <vt:lpstr>Wingdings 2</vt:lpstr>
      <vt:lpstr>Красненький</vt:lpstr>
      <vt:lpstr>Урок-игра по информатике и ИКТ  «Игра воображения»</vt:lpstr>
      <vt:lpstr>Презентация PowerPoint</vt:lpstr>
      <vt:lpstr> В приведенных текстах идущие подряд буквы нескольких слов образуют термины, связанные с информатикой и компьютерами.  Пример: «Этот процесс орнитологии называют миграцией» - процесс орнитологии – процессор.</vt:lpstr>
      <vt:lpstr>Презентация PowerPoint</vt:lpstr>
      <vt:lpstr>Задание 2 «Компьютерные анаграммы»   Пример: ДОК        К_ _ (КОД) (генетический, телеграфный, штриховой, машинный).  </vt:lpstr>
      <vt:lpstr>Компьютерные анаграммы</vt:lpstr>
      <vt:lpstr>Задание 3 «Отгадай слово»  </vt:lpstr>
      <vt:lpstr>Отгадай слово 1 команда</vt:lpstr>
      <vt:lpstr>Отгадай слово 1 команда</vt:lpstr>
      <vt:lpstr>Отгадай слово 2 команда</vt:lpstr>
      <vt:lpstr>Отгадай слово 2 команда</vt:lpstr>
      <vt:lpstr>Задание 4 «Конкурс капитанов»  </vt:lpstr>
      <vt:lpstr>Конкурс капитанов 1 команда </vt:lpstr>
      <vt:lpstr>Конкурс капитанов 2 команда </vt:lpstr>
      <vt:lpstr>Задание 5 «Компьютерные синонимы, антиподы»  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по информатике.</dc:title>
  <dc:creator>Алексей Ильенко</dc:creator>
  <cp:lastModifiedBy>Алексей Ильенко</cp:lastModifiedBy>
  <cp:revision>21</cp:revision>
  <dcterms:created xsi:type="dcterms:W3CDTF">2010-01-15T08:53:00Z</dcterms:created>
  <dcterms:modified xsi:type="dcterms:W3CDTF">2015-04-06T21:58:03Z</dcterms:modified>
</cp:coreProperties>
</file>