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3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39F-1423-43E5-B050-794B37FF543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7108DDD-6F64-4397-B9BB-1BCFE60EB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015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39F-1423-43E5-B050-794B37FF543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108DDD-6F64-4397-B9BB-1BCFE60EB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664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39F-1423-43E5-B050-794B37FF543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108DDD-6F64-4397-B9BB-1BCFE60EB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3989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39F-1423-43E5-B050-794B37FF543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108DDD-6F64-4397-B9BB-1BCFE60EB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242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39F-1423-43E5-B050-794B37FF543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108DDD-6F64-4397-B9BB-1BCFE60EB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08627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39F-1423-43E5-B050-794B37FF543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108DDD-6F64-4397-B9BB-1BCFE60EB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4813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39F-1423-43E5-B050-794B37FF543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8DDD-6F64-4397-B9BB-1BCFE60EB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3101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39F-1423-43E5-B050-794B37FF543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8DDD-6F64-4397-B9BB-1BCFE60EB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98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39F-1423-43E5-B050-794B37FF543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8DDD-6F64-4397-B9BB-1BCFE60EB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44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39F-1423-43E5-B050-794B37FF543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108DDD-6F64-4397-B9BB-1BCFE60EB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264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39F-1423-43E5-B050-794B37FF543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108DDD-6F64-4397-B9BB-1BCFE60EB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060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39F-1423-43E5-B050-794B37FF543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108DDD-6F64-4397-B9BB-1BCFE60EB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377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39F-1423-43E5-B050-794B37FF543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8DDD-6F64-4397-B9BB-1BCFE60EB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53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39F-1423-43E5-B050-794B37FF543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8DDD-6F64-4397-B9BB-1BCFE60EB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949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39F-1423-43E5-B050-794B37FF543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8DDD-6F64-4397-B9BB-1BCFE60EB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216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39F-1423-43E5-B050-794B37FF543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108DDD-6F64-4397-B9BB-1BCFE60EB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957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D39F-1423-43E5-B050-794B37FF543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7108DDD-6F64-4397-B9BB-1BCFE60EB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9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1" r:id="rId1"/>
    <p:sldLayoutId id="2147484932" r:id="rId2"/>
    <p:sldLayoutId id="2147484933" r:id="rId3"/>
    <p:sldLayoutId id="2147484934" r:id="rId4"/>
    <p:sldLayoutId id="2147484935" r:id="rId5"/>
    <p:sldLayoutId id="2147484936" r:id="rId6"/>
    <p:sldLayoutId id="2147484937" r:id="rId7"/>
    <p:sldLayoutId id="2147484938" r:id="rId8"/>
    <p:sldLayoutId id="2147484939" r:id="rId9"/>
    <p:sldLayoutId id="2147484940" r:id="rId10"/>
    <p:sldLayoutId id="2147484941" r:id="rId11"/>
    <p:sldLayoutId id="2147484942" r:id="rId12"/>
    <p:sldLayoutId id="2147484943" r:id="rId13"/>
    <p:sldLayoutId id="2147484944" r:id="rId14"/>
    <p:sldLayoutId id="2147484945" r:id="rId15"/>
    <p:sldLayoutId id="21474849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5%D0%BA%D0%B0%D0%B1%D1%80%D1%8C" TargetMode="External"/><Relationship Id="rId13" Type="http://schemas.openxmlformats.org/officeDocument/2006/relationships/hyperlink" Target="https://ru.wikipedia.org/wiki/29_%D1%84%D0%B5%D0%B2%D1%80%D0%B0%D0%BB%D1%8F" TargetMode="External"/><Relationship Id="rId18" Type="http://schemas.openxmlformats.org/officeDocument/2006/relationships/hyperlink" Target="https://ru.wikipedia.org/wiki/1944" TargetMode="External"/><Relationship Id="rId26" Type="http://schemas.openxmlformats.org/officeDocument/2006/relationships/hyperlink" Target="https://ru.wikipedia.org/wiki/%D0%90%D0%BF%D1%80%D0%B5%D0%BB%D1%8C" TargetMode="External"/><Relationship Id="rId3" Type="http://schemas.openxmlformats.org/officeDocument/2006/relationships/hyperlink" Target="https://ru.wikipedia.org/wiki/1935" TargetMode="External"/><Relationship Id="rId21" Type="http://schemas.openxmlformats.org/officeDocument/2006/relationships/hyperlink" Target="https://ru.wikipedia.org/wiki/1945" TargetMode="External"/><Relationship Id="rId7" Type="http://schemas.openxmlformats.org/officeDocument/2006/relationships/hyperlink" Target="https://ru.wikipedia.org/wiki/1938" TargetMode="External"/><Relationship Id="rId12" Type="http://schemas.openxmlformats.org/officeDocument/2006/relationships/hyperlink" Target="https://ru.wikipedia.org/wiki/1940" TargetMode="External"/><Relationship Id="rId17" Type="http://schemas.openxmlformats.org/officeDocument/2006/relationships/hyperlink" Target="https://ru.wikipedia.org/wiki/15_%D0%BC%D0%B0%D1%80%D1%82%D0%B0" TargetMode="External"/><Relationship Id="rId25" Type="http://schemas.openxmlformats.org/officeDocument/2006/relationships/hyperlink" Target="https://ru.wikipedia.org/wiki/%D0%9F%D0%B5%D1%82%D0%B5%D0%BB%D0%B8%D0%BD,_%D0%90%D0%BB%D0%B5%D0%BA%D1%81%D0%B0%D0%BD%D0%B4%D1%80_%D0%98%D0%B2%D0%B0%D0%BD%D0%BE%D0%B2%D0%B8%D1%87" TargetMode="External"/><Relationship Id="rId2" Type="http://schemas.openxmlformats.org/officeDocument/2006/relationships/hyperlink" Target="https://ru.wikipedia.org/wiki/9_%D1%81%D0%B5%D0%BD%D1%82%D1%8F%D0%B1%D1%80%D1%8F" TargetMode="External"/><Relationship Id="rId16" Type="http://schemas.openxmlformats.org/officeDocument/2006/relationships/hyperlink" Target="https://ru.wikipedia.org/wiki/%D9-310" TargetMode="External"/><Relationship Id="rId20" Type="http://schemas.openxmlformats.org/officeDocument/2006/relationships/hyperlink" Target="https://ru.wikipedia.org/wiki/%D0%98%D1%8E%D0%BD%D1%8C" TargetMode="External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4%D0%B5%D0%B2%D1%80%D0%B0%D0%BB%D1%8C" TargetMode="External"/><Relationship Id="rId11" Type="http://schemas.openxmlformats.org/officeDocument/2006/relationships/hyperlink" Target="https://ru.wikipedia.org/wiki/28_%D1%84%D0%B5%D0%B2%D1%80%D0%B0%D0%BB%D1%8F" TargetMode="External"/><Relationship Id="rId24" Type="http://schemas.openxmlformats.org/officeDocument/2006/relationships/hyperlink" Target="https://ru.wikipedia.org/wiki/1947" TargetMode="External"/><Relationship Id="rId5" Type="http://schemas.openxmlformats.org/officeDocument/2006/relationships/hyperlink" Target="https://ru.wikipedia.org/wiki/1937" TargetMode="External"/><Relationship Id="rId15" Type="http://schemas.openxmlformats.org/officeDocument/2006/relationships/hyperlink" Target="https://ru.wikipedia.org/w/index.php?title=%D0%AF%D1%80%D0%BE%D1%88%D0%B5%D0%B2%D0%B8%D1%87,_%D0%94%D0%BC%D0%B8%D1%82%D1%80%D0%B8%D0%B9_%D0%9A%D0%BB%D0%B8%D0%BC%D0%B5%D0%BD%D1%82%D1%8C%D0%B5%D0%B2%D0%B8%D1%87&amp;action=edit&amp;redlink=1" TargetMode="External"/><Relationship Id="rId23" Type="http://schemas.openxmlformats.org/officeDocument/2006/relationships/hyperlink" Target="https://ru.wikipedia.org/wiki/9_%D0%B8%D1%8E%D0%BB%D1%8F" TargetMode="External"/><Relationship Id="rId28" Type="http://schemas.openxmlformats.org/officeDocument/2006/relationships/hyperlink" Target="https://ru.wikipedia.org/wiki/%D0%90%D0%B2%D0%B3%D1%83%D1%81%D1%82" TargetMode="External"/><Relationship Id="rId10" Type="http://schemas.openxmlformats.org/officeDocument/2006/relationships/hyperlink" Target="https://ru.wikipedia.org/wiki/1939" TargetMode="External"/><Relationship Id="rId19" Type="http://schemas.openxmlformats.org/officeDocument/2006/relationships/hyperlink" Target="https://ru.wikipedia.org/wiki/%D0%91%D0%BE%D0%B3%D0%BE%D1%80%D0%B0%D0%B4,_%D0%A1%D0%B0%D0%BC%D1%83%D0%B8%D0%BB_%D0%9D%D0%B0%D1%85%D0%BC%D0%B0%D0%BD%D0%BE%D0%B2%D0%B8%D1%87" TargetMode="External"/><Relationship Id="rId4" Type="http://schemas.openxmlformats.org/officeDocument/2006/relationships/hyperlink" Target="https://ru.wikipedia.org/wiki/4_%D1%84%D0%B5%D0%B2%D1%80%D0%B0%D0%BB%D1%8F" TargetMode="External"/><Relationship Id="rId9" Type="http://schemas.openxmlformats.org/officeDocument/2006/relationships/hyperlink" Target="https://ru.wikipedia.org/wiki/10_%D1%84%D0%B5%D0%B2%D1%80%D0%B0%D0%BB%D1%8F" TargetMode="External"/><Relationship Id="rId14" Type="http://schemas.openxmlformats.org/officeDocument/2006/relationships/hyperlink" Target="https://ru.wikipedia.org/wiki/7_%D0%B4%D0%B5%D0%BA%D0%B0%D0%B1%D1%80%D1%8F" TargetMode="External"/><Relationship Id="rId22" Type="http://schemas.openxmlformats.org/officeDocument/2006/relationships/hyperlink" Target="https://ru.wikipedia.org/wiki/13_%D0%B8%D1%8E%D0%BD%D1%8F" TargetMode="External"/><Relationship Id="rId27" Type="http://schemas.openxmlformats.org/officeDocument/2006/relationships/hyperlink" Target="https://ru.wikipedia.org/wiki/1948" TargetMode="External"/><Relationship Id="rId30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5_%D0%B4%D0%B5%D0%BA%D0%B0%D0%B1%D1%80%D1%8F" TargetMode="External"/><Relationship Id="rId3" Type="http://schemas.openxmlformats.org/officeDocument/2006/relationships/hyperlink" Target="https://ru.wikipedia.org/wiki/%D0%A2%D0%B0%D0%BB%D0%BB%D0%B8%D0%BD" TargetMode="External"/><Relationship Id="rId7" Type="http://schemas.openxmlformats.org/officeDocument/2006/relationships/hyperlink" Target="https://ru.wikipedia.org/wiki/%D0%A1%D0%B0%D0%B0%D1%80%D0%B5%D0%BC%D0%B0" TargetMode="External"/><Relationship Id="rId2" Type="http://schemas.openxmlformats.org/officeDocument/2006/relationships/hyperlink" Target="https://ru.wikipedia.org/wiki/1939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6_%D0%B4%D0%B5%D0%BA%D0%B0%D0%B1%D1%80%D1%8F" TargetMode="External"/><Relationship Id="rId5" Type="http://schemas.openxmlformats.org/officeDocument/2006/relationships/hyperlink" Target="https://ru.wikipedia.org/wiki/29_%D0%BD%D0%BE%D1%8F%D0%B1%D1%80%D1%8F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ru.wikipedia.org/wiki/%D0%A1%D0%BE%D0%B2%D0%B5%D1%82%D1%81%D0%BA%D0%BE-%D1%84%D0%B8%D0%BD%D1%81%D0%BA%D0%B0%D1%8F_%D0%B2%D0%BE%D0%B9%D0%BD%D0%B0_(1939-1940)" TargetMode="External"/><Relationship Id="rId9" Type="http://schemas.openxmlformats.org/officeDocument/2006/relationships/hyperlink" Target="https://ru.wikipedia.org/wiki/%D0%A8%D0%B2%D0%B5%D1%86%D0%B8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39_%D0%B3%D0%BE%D0%B4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ru.wikipedia.org/wiki/8_%D0%B4%D0%B5%D0%BA%D0%B0%D0%B1%D1%80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B%D0%B8%D0%B1%D0%B0%D0%B2%D0%B0" TargetMode="External"/><Relationship Id="rId5" Type="http://schemas.openxmlformats.org/officeDocument/2006/relationships/hyperlink" Target="https://ru.wikipedia.org/wiki/17_%D0%B4%D0%B5%D0%BA%D0%B0%D0%B1%D1%80%D1%8F" TargetMode="External"/><Relationship Id="rId4" Type="http://schemas.openxmlformats.org/officeDocument/2006/relationships/hyperlink" Target="https://ru.wikipedia.org/wiki/16_%D0%B4%D0%B5%D0%BA%D0%B0%D0%B1%D1%80%D1%8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viet Submarine SCHC-310 (Щ-3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09" y="390599"/>
            <a:ext cx="8950039" cy="57136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1049" y="82548"/>
            <a:ext cx="93417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Торпедная подводная лодка Щ-310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6120" y="5156887"/>
            <a:ext cx="2125362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10 »А»</a:t>
            </a:r>
          </a:p>
          <a:p>
            <a:r>
              <a:rPr lang="ru-RU" b="1" dirty="0" err="1" smtClean="0">
                <a:ln/>
                <a:solidFill>
                  <a:schemeClr val="accent3"/>
                </a:solidFill>
              </a:rPr>
              <a:t>Пириев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Айдын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Тимонин Роман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Иванов Дмитрий</a:t>
            </a:r>
          </a:p>
          <a:p>
            <a:endParaRPr lang="ru-RU" b="1" dirty="0" smtClean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0102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7744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История строительства</a:t>
            </a:r>
            <a:b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112566"/>
            <a:ext cx="10328601" cy="328643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«Щ-310»</a:t>
            </a:r>
            <a:r>
              <a:rPr lang="ru-RU" dirty="0"/>
              <a:t> — Краснознамённая советская дизель-электрическая торпедная подводная лодка времён Второй мировой войны, принадлежит к серии V-бис 2 проекта Щ — «Щука».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Подводная </a:t>
            </a:r>
            <a:r>
              <a:rPr lang="ru-RU" dirty="0"/>
              <a:t>лодка была заложена 6 ноября 1933 года в Горьком на заводе «Красное Сормово» под строительным номером 550/4 и с именем </a:t>
            </a:r>
            <a:r>
              <a:rPr lang="ru-RU" i="1" dirty="0"/>
              <a:t>«Белуха»</a:t>
            </a:r>
            <a:r>
              <a:rPr lang="ru-RU" dirty="0"/>
              <a:t>. 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15 </a:t>
            </a:r>
            <a:r>
              <a:rPr lang="ru-RU" dirty="0"/>
              <a:t>сентября 1934 года получила обозначение</a:t>
            </a:r>
            <a:r>
              <a:rPr lang="ru-RU" i="1" dirty="0"/>
              <a:t>Щ-310</a:t>
            </a:r>
            <a:r>
              <a:rPr lang="ru-RU" dirty="0"/>
              <a:t>. 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10 </a:t>
            </a:r>
            <a:r>
              <a:rPr lang="ru-RU" dirty="0"/>
              <a:t>апреля 1935 года спущена на воду, после достройки была переведена на Балтику. Вступила в строй 20 августа 1936 года в соответствии с приказом НКО-37. 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17 </a:t>
            </a:r>
            <a:r>
              <a:rPr lang="ru-RU" dirty="0"/>
              <a:t>сентября 1936 года подписан приёмный акт. При постройке Щ-310 была оснащена </a:t>
            </a:r>
            <a:r>
              <a:rPr lang="ru-RU" dirty="0" err="1"/>
              <a:t>сетепрорезателем</a:t>
            </a:r>
            <a:r>
              <a:rPr lang="ru-RU" dirty="0"/>
              <a:t> системы «Сом», при этом форма носовой части стала угловатой, заметно отличающейся от многих других субмарин проекта.</a:t>
            </a:r>
          </a:p>
        </p:txBody>
      </p:sp>
      <p:pic>
        <p:nvPicPr>
          <p:cNvPr id="2050" name="Picture 2" descr="Shadowgraph Schuka class V-bis-2 series submarin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86" y="4318442"/>
            <a:ext cx="10695120" cy="220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57308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&amp;Fcy;&amp;ocy;&amp;tcy;&amp;ocy;&amp;gcy;&amp;rcy;&amp;acy;&amp;fcy;&amp;icy;&amp;icy; &amp;scy;&amp;ocy;&amp;lcy;&amp;ncy;&amp;tscy;&amp;acy; - &amp;Zcy;&amp;acy;&amp;pcy;&amp;icy;&amp;scy;&amp;softcy; &amp;pcy;&amp;ocy;&amp;lcy;&amp;softcy;&amp;zcy;&amp;ocy;&amp;vcy;&amp;acy;&amp;tcy;&amp;iecy;&amp;lcy;&amp;yacy; nattrety - &amp;Bcy;&amp;lcy;&amp;ocy;&amp;gcy;&amp;icy; &amp;vcy;&amp;iecy;&amp;bcy; 3.0 &amp;ncy;&amp;acy; &amp;Icy;&amp;mcy;&amp;khcy;&amp;ocy;&amp;ncy;&amp;iecy;&amp;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6402" y="1803917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908" y="467591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Боевой путь</a:t>
            </a:r>
            <a:br>
              <a:rPr lang="ru-RU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ru-RU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0968" y="1594884"/>
            <a:ext cx="4008474" cy="4316338"/>
          </a:xfrm>
        </p:spPr>
        <p:txBody>
          <a:bodyPr/>
          <a:lstStyle/>
          <a:p>
            <a:r>
              <a:rPr lang="ru-RU" dirty="0"/>
              <a:t>За время войны, учитывая период Советско-финской войны, лодка совершила семь боевых походов, проведя в общей сложности в море 157 суток. </a:t>
            </a:r>
            <a:endParaRPr lang="ru-RU" dirty="0" smtClean="0"/>
          </a:p>
          <a:p>
            <a:r>
              <a:rPr lang="ru-RU" dirty="0" smtClean="0"/>
              <a:t>Во </a:t>
            </a:r>
            <a:r>
              <a:rPr lang="ru-RU" dirty="0"/>
              <a:t>время Великой Отечественной войны совершила 5 боевых походов (149 суток), осуществила 22 торпедные атаки, выпустив 43 торпеды и потопив 3 </a:t>
            </a:r>
            <a:r>
              <a:rPr lang="ru-RU" dirty="0" smtClean="0"/>
              <a:t>судна.</a:t>
            </a:r>
            <a:endParaRPr lang="ru-RU" dirty="0"/>
          </a:p>
        </p:txBody>
      </p:sp>
      <p:sp>
        <p:nvSpPr>
          <p:cNvPr id="6146" name="AutoShape 2" descr="&amp;Bcy;&amp;ucy;&amp;gcy;&amp;acy;&amp;gcy;&amp;acy;&amp;shcy;&amp;iecy;&amp;ncy;&amp;softcy;&amp;kcy;&amp;acy; #252 - &amp;iecy;&amp;zhcy;&amp;iecy;&amp;dcy;&amp;ncy;&amp;iecy;&amp;vcy;&amp;ncy;&amp;acy;&amp;yacy; &amp;pcy;&amp;ocy;&amp;dcy;&amp;bcy;&amp;ocy;&amp;rcy;&amp;kcy;&amp;acy; &amp;pcy;&amp;rcy;&amp;icy;&amp;kcy;&amp;ocy;&amp;lcy;&amp;softcy;&amp;ncy;&amp;ycy;&amp;khcy; &amp;icy; &amp;zcy;&amp;acy;&amp;bcy;&amp;acy;&amp;vcy;&amp;ncy;&amp;ycy;&amp;khcy; &amp;fcy;&amp;ocy;&amp;tcy;&amp;ocy;&amp;gcy;&amp;rcy;&amp;acy;&amp;fcy;&amp;icy;&amp;jcy; (36 &amp;shcy;&amp;tcy;&amp;ucy;&amp;kcy;) &quot; Ex.BY - &amp;fcy;&amp;ocy;&amp;tcy;&amp;ocy;&amp;pcy;&amp;rcy;&amp;icy;&amp;kcy;&amp;ocy;&amp;lcy;&amp;ycy;, &amp;fcy;&amp;ocy;&amp;tcy;&amp;ocy; &amp;dcy;&amp;iecy;&amp;vcy;&amp;ucy;&amp;shcy;&amp;iecy;&amp;kcy; &amp;icy; &amp;zhcy;&amp;icy;&amp;vcy;&amp;ocy;&amp;tcy;&amp;ncy;&amp;ycy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12879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5794" y="871870"/>
            <a:ext cx="6868633" cy="2636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Командиры лодки</a:t>
            </a:r>
          </a:p>
          <a:p>
            <a:r>
              <a:rPr lang="ru-RU" dirty="0" smtClean="0"/>
              <a:t>Бок Д. Ф. (</a:t>
            </a:r>
            <a:r>
              <a:rPr lang="ru-RU" dirty="0" smtClean="0">
                <a:hlinkClick r:id="rId2" tooltip="9 сентября"/>
              </a:rPr>
              <a:t>9 сентября</a:t>
            </a:r>
            <a:r>
              <a:rPr lang="ru-RU" dirty="0" smtClean="0"/>
              <a:t> </a:t>
            </a:r>
            <a:r>
              <a:rPr lang="ru-RU" dirty="0" smtClean="0">
                <a:hlinkClick r:id="rId3" tooltip="1935"/>
              </a:rPr>
              <a:t>1935</a:t>
            </a:r>
            <a:r>
              <a:rPr lang="ru-RU" dirty="0" smtClean="0"/>
              <a:t> — </a:t>
            </a:r>
            <a:r>
              <a:rPr lang="ru-RU" dirty="0" smtClean="0">
                <a:hlinkClick r:id="rId4" tooltip="4 февраля"/>
              </a:rPr>
              <a:t>4 февраля</a:t>
            </a:r>
            <a:r>
              <a:rPr lang="ru-RU" dirty="0" smtClean="0"/>
              <a:t> </a:t>
            </a:r>
            <a:r>
              <a:rPr lang="ru-RU" dirty="0" smtClean="0">
                <a:hlinkClick r:id="rId5" tooltip="1937"/>
              </a:rPr>
              <a:t>1937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Семенов И. А. (</a:t>
            </a:r>
            <a:r>
              <a:rPr lang="ru-RU" dirty="0" smtClean="0">
                <a:hlinkClick r:id="rId6" tooltip="Февраль"/>
              </a:rPr>
              <a:t>февраль</a:t>
            </a:r>
            <a:r>
              <a:rPr lang="ru-RU" dirty="0" smtClean="0"/>
              <a:t> </a:t>
            </a:r>
            <a:r>
              <a:rPr lang="ru-RU" dirty="0" smtClean="0">
                <a:hlinkClick r:id="rId7" tooltip="1938"/>
              </a:rPr>
              <a:t>1938</a:t>
            </a:r>
            <a:r>
              <a:rPr lang="ru-RU" dirty="0" smtClean="0"/>
              <a:t> — </a:t>
            </a:r>
            <a:r>
              <a:rPr lang="ru-RU" dirty="0" smtClean="0">
                <a:hlinkClick r:id="rId8" tooltip="Декабрь"/>
              </a:rPr>
              <a:t>декабрь</a:t>
            </a:r>
            <a:r>
              <a:rPr lang="ru-RU" dirty="0" smtClean="0"/>
              <a:t> </a:t>
            </a:r>
            <a:r>
              <a:rPr lang="ru-RU" dirty="0" smtClean="0">
                <a:hlinkClick r:id="rId7" tooltip="1938"/>
              </a:rPr>
              <a:t>1938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Овечкин Н. М. (</a:t>
            </a:r>
            <a:r>
              <a:rPr lang="ru-RU" dirty="0" smtClean="0">
                <a:hlinkClick r:id="rId9" tooltip="10 февраля"/>
              </a:rPr>
              <a:t>10 февраля</a:t>
            </a:r>
            <a:r>
              <a:rPr lang="ru-RU" dirty="0" smtClean="0"/>
              <a:t> </a:t>
            </a:r>
            <a:r>
              <a:rPr lang="ru-RU" dirty="0" smtClean="0">
                <a:hlinkClick r:id="rId10" tooltip="1939"/>
              </a:rPr>
              <a:t>1939</a:t>
            </a:r>
            <a:r>
              <a:rPr lang="ru-RU" dirty="0" smtClean="0"/>
              <a:t> — </a:t>
            </a:r>
            <a:r>
              <a:rPr lang="ru-RU" dirty="0" smtClean="0">
                <a:hlinkClick r:id="rId11" tooltip="28 февраля"/>
              </a:rPr>
              <a:t>28 февраля</a:t>
            </a:r>
            <a:r>
              <a:rPr lang="ru-RU" dirty="0" smtClean="0"/>
              <a:t> </a:t>
            </a:r>
            <a:r>
              <a:rPr lang="ru-RU" dirty="0" smtClean="0">
                <a:hlinkClick r:id="rId12" tooltip="1940"/>
              </a:rPr>
              <a:t>1940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Морозов П. А. (</a:t>
            </a:r>
            <a:r>
              <a:rPr lang="ru-RU" dirty="0" smtClean="0">
                <a:hlinkClick r:id="rId13" tooltip="29 февраля"/>
              </a:rPr>
              <a:t>29 февраля</a:t>
            </a:r>
            <a:r>
              <a:rPr lang="ru-RU" dirty="0" smtClean="0"/>
              <a:t> </a:t>
            </a:r>
            <a:r>
              <a:rPr lang="ru-RU" dirty="0" smtClean="0">
                <a:hlinkClick r:id="rId12" tooltip="1940"/>
              </a:rPr>
              <a:t>1940</a:t>
            </a:r>
            <a:r>
              <a:rPr lang="ru-RU" dirty="0" smtClean="0"/>
              <a:t> — </a:t>
            </a:r>
            <a:r>
              <a:rPr lang="ru-RU" dirty="0" smtClean="0">
                <a:hlinkClick r:id="rId14" tooltip="7 декабря"/>
              </a:rPr>
              <a:t>7 декабря</a:t>
            </a:r>
            <a:r>
              <a:rPr lang="ru-RU" dirty="0" smtClean="0"/>
              <a:t> </a:t>
            </a:r>
            <a:r>
              <a:rPr lang="ru-RU" dirty="0" smtClean="0">
                <a:hlinkClick r:id="rId12" tooltip="1940"/>
              </a:rPr>
              <a:t>1940</a:t>
            </a:r>
            <a:r>
              <a:rPr lang="ru-RU" dirty="0" smtClean="0"/>
              <a:t>)</a:t>
            </a:r>
          </a:p>
          <a:p>
            <a:r>
              <a:rPr lang="ru-RU" dirty="0" smtClean="0">
                <a:hlinkClick r:id="rId15" tooltip="Ярошевич, Дмитрий Климентьевич (страница отсутствует)"/>
              </a:rPr>
              <a:t>Ярошевич Д. К.</a:t>
            </a:r>
            <a:r>
              <a:rPr lang="ru-RU" baseline="30000" dirty="0" smtClean="0">
                <a:hlinkClick r:id="rId16"/>
              </a:rPr>
              <a:t>[П 1]</a:t>
            </a:r>
            <a:r>
              <a:rPr lang="ru-RU" dirty="0" smtClean="0"/>
              <a:t> (</a:t>
            </a:r>
            <a:r>
              <a:rPr lang="ru-RU" dirty="0" smtClean="0">
                <a:hlinkClick r:id="rId8" tooltip="Декабрь"/>
              </a:rPr>
              <a:t>декабрь</a:t>
            </a:r>
            <a:r>
              <a:rPr lang="ru-RU" dirty="0" smtClean="0"/>
              <a:t> </a:t>
            </a:r>
            <a:r>
              <a:rPr lang="ru-RU" dirty="0" smtClean="0">
                <a:hlinkClick r:id="rId12" tooltip="1940"/>
              </a:rPr>
              <a:t>1940</a:t>
            </a:r>
            <a:r>
              <a:rPr lang="ru-RU" dirty="0" smtClean="0"/>
              <a:t> — </a:t>
            </a:r>
            <a:r>
              <a:rPr lang="ru-RU" dirty="0" smtClean="0">
                <a:hlinkClick r:id="rId17" tooltip="15 марта"/>
              </a:rPr>
              <a:t>15 марта</a:t>
            </a:r>
            <a:r>
              <a:rPr lang="ru-RU" dirty="0" smtClean="0"/>
              <a:t> </a:t>
            </a:r>
            <a:r>
              <a:rPr lang="ru-RU" dirty="0" smtClean="0">
                <a:hlinkClick r:id="rId18" tooltip="1944"/>
              </a:rPr>
              <a:t>1944</a:t>
            </a:r>
            <a:r>
              <a:rPr lang="ru-RU" dirty="0" smtClean="0"/>
              <a:t>)</a:t>
            </a:r>
          </a:p>
          <a:p>
            <a:r>
              <a:rPr lang="ru-RU" dirty="0" err="1" smtClean="0">
                <a:hlinkClick r:id="rId19" tooltip="Богорад, Самуил Нахманович"/>
              </a:rPr>
              <a:t>Богорад</a:t>
            </a:r>
            <a:r>
              <a:rPr lang="ru-RU" dirty="0" smtClean="0">
                <a:hlinkClick r:id="rId19" tooltip="Богорад, Самуил Нахманович"/>
              </a:rPr>
              <a:t> С. Н.</a:t>
            </a:r>
            <a:r>
              <a:rPr lang="ru-RU" dirty="0" smtClean="0"/>
              <a:t> (</a:t>
            </a:r>
            <a:r>
              <a:rPr lang="ru-RU" dirty="0" smtClean="0">
                <a:hlinkClick r:id="rId17" tooltip="15 марта"/>
              </a:rPr>
              <a:t>15 марта</a:t>
            </a:r>
            <a:r>
              <a:rPr lang="ru-RU" dirty="0" smtClean="0"/>
              <a:t> </a:t>
            </a:r>
            <a:r>
              <a:rPr lang="ru-RU" dirty="0" smtClean="0">
                <a:hlinkClick r:id="rId18" tooltip="1944"/>
              </a:rPr>
              <a:t>1944</a:t>
            </a:r>
            <a:r>
              <a:rPr lang="ru-RU" dirty="0" smtClean="0"/>
              <a:t> — </a:t>
            </a:r>
            <a:r>
              <a:rPr lang="ru-RU" dirty="0" smtClean="0">
                <a:hlinkClick r:id="rId20" tooltip="Июнь"/>
              </a:rPr>
              <a:t>июнь</a:t>
            </a:r>
            <a:r>
              <a:rPr lang="ru-RU" dirty="0" smtClean="0"/>
              <a:t> </a:t>
            </a:r>
            <a:r>
              <a:rPr lang="ru-RU" dirty="0" smtClean="0">
                <a:hlinkClick r:id="rId21" tooltip="1945"/>
              </a:rPr>
              <a:t>1945</a:t>
            </a:r>
            <a:r>
              <a:rPr lang="ru-RU" dirty="0" smtClean="0"/>
              <a:t>)</a:t>
            </a:r>
          </a:p>
          <a:p>
            <a:r>
              <a:rPr lang="ru-RU" dirty="0" smtClean="0"/>
              <a:t>Никулин В. Т. (</a:t>
            </a:r>
            <a:r>
              <a:rPr lang="ru-RU" dirty="0" smtClean="0">
                <a:hlinkClick r:id="rId22" tooltip="13 июня"/>
              </a:rPr>
              <a:t>13 июня</a:t>
            </a:r>
            <a:r>
              <a:rPr lang="ru-RU" dirty="0" smtClean="0"/>
              <a:t> </a:t>
            </a:r>
            <a:r>
              <a:rPr lang="ru-RU" dirty="0" smtClean="0">
                <a:hlinkClick r:id="rId21" tooltip="1945"/>
              </a:rPr>
              <a:t>1945</a:t>
            </a:r>
            <a:r>
              <a:rPr lang="ru-RU" dirty="0" smtClean="0"/>
              <a:t> — </a:t>
            </a:r>
            <a:r>
              <a:rPr lang="ru-RU" dirty="0" smtClean="0">
                <a:hlinkClick r:id="rId23" tooltip="9 июля"/>
              </a:rPr>
              <a:t>9 июля</a:t>
            </a:r>
            <a:r>
              <a:rPr lang="ru-RU" dirty="0" smtClean="0"/>
              <a:t> </a:t>
            </a:r>
            <a:r>
              <a:rPr lang="ru-RU" dirty="0" smtClean="0">
                <a:hlinkClick r:id="rId24" tooltip="1947"/>
              </a:rPr>
              <a:t>1947</a:t>
            </a:r>
            <a:r>
              <a:rPr lang="ru-RU" dirty="0" smtClean="0"/>
              <a:t>)</a:t>
            </a:r>
          </a:p>
          <a:p>
            <a:r>
              <a:rPr lang="ru-RU" dirty="0" err="1" smtClean="0">
                <a:hlinkClick r:id="rId25" tooltip="Петелин, Александр Иванович"/>
              </a:rPr>
              <a:t>Петелин</a:t>
            </a:r>
            <a:r>
              <a:rPr lang="ru-RU" dirty="0" smtClean="0">
                <a:hlinkClick r:id="rId25" tooltip="Петелин, Александр Иванович"/>
              </a:rPr>
              <a:t> А. И.</a:t>
            </a:r>
            <a:r>
              <a:rPr lang="ru-RU" dirty="0" smtClean="0"/>
              <a:t> (</a:t>
            </a:r>
            <a:r>
              <a:rPr lang="ru-RU" dirty="0" smtClean="0">
                <a:hlinkClick r:id="rId26" tooltip="Апрель"/>
              </a:rPr>
              <a:t>апрель</a:t>
            </a:r>
            <a:r>
              <a:rPr lang="ru-RU" dirty="0" smtClean="0"/>
              <a:t> </a:t>
            </a:r>
            <a:r>
              <a:rPr lang="ru-RU" dirty="0" smtClean="0">
                <a:hlinkClick r:id="rId27" tooltip="1948"/>
              </a:rPr>
              <a:t>1948</a:t>
            </a:r>
            <a:r>
              <a:rPr lang="ru-RU" dirty="0" smtClean="0"/>
              <a:t> — </a:t>
            </a:r>
            <a:r>
              <a:rPr lang="ru-RU" dirty="0" smtClean="0">
                <a:hlinkClick r:id="rId28" tooltip="Август"/>
              </a:rPr>
              <a:t>август</a:t>
            </a:r>
            <a:r>
              <a:rPr lang="ru-RU" dirty="0" smtClean="0"/>
              <a:t> </a:t>
            </a:r>
            <a:r>
              <a:rPr lang="ru-RU" dirty="0" smtClean="0">
                <a:hlinkClick r:id="rId27" tooltip="1948"/>
              </a:rPr>
              <a:t>1948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098" name="Picture 2" descr="http://egorovgm.ucoz.ru/_ph/1/2/656721781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65005" y="2919419"/>
            <a:ext cx="2488017" cy="32535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69981" y="5773480"/>
            <a:ext cx="177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Богорад</a:t>
            </a:r>
            <a:r>
              <a:rPr lang="ru-RU" dirty="0" smtClean="0"/>
              <a:t> С.Н.</a:t>
            </a:r>
            <a:endParaRPr lang="ru-RU" dirty="0"/>
          </a:p>
        </p:txBody>
      </p:sp>
      <p:pic>
        <p:nvPicPr>
          <p:cNvPr id="4100" name="Picture 4" descr="&amp;Vcy;&amp;scy;&amp;kcy;&amp;ocy;&amp;rcy;&amp;mcy;&amp;lcy;&amp;iocy;&amp;ncy;&amp;ncy;&amp;ycy;&amp;iecy; &amp;scy; &amp;kcy;&amp;ocy;&amp;pcy;&amp;softcy;&amp;yacy;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549656" y="3566014"/>
            <a:ext cx="2466383" cy="29226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462976" y="5826642"/>
            <a:ext cx="200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Семенов И.А.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478465"/>
            <a:ext cx="405100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Первый поход (29 ноября 1939 года — 6 декабря 1939 года)</a:t>
            </a:r>
          </a:p>
          <a:p>
            <a:r>
              <a:rPr lang="ru-RU" dirty="0" smtClean="0"/>
              <a:t>Осенью </a:t>
            </a:r>
            <a:r>
              <a:rPr lang="ru-RU" dirty="0" smtClean="0">
                <a:hlinkClick r:id="rId2" tooltip="1939 год"/>
              </a:rPr>
              <a:t>1939 года</a:t>
            </a:r>
            <a:r>
              <a:rPr lang="ru-RU" dirty="0" smtClean="0"/>
              <a:t> </a:t>
            </a:r>
            <a:r>
              <a:rPr lang="ru-RU" i="1" dirty="0" smtClean="0"/>
              <a:t>Щ-310</a:t>
            </a:r>
            <a:r>
              <a:rPr lang="ru-RU" dirty="0" smtClean="0"/>
              <a:t> перебазировалась в </a:t>
            </a:r>
            <a:r>
              <a:rPr lang="ru-RU" dirty="0" err="1" smtClean="0">
                <a:hlinkClick r:id="rId3" tooltip="Таллин"/>
              </a:rPr>
              <a:t>Таллин</a:t>
            </a:r>
            <a:r>
              <a:rPr lang="ru-RU" dirty="0" smtClean="0"/>
              <a:t>. Принимала участие в </a:t>
            </a:r>
            <a:r>
              <a:rPr lang="ru-RU" dirty="0" smtClean="0">
                <a:hlinkClick r:id="rId4" tooltip="Советско-финская война (1939-1940)"/>
              </a:rPr>
              <a:t>Советско-финской войне 1939—1940 годов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</a:t>
            </a:r>
            <a:r>
              <a:rPr lang="ru-RU" dirty="0" smtClean="0">
                <a:hlinkClick r:id="rId5" tooltip="29 ноября"/>
              </a:rPr>
              <a:t>29 ноября</a:t>
            </a:r>
            <a:r>
              <a:rPr lang="ru-RU" dirty="0" smtClean="0"/>
              <a:t> по </a:t>
            </a:r>
            <a:r>
              <a:rPr lang="ru-RU" dirty="0" smtClean="0">
                <a:hlinkClick r:id="rId6" tooltip="6 декабря"/>
              </a:rPr>
              <a:t>6 декабря</a:t>
            </a:r>
            <a:r>
              <a:rPr lang="ru-RU" dirty="0" smtClean="0"/>
              <a:t> </a:t>
            </a:r>
            <a:r>
              <a:rPr lang="ru-RU" dirty="0" smtClean="0">
                <a:hlinkClick r:id="rId2" tooltip="1939 год"/>
              </a:rPr>
              <a:t>1939 года</a:t>
            </a:r>
            <a:r>
              <a:rPr lang="ru-RU" dirty="0" smtClean="0"/>
              <a:t> находилась на </a:t>
            </a:r>
            <a:r>
              <a:rPr lang="ru-RU" i="1" dirty="0" smtClean="0"/>
              <a:t>позицию № 18</a:t>
            </a:r>
            <a:r>
              <a:rPr lang="ru-RU" dirty="0" smtClean="0"/>
              <a:t> (западные подходы к острову </a:t>
            </a:r>
            <a:r>
              <a:rPr lang="ru-RU" dirty="0" err="1" smtClean="0">
                <a:hlinkClick r:id="rId7" tooltip="Саарема"/>
              </a:rPr>
              <a:t>Саарема</a:t>
            </a:r>
            <a:r>
              <a:rPr lang="ru-RU" dirty="0" smtClean="0"/>
              <a:t>). Целью нахождения на заданной позиции являлась дальняя блокада и наблюдение за шведским флотом.</a:t>
            </a:r>
          </a:p>
          <a:p>
            <a:r>
              <a:rPr lang="ru-RU" dirty="0" smtClean="0">
                <a:hlinkClick r:id="rId8" tooltip="5 декабря"/>
              </a:rPr>
              <a:t>5 декабря</a:t>
            </a:r>
            <a:r>
              <a:rPr lang="ru-RU" dirty="0" smtClean="0"/>
              <a:t>, когда нейтралитет </a:t>
            </a:r>
            <a:r>
              <a:rPr lang="ru-RU" dirty="0" smtClean="0">
                <a:hlinkClick r:id="rId9" tooltip="Швеция"/>
              </a:rPr>
              <a:t>Швеции</a:t>
            </a:r>
            <a:r>
              <a:rPr lang="ru-RU" dirty="0" smtClean="0"/>
              <a:t> уже не вызывал сомнения, подлодка получила приказ возвращаться в </a:t>
            </a:r>
            <a:r>
              <a:rPr lang="ru-RU" dirty="0" err="1" smtClean="0">
                <a:hlinkClick r:id="rId3" tooltip="Таллин"/>
              </a:rPr>
              <a:t>Таллин</a:t>
            </a:r>
            <a:r>
              <a:rPr lang="ru-RU" dirty="0" smtClean="0"/>
              <a:t>. О контактах с противником информация </a:t>
            </a:r>
            <a:r>
              <a:rPr lang="ru-RU" dirty="0" smtClean="0"/>
              <a:t>отсутствует.</a:t>
            </a:r>
            <a:endParaRPr lang="ru-RU" dirty="0"/>
          </a:p>
        </p:txBody>
      </p:sp>
      <p:pic>
        <p:nvPicPr>
          <p:cNvPr id="3074" name="Picture 2" descr="&amp;Scy;&amp;ocy;&amp;vcy;&amp;iecy;&amp;tcy;&amp;scy;&amp;kcy;&amp;icy;&amp;iecy; &amp;pcy;&amp;ocy;&amp;dcy;&amp;lcy;&amp;ocy;&amp;dcy;&amp;kcy;&amp;icy; - &amp;fcy;&amp;ocy;&amp;tcy;&amp;o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86130" y="531629"/>
            <a:ext cx="5784112" cy="5188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5637" y="637953"/>
            <a:ext cx="73683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Второй поход (8 декабря 1939 года — 17 декабря 1939 года</a:t>
            </a:r>
          </a:p>
          <a:p>
            <a:r>
              <a:rPr lang="ru-RU" dirty="0" smtClean="0"/>
              <a:t>С </a:t>
            </a:r>
            <a:r>
              <a:rPr lang="ru-RU" dirty="0" smtClean="0">
                <a:hlinkClick r:id="rId2" tooltip="8 декабря"/>
              </a:rPr>
              <a:t>8 декабря</a:t>
            </a:r>
            <a:r>
              <a:rPr lang="ru-RU" dirty="0" smtClean="0"/>
              <a:t> </a:t>
            </a:r>
            <a:r>
              <a:rPr lang="ru-RU" dirty="0" smtClean="0">
                <a:hlinkClick r:id="rId3" tooltip="1939 год"/>
              </a:rPr>
              <a:t>1939 года</a:t>
            </a:r>
            <a:r>
              <a:rPr lang="ru-RU" dirty="0" smtClean="0"/>
              <a:t> подлодка патрулировала район маяка </a:t>
            </a:r>
            <a:r>
              <a:rPr lang="ru-RU" i="1" dirty="0" err="1" smtClean="0"/>
              <a:t>Ландсорт</a:t>
            </a:r>
            <a:r>
              <a:rPr lang="ru-RU" baseline="30000" dirty="0" smtClean="0"/>
              <a:t>]</a:t>
            </a:r>
            <a:r>
              <a:rPr lang="ru-RU" dirty="0" smtClean="0"/>
              <a:t>. </a:t>
            </a:r>
            <a:r>
              <a:rPr lang="ru-RU" dirty="0" smtClean="0"/>
              <a:t>Встреч с противником не имела, поскольку шведы предоставляли финским транспортным судам для передвижения собственные территориальные </a:t>
            </a:r>
            <a:r>
              <a:rPr lang="ru-RU" dirty="0" smtClean="0"/>
              <a:t>воды.</a:t>
            </a:r>
            <a:endParaRPr lang="ru-RU" dirty="0" smtClean="0"/>
          </a:p>
          <a:p>
            <a:r>
              <a:rPr lang="ru-RU" dirty="0" smtClean="0">
                <a:hlinkClick r:id="rId4" tooltip="16 декабря"/>
              </a:rPr>
              <a:t>16 декабря</a:t>
            </a:r>
            <a:r>
              <a:rPr lang="ru-RU" dirty="0" smtClean="0"/>
              <a:t> позиция у </a:t>
            </a:r>
            <a:r>
              <a:rPr lang="ru-RU" i="1" dirty="0" err="1" smtClean="0"/>
              <a:t>Ландсорта</a:t>
            </a:r>
            <a:r>
              <a:rPr lang="ru-RU" dirty="0" smtClean="0"/>
              <a:t> была упразднена и </a:t>
            </a:r>
            <a:r>
              <a:rPr lang="ru-RU" dirty="0" smtClean="0">
                <a:hlinkClick r:id="rId5" tooltip="17 декабря"/>
              </a:rPr>
              <a:t>17 декабря</a:t>
            </a:r>
            <a:r>
              <a:rPr lang="ru-RU" dirty="0" smtClean="0"/>
              <a:t> </a:t>
            </a:r>
            <a:r>
              <a:rPr lang="ru-RU" i="1" dirty="0" smtClean="0"/>
              <a:t>Щ-310</a:t>
            </a:r>
            <a:r>
              <a:rPr lang="ru-RU" dirty="0" smtClean="0"/>
              <a:t> вернулась на рейд </a:t>
            </a:r>
            <a:r>
              <a:rPr lang="ru-RU" dirty="0" err="1" smtClean="0">
                <a:hlinkClick r:id="rId6" tooltip="Либава"/>
              </a:rPr>
              <a:t>Либавы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&amp;Fcy;&amp;ocy;&amp;tcy;&amp;ocy;&amp;gcy;&amp;rcy;&amp;acy;&amp;fcy;&amp;icy;&amp;icy; &amp;scy;&amp;rcy;&amp;iecy;&amp;dcy;&amp;ncy;&amp;icy;&amp;khcy; &amp;pcy;&amp;ocy;&amp;dcy;&amp;vcy;&amp;ocy;&amp;dcy;&amp;ncy;&amp;ycy;&amp;khcy; &amp;lcy;&amp;ocy;&amp;dcy;&amp;ocy;&amp;kcy; &amp;tcy;&amp;icy;&amp;pcy;&amp;acy; &quot;&amp;SHCHcy;&quot; V-&amp;bcy;&amp;icy;&amp;scy;-2 &amp;scy;&amp;iecy;&amp;rcy;&amp;icy;&amp;i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9674" y="3189767"/>
            <a:ext cx="7006856" cy="3125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4864" y="446569"/>
            <a:ext cx="5092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Четвёртый поход (19 сентября 1942 года — 13 октября 1942 года)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43599" y="1951881"/>
            <a:ext cx="5454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Пятый поход (28 сентября 1944 года — 16 октября 1944 года)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6250" y="3264195"/>
            <a:ext cx="5422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Шестой поход (1 декабря 1944 года — 15 января 1945 года)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98781" y="4603898"/>
            <a:ext cx="5720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Седьмой поход (23 марта 1945 года — 26 апреля 1945 года</a:t>
            </a:r>
            <a:endParaRPr lang="ru-RU" b="1" dirty="0"/>
          </a:p>
        </p:txBody>
      </p:sp>
      <p:pic>
        <p:nvPicPr>
          <p:cNvPr id="1026" name="Picture 2" descr="&amp;Mcy;&amp;ocy;&amp;rcy;&amp;iecy;&amp;mcy;&amp;khcy;&amp;ocy;&amp;dcy; - &amp;Scy;&amp;ocy;&amp;vcy;&amp;iecy;&amp;tcy;&amp;scy;&amp;kcy;&amp;icy;&amp;jcy; &amp;pcy;&amp;ocy;&amp;dcy;&amp;vcy;&amp;ocy;&amp;dcy;&amp;ncy;&amp;ycy;&amp;jcy; &amp;fcy;&amp;lcy;&amp;ocy;&amp;tcy; 1941-1945 &amp;chcy;&amp;acy;&amp;scy;&amp;tcy;&amp;softcy;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092" y="350874"/>
            <a:ext cx="4077103" cy="6246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478" y="283867"/>
            <a:ext cx="8911687" cy="260818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Послевоенный период</a:t>
            </a:r>
            <a:br>
              <a:rPr lang="ru-RU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ru-RU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031358"/>
            <a:ext cx="8915400" cy="197765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9 июня 1949 года </a:t>
            </a:r>
            <a:r>
              <a:rPr lang="ru-RU" i="1" dirty="0"/>
              <a:t>Щ-310</a:t>
            </a:r>
            <a:r>
              <a:rPr lang="ru-RU" dirty="0"/>
              <a:t> переименована в </a:t>
            </a:r>
            <a:r>
              <a:rPr lang="ru-RU" i="1" dirty="0"/>
              <a:t>С-310</a:t>
            </a:r>
            <a:r>
              <a:rPr lang="ru-RU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17 августа 1953 года разоружена, исключена из состава флота и передана в </a:t>
            </a:r>
            <a:r>
              <a:rPr lang="ru-RU" dirty="0" smtClean="0"/>
              <a:t>ОФИ</a:t>
            </a:r>
            <a:r>
              <a:rPr lang="ru-RU" dirty="0"/>
              <a:t> Краснознамённого Балтийского флота.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В 1958 году разделана на металл в Лиепае или использована в качестве мишени и потоплена у острова Рухну в Рижском заливе.</a:t>
            </a:r>
          </a:p>
          <a:p>
            <a:endParaRPr lang="ru-RU" dirty="0"/>
          </a:p>
        </p:txBody>
      </p:sp>
      <p:pic>
        <p:nvPicPr>
          <p:cNvPr id="27650" name="Picture 2" descr="&amp;Scy;&amp;kcy;&amp;acy;&amp;chcy;&amp;acy;&amp;tcy;&amp;softcy; &amp;ocy;&amp;bcy;&amp;ocy;&amp;icy; &amp;Zcy;&amp;acy;&amp;kcy;&amp;acy;&amp;tcy; &amp;vcy; &amp;mcy;&amp;ocy;&amp;rcy;&amp;iecy; (1280 x 960). &amp;Ocy;&amp;bcy;&amp;ocy;&amp;icy; &amp;ncy;&amp;acy; &amp;rcy;&amp;acy;&amp;bcy;&amp;ocy;&amp;chcy;&amp;icy;&amp;jcy; &amp;scy;&amp;tcy;&amp;ocy;&amp;lcy;,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944" y="3094075"/>
            <a:ext cx="9909544" cy="337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58937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115</TotalTime>
  <Words>90</Words>
  <Application>Microsoft Office PowerPoint</Application>
  <PresentationFormat>Произвольный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Слайд 1</vt:lpstr>
      <vt:lpstr>История строительства </vt:lpstr>
      <vt:lpstr>Боевой путь </vt:lpstr>
      <vt:lpstr>Слайд 4</vt:lpstr>
      <vt:lpstr>Слайд 5</vt:lpstr>
      <vt:lpstr>Слайд 6</vt:lpstr>
      <vt:lpstr>Слайд 7</vt:lpstr>
      <vt:lpstr>Послевоенный период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Щ-310</dc:title>
  <dc:creator>Admin</dc:creator>
  <cp:lastModifiedBy>ШК489</cp:lastModifiedBy>
  <cp:revision>12</cp:revision>
  <dcterms:created xsi:type="dcterms:W3CDTF">2015-02-12T17:35:25Z</dcterms:created>
  <dcterms:modified xsi:type="dcterms:W3CDTF">2015-03-23T08:12:49Z</dcterms:modified>
</cp:coreProperties>
</file>