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sldIdLst>
    <p:sldId id="256" r:id="rId3"/>
    <p:sldId id="270" r:id="rId4"/>
    <p:sldId id="258" r:id="rId5"/>
    <p:sldId id="257" r:id="rId6"/>
    <p:sldId id="260" r:id="rId7"/>
    <p:sldId id="259" r:id="rId8"/>
    <p:sldId id="262" r:id="rId9"/>
    <p:sldId id="261" r:id="rId10"/>
    <p:sldId id="263" r:id="rId11"/>
    <p:sldId id="265" r:id="rId12"/>
    <p:sldId id="264" r:id="rId13"/>
    <p:sldId id="266" r:id="rId14"/>
    <p:sldId id="268" r:id="rId15"/>
    <p:sldId id="269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75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26.03.2015</a:t>
            </a:fld>
            <a:endParaRPr lang="ru-RU" dirty="0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 dirty="0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6077590"/>
      </p:ext>
    </p:extLst>
  </p:cSld>
  <p:clrMapOvr>
    <a:masterClrMapping/>
  </p:clrMapOvr>
  <p:transition spd="slow" advTm="30000">
    <p:push dir="u"/>
    <p:sndAc>
      <p:stSnd>
        <p:snd r:embed="rId1" name="chimes.wav"/>
      </p:stSnd>
    </p:sndAc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26.03.2015</a:t>
            </a:fld>
            <a:endParaRPr lang="ru-RU" dirty="0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 dirty="0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3328448"/>
      </p:ext>
    </p:extLst>
  </p:cSld>
  <p:clrMapOvr>
    <a:masterClrMapping/>
  </p:clrMapOvr>
  <p:transition spd="slow" advTm="30000">
    <p:push dir="u"/>
    <p:sndAc>
      <p:stSnd>
        <p:snd r:embed="rId1" name="chimes.wav"/>
      </p:stSnd>
    </p:sndAc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26.03.2015</a:t>
            </a:fld>
            <a:endParaRPr lang="ru-RU" dirty="0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 dirty="0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1696795"/>
      </p:ext>
    </p:extLst>
  </p:cSld>
  <p:clrMapOvr>
    <a:masterClrMapping/>
  </p:clrMapOvr>
  <p:transition spd="slow" advTm="30000">
    <p:push dir="u"/>
    <p:sndAc>
      <p:stSnd>
        <p:snd r:embed="rId1" name="chimes.wav"/>
      </p:stSnd>
    </p:sndAc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26.03.2015</a:t>
            </a:fld>
            <a:endParaRPr lang="ru-RU" dirty="0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 dirty="0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9353437"/>
      </p:ext>
    </p:extLst>
  </p:cSld>
  <p:clrMapOvr>
    <a:masterClrMapping/>
  </p:clrMapOvr>
  <p:transition spd="slow" advTm="30000">
    <p:push dir="u"/>
    <p:sndAc>
      <p:stSnd>
        <p:snd r:embed="rId1" name="chimes.wav"/>
      </p:stSnd>
    </p:sndAc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26.03.2015</a:t>
            </a:fld>
            <a:endParaRPr lang="ru-RU" dirty="0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 dirty="0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7254186"/>
      </p:ext>
    </p:extLst>
  </p:cSld>
  <p:clrMapOvr>
    <a:masterClrMapping/>
  </p:clrMapOvr>
  <p:transition spd="slow" advTm="30000">
    <p:push dir="u"/>
    <p:sndAc>
      <p:stSnd>
        <p:snd r:embed="rId1" name="chimes.wav"/>
      </p:stSnd>
    </p:sndAc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26.03.2015</a:t>
            </a:fld>
            <a:endParaRPr lang="ru-RU" dirty="0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 dirty="0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4833293"/>
      </p:ext>
    </p:extLst>
  </p:cSld>
  <p:clrMapOvr>
    <a:masterClrMapping/>
  </p:clrMapOvr>
  <p:transition spd="slow" advTm="30000">
    <p:push dir="u"/>
    <p:sndAc>
      <p:stSnd>
        <p:snd r:embed="rId1" name="chimes.wav"/>
      </p:stSnd>
    </p:sndAc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26.03.2015</a:t>
            </a:fld>
            <a:endParaRPr lang="ru-RU" dirty="0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 dirty="0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2403683"/>
      </p:ext>
    </p:extLst>
  </p:cSld>
  <p:clrMapOvr>
    <a:masterClrMapping/>
  </p:clrMapOvr>
  <p:transition spd="slow" advTm="30000">
    <p:push dir="u"/>
    <p:sndAc>
      <p:stSnd>
        <p:snd r:embed="rId1" name="chimes.wav"/>
      </p:stSnd>
    </p:sndAc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26.03.2015</a:t>
            </a:fld>
            <a:endParaRPr lang="ru-RU" dirty="0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 dirty="0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7185575"/>
      </p:ext>
    </p:extLst>
  </p:cSld>
  <p:clrMapOvr>
    <a:masterClrMapping/>
  </p:clrMapOvr>
  <p:transition spd="slow" advTm="30000">
    <p:push dir="u"/>
    <p:sndAc>
      <p:stSnd>
        <p:snd r:embed="rId1" name="chimes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26.03.2015</a:t>
            </a:fld>
            <a:endParaRPr lang="ru-RU" dirty="0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 dirty="0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476054065"/>
      </p:ext>
    </p:extLst>
  </p:cSld>
  <p:clrMapOvr>
    <a:masterClrMapping/>
  </p:clrMapOvr>
  <p:transition spd="slow" advTm="30000">
    <p:push dir="u"/>
    <p:sndAc>
      <p:stSnd>
        <p:snd r:embed="rId1" name="chimes.wav"/>
      </p:stSnd>
    </p:sndAc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26.03.2015</a:t>
            </a:fld>
            <a:endParaRPr lang="ru-RU" dirty="0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 dirty="0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8067030"/>
      </p:ext>
    </p:extLst>
  </p:cSld>
  <p:clrMapOvr>
    <a:masterClrMapping/>
  </p:clrMapOvr>
  <p:transition spd="slow" advTm="30000">
    <p:push dir="u"/>
    <p:sndAc>
      <p:stSnd>
        <p:snd r:embed="rId1" name="chimes.wav"/>
      </p:stSnd>
    </p:sndAc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26.03.2015</a:t>
            </a:fld>
            <a:endParaRPr lang="ru-RU" dirty="0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 dirty="0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9049117"/>
      </p:ext>
    </p:extLst>
  </p:cSld>
  <p:clrMapOvr>
    <a:masterClrMapping/>
  </p:clrMapOvr>
  <p:transition spd="slow" advTm="30000">
    <p:push dir="u"/>
    <p:sndAc>
      <p:stSnd>
        <p:snd r:embed="rId1" name="chimes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26.03.2015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26.03.2015</a:t>
            </a:fld>
            <a:endParaRPr lang="ru-RU" dirty="0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 dirty="0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19B0651-EE4F-4900-A07F-96A6BFA9D0F0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 dirty="0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09179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spd="slow" advTm="30000">
    <p:push dir="u"/>
    <p:sndAc>
      <p:stSnd>
        <p:snd r:embed="rId13" name="chimes.wav"/>
      </p:stSnd>
    </p:sndAc>
  </p:transition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81000" y="764704"/>
            <a:ext cx="8458200" cy="5311083"/>
          </a:xfrm>
        </p:spPr>
        <p:txBody>
          <a:bodyPr>
            <a:normAutofit fontScale="90000"/>
          </a:bodyPr>
          <a:lstStyle/>
          <a:p>
            <a:pPr algn="ctr"/>
            <a:r>
              <a:rPr lang="ru-RU" sz="6000" dirty="0" smtClean="0">
                <a:solidFill>
                  <a:schemeClr val="tx1"/>
                </a:solidFill>
              </a:rPr>
              <a:t>Виды</a:t>
            </a:r>
            <a:br>
              <a:rPr lang="ru-RU" sz="6000" dirty="0" smtClean="0">
                <a:solidFill>
                  <a:schemeClr val="tx1"/>
                </a:solidFill>
              </a:rPr>
            </a:br>
            <a:r>
              <a:rPr lang="ru-RU" sz="6000" dirty="0" smtClean="0">
                <a:solidFill>
                  <a:schemeClr val="tx1"/>
                </a:solidFill>
              </a:rPr>
              <a:t>террористических</a:t>
            </a:r>
            <a:br>
              <a:rPr lang="ru-RU" sz="6000" dirty="0" smtClean="0">
                <a:solidFill>
                  <a:schemeClr val="tx1"/>
                </a:solidFill>
              </a:rPr>
            </a:br>
            <a:r>
              <a:rPr lang="ru-RU" sz="6000" dirty="0" smtClean="0">
                <a:solidFill>
                  <a:schemeClr val="tx1"/>
                </a:solidFill>
              </a:rPr>
              <a:t>акций, их цели</a:t>
            </a:r>
            <a:br>
              <a:rPr lang="ru-RU" sz="6000" dirty="0" smtClean="0">
                <a:solidFill>
                  <a:schemeClr val="tx1"/>
                </a:solidFill>
              </a:rPr>
            </a:br>
            <a:r>
              <a:rPr lang="ru-RU" sz="6000" dirty="0" smtClean="0">
                <a:solidFill>
                  <a:schemeClr val="tx1"/>
                </a:solidFill>
              </a:rPr>
              <a:t>и способы</a:t>
            </a:r>
            <a:br>
              <a:rPr lang="ru-RU" sz="6000" dirty="0" smtClean="0">
                <a:solidFill>
                  <a:schemeClr val="tx1"/>
                </a:solidFill>
              </a:rPr>
            </a:br>
            <a:r>
              <a:rPr lang="ru-RU" sz="6000" dirty="0" smtClean="0">
                <a:solidFill>
                  <a:schemeClr val="tx1"/>
                </a:solidFill>
              </a:rPr>
              <a:t>осуществления</a:t>
            </a: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492664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chemeClr val="tx1"/>
                </a:solidFill>
              </a:rPr>
              <a:t>8. Технологический терроризм</a:t>
            </a:r>
            <a:r>
              <a:rPr lang="ru-RU" sz="3200" dirty="0" smtClean="0">
                <a:solidFill>
                  <a:schemeClr val="tx1"/>
                </a:solidFill>
              </a:rPr>
              <a:t> —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911824"/>
          </a:xfrm>
        </p:spPr>
        <p:txBody>
          <a:bodyPr>
            <a:normAutofit fontScale="850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использование или угроза использования ядерного, радиологического, химического или бактериологического (биологического) оружия или его компонентов, патогенных микроорганизмов, радиоактивных и других невредных для здоровья людей веществ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использование или угроза неиспользования ядерного, радиологического, химического или бактериологического (биологического) оружия или его компонентов, патогенных микроорганизмов, радиоактивных и других вредных для здоровья людей веществ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использование или угроза использования ядерного, радиологического, химического или бактериологического (биологического) оружия или его компонентов, патогенных микроорганизмов, радиоактивных и других вредных для здоровья людей веществ</a:t>
            </a:r>
          </a:p>
          <a:p>
            <a:endParaRPr lang="ru-RU" dirty="0"/>
          </a:p>
        </p:txBody>
      </p:sp>
    </p:spTree>
  </p:cSld>
  <p:clrMapOvr>
    <a:masterClrMapping/>
  </p:clrMapOvr>
  <p:transition spd="med" advTm="60000">
    <p:wipe dir="d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3012944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chemeClr val="tx1"/>
                </a:solidFill>
              </a:rPr>
              <a:t>9. _______ терроризм выступает против социально-политической системы государства в целом или отдельных сторон его деятельности либо конкретных политических личностей.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861048"/>
            <a:ext cx="8229600" cy="2463552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sz="2800" dirty="0" smtClean="0"/>
              <a:t>Криминальный 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/>
              <a:t>Националистический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/>
              <a:t>Политический</a:t>
            </a:r>
          </a:p>
          <a:p>
            <a:endParaRPr lang="ru-RU" sz="2800" dirty="0"/>
          </a:p>
        </p:txBody>
      </p:sp>
    </p:spTree>
  </p:cSld>
  <p:clrMapOvr>
    <a:masterClrMapping/>
  </p:clrMapOvr>
  <p:transition spd="med" advTm="30000">
    <p:wipe dir="d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576064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chemeClr val="tx1"/>
                </a:solidFill>
              </a:rPr>
              <a:t>10. Цель террористов -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127848"/>
          </a:xfrm>
        </p:spPr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sz="2800" dirty="0" smtClean="0"/>
              <a:t>всеми доступными способами вынудить государственные структуры принять выгодное для руководителей </a:t>
            </a:r>
            <a:r>
              <a:rPr lang="ru-RU" sz="2800" dirty="0" err="1" smtClean="0"/>
              <a:t>контртеррористических</a:t>
            </a:r>
            <a:r>
              <a:rPr lang="ru-RU" sz="2800" dirty="0" smtClean="0"/>
              <a:t> организаций политическое решение.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/>
              <a:t>всеми недоступными способами вынудить государственные структуры принять выгодное для руководителей террористических организаций политическое решение.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/>
              <a:t>всеми доступными способами вынудить государственные структуры принять выгодное для руководителей террористических организаций политическое решение.</a:t>
            </a:r>
          </a:p>
        </p:txBody>
      </p:sp>
    </p:spTree>
  </p:cSld>
  <p:clrMapOvr>
    <a:masterClrMapping/>
  </p:clrMapOvr>
  <p:transition spd="med" advTm="40000">
    <p:wipe dir="d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med">
    <p:wipe dir="d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530352"/>
            <a:ext cx="8435280" cy="41879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600" b="1" dirty="0" smtClean="0"/>
              <a:t>Ответы:</a:t>
            </a:r>
            <a:endParaRPr lang="ru-RU" sz="3600" b="1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843808" y="260648"/>
          <a:ext cx="6096000" cy="6309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№</a:t>
                      </a:r>
                      <a:r>
                        <a:rPr lang="ru-RU" sz="2800" baseline="0" dirty="0" smtClean="0"/>
                        <a:t> вопроса</a:t>
                      </a:r>
                      <a:endParaRPr lang="ru-RU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ответ</a:t>
                      </a:r>
                      <a:endParaRPr lang="ru-RU" sz="28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342900" indent="-342900" algn="ctr">
                        <a:buFont typeface="+mj-lt"/>
                        <a:buNone/>
                      </a:pPr>
                      <a:r>
                        <a:rPr lang="ru-RU" sz="2800" dirty="0" smtClean="0"/>
                        <a:t>1.</a:t>
                      </a:r>
                      <a:endParaRPr lang="ru-RU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1</a:t>
                      </a:r>
                      <a:endParaRPr lang="ru-RU" sz="32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342900" indent="-342900" algn="ctr">
                        <a:buFont typeface="+mj-lt"/>
                        <a:buNone/>
                      </a:pPr>
                      <a:r>
                        <a:rPr lang="ru-RU" sz="2800" dirty="0" smtClean="0"/>
                        <a:t>2.</a:t>
                      </a:r>
                      <a:endParaRPr lang="ru-RU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42900" indent="-342900" algn="ctr">
                        <a:buFont typeface="+mj-lt"/>
                        <a:buNone/>
                      </a:pPr>
                      <a:r>
                        <a:rPr lang="ru-RU" sz="3200" dirty="0" smtClean="0"/>
                        <a:t>2</a:t>
                      </a:r>
                      <a:endParaRPr lang="ru-RU" sz="32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342900" indent="-342900" algn="ctr">
                        <a:buFont typeface="+mj-lt"/>
                        <a:buNone/>
                      </a:pPr>
                      <a:r>
                        <a:rPr lang="ru-RU" sz="2800" dirty="0" smtClean="0"/>
                        <a:t>3.</a:t>
                      </a:r>
                      <a:endParaRPr lang="ru-RU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42900" indent="-342900" algn="ctr">
                        <a:buFont typeface="+mj-lt"/>
                        <a:buNone/>
                      </a:pPr>
                      <a:r>
                        <a:rPr lang="ru-RU" sz="3200" dirty="0" smtClean="0"/>
                        <a:t>3</a:t>
                      </a:r>
                      <a:endParaRPr lang="ru-RU" sz="32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342900" indent="-342900" algn="ctr">
                        <a:buFont typeface="+mj-lt"/>
                        <a:buNone/>
                      </a:pPr>
                      <a:r>
                        <a:rPr lang="ru-RU" sz="2800" dirty="0" smtClean="0"/>
                        <a:t>4.</a:t>
                      </a:r>
                      <a:endParaRPr lang="ru-RU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42900" indent="-342900" algn="ctr">
                        <a:buFont typeface="+mj-lt"/>
                        <a:buNone/>
                      </a:pPr>
                      <a:r>
                        <a:rPr lang="ru-RU" sz="3200" dirty="0" smtClean="0"/>
                        <a:t>2</a:t>
                      </a:r>
                      <a:endParaRPr lang="ru-RU" sz="32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342900" indent="-342900" algn="ctr">
                        <a:buFont typeface="+mj-lt"/>
                        <a:buNone/>
                      </a:pPr>
                      <a:r>
                        <a:rPr lang="ru-RU" sz="2800" dirty="0" smtClean="0"/>
                        <a:t>5.</a:t>
                      </a:r>
                      <a:endParaRPr lang="ru-RU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42900" indent="-342900" algn="ctr">
                        <a:buFont typeface="+mj-lt"/>
                        <a:buNone/>
                      </a:pPr>
                      <a:r>
                        <a:rPr lang="ru-RU" sz="3200" dirty="0" smtClean="0"/>
                        <a:t>2</a:t>
                      </a:r>
                      <a:endParaRPr lang="ru-RU" sz="32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342900" indent="-342900" algn="ctr">
                        <a:buFont typeface="+mj-lt"/>
                        <a:buNone/>
                      </a:pPr>
                      <a:r>
                        <a:rPr lang="ru-RU" sz="2800" dirty="0" smtClean="0"/>
                        <a:t>6.</a:t>
                      </a:r>
                      <a:endParaRPr lang="ru-RU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42900" indent="-342900" algn="ctr">
                        <a:buFont typeface="+mj-lt"/>
                        <a:buNone/>
                      </a:pPr>
                      <a:r>
                        <a:rPr lang="ru-RU" sz="3200" dirty="0" smtClean="0"/>
                        <a:t>1</a:t>
                      </a:r>
                      <a:endParaRPr lang="ru-RU" sz="32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342900" indent="-342900" algn="ctr">
                        <a:buFont typeface="+mj-lt"/>
                        <a:buNone/>
                      </a:pPr>
                      <a:r>
                        <a:rPr lang="ru-RU" sz="2800" dirty="0" smtClean="0"/>
                        <a:t>7.</a:t>
                      </a:r>
                      <a:endParaRPr lang="ru-RU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42900" indent="-342900" algn="ctr">
                        <a:buFont typeface="+mj-lt"/>
                        <a:buNone/>
                      </a:pPr>
                      <a:r>
                        <a:rPr lang="ru-RU" sz="3200" dirty="0" smtClean="0"/>
                        <a:t>2</a:t>
                      </a:r>
                      <a:endParaRPr lang="ru-RU" sz="32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342900" indent="-342900" algn="ctr">
                        <a:buFont typeface="+mj-lt"/>
                        <a:buNone/>
                      </a:pPr>
                      <a:r>
                        <a:rPr lang="ru-RU" sz="2800" dirty="0" smtClean="0"/>
                        <a:t>8.</a:t>
                      </a:r>
                      <a:endParaRPr lang="ru-RU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42900" indent="-342900" algn="ctr">
                        <a:buFont typeface="+mj-lt"/>
                        <a:buNone/>
                      </a:pPr>
                      <a:r>
                        <a:rPr lang="ru-RU" sz="3200" dirty="0" smtClean="0"/>
                        <a:t>3</a:t>
                      </a:r>
                      <a:endParaRPr lang="ru-RU" sz="32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342900" indent="-342900" algn="ctr">
                        <a:buFont typeface="+mj-lt"/>
                        <a:buNone/>
                      </a:pPr>
                      <a:r>
                        <a:rPr lang="ru-RU" sz="2800" dirty="0" smtClean="0"/>
                        <a:t>9.</a:t>
                      </a:r>
                      <a:endParaRPr lang="ru-RU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42900" indent="-342900" algn="ctr">
                        <a:buFont typeface="+mj-lt"/>
                        <a:buNone/>
                      </a:pPr>
                      <a:r>
                        <a:rPr lang="ru-RU" sz="3200" dirty="0" smtClean="0"/>
                        <a:t>3</a:t>
                      </a:r>
                      <a:endParaRPr lang="ru-RU" sz="32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342900" indent="-342900" algn="ctr">
                        <a:buFont typeface="+mj-lt"/>
                        <a:buNone/>
                      </a:pPr>
                      <a:r>
                        <a:rPr lang="ru-RU" sz="2800" dirty="0" smtClean="0"/>
                        <a:t>10.</a:t>
                      </a:r>
                      <a:endParaRPr lang="ru-RU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42900" indent="-342900" algn="ctr">
                        <a:buFont typeface="+mj-lt"/>
                        <a:buNone/>
                      </a:pPr>
                      <a:r>
                        <a:rPr lang="ru-RU" sz="3200" dirty="0" smtClean="0"/>
                        <a:t>3</a:t>
                      </a:r>
                      <a:endParaRPr lang="ru-RU" sz="3200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706960"/>
          </a:xfrm>
        </p:spPr>
        <p:txBody>
          <a:bodyPr anchor="ctr">
            <a:normAutofit/>
          </a:bodyPr>
          <a:lstStyle/>
          <a:p>
            <a:pPr marL="0" indent="0" algn="just">
              <a:buNone/>
            </a:pPr>
            <a:endParaRPr lang="ru-RU" sz="32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4635576"/>
              </p:ext>
            </p:extLst>
          </p:nvPr>
        </p:nvGraphicFramePr>
        <p:xfrm>
          <a:off x="1300420" y="1628800"/>
          <a:ext cx="6852200" cy="3685068"/>
        </p:xfrm>
        <a:graphic>
          <a:graphicData uri="http://schemas.openxmlformats.org/drawingml/2006/table">
            <a:tbl>
              <a:tblPr firstRow="1" bandRow="1"/>
              <a:tblGrid>
                <a:gridCol w="685220"/>
                <a:gridCol w="685220"/>
                <a:gridCol w="685220"/>
                <a:gridCol w="685220"/>
                <a:gridCol w="685220"/>
                <a:gridCol w="685220"/>
                <a:gridCol w="685220"/>
                <a:gridCol w="685220"/>
                <a:gridCol w="685220"/>
                <a:gridCol w="685220"/>
              </a:tblGrid>
              <a:tr h="92126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126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1267">
                <a:tc gridSpan="7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Количество исправлений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21267">
                <a:tc gridSpan="7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Оценка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171328" y="419996"/>
            <a:ext cx="8064387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400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Бланк ответов.</a:t>
            </a:r>
            <a:endParaRPr lang="ru-RU" altLang="ru-RU" sz="12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2400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Фамилия Имя:_____________________ Класс________</a:t>
            </a:r>
            <a:endParaRPr lang="ru-RU" altLang="ru-RU" sz="12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altLang="ru-RU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8074311"/>
      </p:ext>
    </p:extLst>
  </p:cSld>
  <p:clrMapOvr>
    <a:masterClrMapping/>
  </p:clrMapOvr>
  <p:transition spd="slow">
    <p:push dir="u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296144"/>
          </a:xfrm>
        </p:spPr>
        <p:txBody>
          <a:bodyPr>
            <a:normAutofit fontScale="90000"/>
          </a:bodyPr>
          <a:lstStyle/>
          <a:p>
            <a:r>
              <a:rPr lang="ru-RU" sz="3600" dirty="0" smtClean="0">
                <a:solidFill>
                  <a:schemeClr val="tx1"/>
                </a:solidFill>
              </a:rPr>
              <a:t>1. Под террористической деятельностью понимается:</a:t>
            </a:r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839816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организация незаконного вооруженного </a:t>
            </a:r>
            <a:r>
              <a:rPr lang="ru-RU" dirty="0" err="1" smtClean="0"/>
              <a:t>форми-рования</a:t>
            </a:r>
            <a:r>
              <a:rPr lang="ru-RU" dirty="0" smtClean="0"/>
              <a:t>, преступного сообщества (преступной организации), организованной группы для реализации террористического акта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Организация законного вооруженного </a:t>
            </a:r>
            <a:r>
              <a:rPr lang="ru-RU" dirty="0" err="1" smtClean="0"/>
              <a:t>форми-рования</a:t>
            </a:r>
            <a:r>
              <a:rPr lang="ru-RU" dirty="0" smtClean="0"/>
              <a:t>, преступного сообщества (преступной организации), организованной группы для реализации террористического акта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организация незаконного вооруженного </a:t>
            </a:r>
            <a:r>
              <a:rPr lang="ru-RU" dirty="0" err="1" smtClean="0"/>
              <a:t>форми-рования</a:t>
            </a:r>
            <a:r>
              <a:rPr lang="ru-RU" dirty="0" smtClean="0"/>
              <a:t>, преступного сообщества (преступной организации), неорганизованной группы для реализации террористического акта</a:t>
            </a:r>
          </a:p>
          <a:p>
            <a:pPr marL="514350" indent="-514350">
              <a:buFont typeface="+mj-lt"/>
              <a:buAutoNum type="arabicPeriod"/>
            </a:pP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endParaRPr lang="ru-RU" dirty="0"/>
          </a:p>
        </p:txBody>
      </p:sp>
    </p:spTree>
  </p:cSld>
  <p:clrMapOvr>
    <a:masterClrMapping/>
  </p:clrMapOvr>
  <p:transition spd="med" advTm="50000">
    <p:wipe dir="d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884096" cy="4392488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3600" cap="none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Терроризм - это идеология ______ и практика воздействия на принятие решения органами государственной власти, органами местного самоуправления или ________ организациями, связанные с устрашением населения и (или) иными формами ________ насильственных действий.</a:t>
            </a:r>
            <a:endParaRPr lang="ru-RU" cap="none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4725144"/>
            <a:ext cx="8686800" cy="1584176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Насилия, международными, правовых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Насилия, международными, противоправных</a:t>
            </a:r>
            <a:endParaRPr lang="ru-RU" sz="2800" dirty="0" smtClean="0"/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Насилия, народными, противоправных</a:t>
            </a:r>
            <a:endParaRPr lang="ru-RU" sz="2800" dirty="0" smtClean="0"/>
          </a:p>
          <a:p>
            <a:pPr marL="514350" indent="-514350">
              <a:buFont typeface="+mj-lt"/>
              <a:buAutoNum type="arabicPeriod"/>
            </a:pPr>
            <a:endParaRPr lang="ru-RU" dirty="0"/>
          </a:p>
        </p:txBody>
      </p:sp>
    </p:spTree>
  </p:cSld>
  <p:clrMapOvr>
    <a:masterClrMapping/>
  </p:clrMapOvr>
  <p:transition spd="med" advTm="40000">
    <p:wipe dir="d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2736304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tx1"/>
                </a:solidFill>
              </a:rPr>
              <a:t>3.</a:t>
            </a:r>
            <a:r>
              <a:rPr lang="ru-RU" sz="3200" dirty="0" smtClean="0"/>
              <a:t> </a:t>
            </a:r>
            <a:r>
              <a:rPr lang="ru-RU" sz="3200" dirty="0" smtClean="0">
                <a:solidFill>
                  <a:schemeClr val="tx1"/>
                </a:solidFill>
              </a:rPr>
              <a:t>По средствам, используемым при осуществлении террористических актов, виды терроризма могут быть подразделены на: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645024"/>
            <a:ext cx="8229600" cy="2679576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sz="3200" i="1" dirty="0" smtClean="0"/>
              <a:t>нетрадиционные, технологические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200" i="1" dirty="0" smtClean="0"/>
              <a:t>традиционные, техногенные</a:t>
            </a:r>
            <a:endParaRPr lang="ru-RU" sz="3200" dirty="0" smtClean="0"/>
          </a:p>
          <a:p>
            <a:pPr marL="514350" indent="-514350">
              <a:buFont typeface="+mj-lt"/>
              <a:buAutoNum type="arabicPeriod"/>
            </a:pPr>
            <a:r>
              <a:rPr lang="ru-RU" sz="3200" i="1" dirty="0" smtClean="0"/>
              <a:t>традиционные, технологические</a:t>
            </a:r>
            <a:endParaRPr lang="ru-RU" sz="3200" dirty="0" smtClean="0"/>
          </a:p>
          <a:p>
            <a:pPr marL="514350" indent="-514350">
              <a:buFont typeface="+mj-lt"/>
              <a:buAutoNum type="arabicPeriod"/>
            </a:pP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endParaRPr lang="ru-RU" dirty="0"/>
          </a:p>
        </p:txBody>
      </p:sp>
    </p:spTree>
  </p:cSld>
  <p:clrMapOvr>
    <a:masterClrMapping/>
  </p:clrMapOvr>
  <p:transition spd="med" advTm="30000">
    <p:wipe dir="d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 smtClean="0">
                <a:solidFill>
                  <a:schemeClr val="tx1"/>
                </a:solidFill>
              </a:rPr>
              <a:t>4. </a:t>
            </a:r>
            <a:r>
              <a:rPr lang="ru-RU" sz="3200" dirty="0" smtClean="0">
                <a:solidFill>
                  <a:schemeClr val="tx1"/>
                </a:solidFill>
              </a:rPr>
              <a:t>Под террористической деятельностью  понимается: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767808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пропаганда идей терроризма, распространение материалов или информации, призывающих к осуществлению антитеррористической деятельности либо обосновывающих или оправдывающих необходимость осуществления такой деятельности.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пропаганда идей терроризма, распространение материалов или информации, призывающих к осуществлению террористической деятельности либо обосновывающих или оправдывающих необходимость осуществления такой деятельности.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пропаганда идей терроризма, нераспространение материалов или информации, призывающих к осуществлению террористической деятельности либо обосновывающих или оправдывающих необходимость осуществления такой деятельности.</a:t>
            </a:r>
          </a:p>
          <a:p>
            <a:pPr marL="514350" indent="-514350">
              <a:buFont typeface="+mj-lt"/>
              <a:buAutoNum type="arabicPeriod"/>
            </a:pPr>
            <a:endParaRPr lang="ru-RU" dirty="0"/>
          </a:p>
        </p:txBody>
      </p:sp>
    </p:spTree>
  </p:cSld>
  <p:clrMapOvr>
    <a:masterClrMapping/>
  </p:clrMapOvr>
  <p:transition spd="med" advTm="50000">
    <p:wipe dir="d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936104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chemeClr val="tx1"/>
                </a:solidFill>
              </a:rPr>
              <a:t>5. Терроризм может подразделяться на: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политический, религиозный, криминальный, национальный, технологический, ядерный, кибертерроризм.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политический, религиозный, криминальный, националистический, технологический, ядерный, </a:t>
            </a:r>
            <a:r>
              <a:rPr lang="ru-RU" dirty="0" err="1" smtClean="0"/>
              <a:t>кибертерроризм</a:t>
            </a:r>
            <a:r>
              <a:rPr lang="ru-RU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политический, нерелигиозный, криминальный, националистический, технологический, ядерный, кибертерроризм.</a:t>
            </a:r>
          </a:p>
          <a:p>
            <a:pPr marL="514350" indent="-514350">
              <a:buFont typeface="+mj-lt"/>
              <a:buAutoNum type="arabicPeriod"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 spd="med" advTm="40000">
    <p:wipe dir="d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tx1"/>
                </a:solidFill>
              </a:rPr>
              <a:t>6. Все виды терроризма носят ________ характер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404772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sz="3600" dirty="0" smtClean="0"/>
              <a:t>политический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600" dirty="0" smtClean="0"/>
              <a:t>религиозный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600" dirty="0" smtClean="0"/>
              <a:t>криминальный </a:t>
            </a:r>
            <a:endParaRPr lang="ru-RU" sz="3600" dirty="0"/>
          </a:p>
        </p:txBody>
      </p:sp>
    </p:spTree>
  </p:cSld>
  <p:clrMapOvr>
    <a:masterClrMapping/>
  </p:clrMapOvr>
  <p:transition spd="med" advTm="30000">
    <p:wipe dir="d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3312368"/>
          </a:xfrm>
        </p:spPr>
        <p:txBody>
          <a:bodyPr>
            <a:normAutofit fontScale="90000"/>
          </a:bodyPr>
          <a:lstStyle/>
          <a:p>
            <a:r>
              <a:rPr lang="ru-RU" sz="3200" dirty="0" smtClean="0">
                <a:solidFill>
                  <a:schemeClr val="tx1"/>
                </a:solidFill>
              </a:rPr>
              <a:t>7. _____  терроризм осуществляется уголовными элементами или криминальными группами с целью добиться определённых уступок от властей, запугать власть и население страны с помощью методов насилия и устрашения, заимствованных из практики террористических организаций.</a:t>
            </a:r>
            <a:br>
              <a:rPr lang="ru-RU" sz="3200" dirty="0" smtClean="0">
                <a:solidFill>
                  <a:schemeClr val="tx1"/>
                </a:solidFill>
              </a:rPr>
            </a:b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77072"/>
            <a:ext cx="8229600" cy="2247528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sz="2800" dirty="0" smtClean="0"/>
              <a:t>Политический 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/>
              <a:t>Криминальный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/>
              <a:t>Националистический</a:t>
            </a:r>
            <a:endParaRPr lang="ru-RU" sz="2800" dirty="0"/>
          </a:p>
        </p:txBody>
      </p:sp>
    </p:spTree>
  </p:cSld>
  <p:clrMapOvr>
    <a:masterClrMapping/>
  </p:clrMapOvr>
  <p:transition spd="med" advTm="40000">
    <p:wipe dir="d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358</TotalTime>
  <Words>476</Words>
  <Application>Microsoft Office PowerPoint</Application>
  <PresentationFormat>Экран (4:3)</PresentationFormat>
  <Paragraphs>90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14</vt:i4>
      </vt:variant>
    </vt:vector>
  </HeadingPairs>
  <TitlesOfParts>
    <vt:vector size="16" baseType="lpstr">
      <vt:lpstr>Поток</vt:lpstr>
      <vt:lpstr>Аспект</vt:lpstr>
      <vt:lpstr>Виды террористических акций, их цели и способы осуществления </vt:lpstr>
      <vt:lpstr>Презентация PowerPoint</vt:lpstr>
      <vt:lpstr>1. Под террористической деятельностью понимается: </vt:lpstr>
      <vt:lpstr>2. Терроризм - это идеология ______ и практика воздействия на принятие решения органами государственной власти, органами местного самоуправления или ________ организациями, связанные с устрашением населения и (или) иными формами ________ насильственных действий.</vt:lpstr>
      <vt:lpstr>3. По средствам, используемым при осуществлении террористических актов, виды терроризма могут быть подразделены на: </vt:lpstr>
      <vt:lpstr>4. Под террористической деятельностью  понимается: </vt:lpstr>
      <vt:lpstr>5. Терроризм может подразделяться на:</vt:lpstr>
      <vt:lpstr>6. Все виды терроризма носят ________ характер</vt:lpstr>
      <vt:lpstr>7. _____  терроризм осуществляется уголовными элементами или криминальными группами с целью добиться определённых уступок от властей, запугать власть и население страны с помощью методов насилия и устрашения, заимствованных из практики террористических организаций. </vt:lpstr>
      <vt:lpstr>8. Технологический терроризм —</vt:lpstr>
      <vt:lpstr>9. _______ терроризм выступает против социально-политической системы государства в целом или отдельных сторон его деятельности либо конкретных политических личностей.</vt:lpstr>
      <vt:lpstr>10. Цель террористов -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Сергей</dc:creator>
  <cp:lastModifiedBy>deVice</cp:lastModifiedBy>
  <cp:revision>31</cp:revision>
  <dcterms:created xsi:type="dcterms:W3CDTF">2014-03-10T10:01:09Z</dcterms:created>
  <dcterms:modified xsi:type="dcterms:W3CDTF">2015-03-26T11:58:43Z</dcterms:modified>
</cp:coreProperties>
</file>