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7" r:id="rId3"/>
    <p:sldId id="261" r:id="rId4"/>
    <p:sldId id="259" r:id="rId5"/>
    <p:sldId id="264" r:id="rId6"/>
    <p:sldId id="266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2730D-F8C1-4F57-8C0E-77DCB3A6DA83}" type="datetimeFigureOut">
              <a:rPr lang="ru-RU" smtClean="0"/>
              <a:t>13.04.2015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2F531-3D98-4CFF-8B4C-3A45924CFD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5272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ndAc>
          <p:stSnd>
            <p:snd r:embed="rId1" name="chimes.wav"/>
          </p:stSnd>
        </p:sndAc>
      </p:transition>
    </mc:Choice>
    <mc:Fallback xmlns="">
      <p:transition>
        <p:sndAc>
          <p:stSnd>
            <p:snd r:embed="rId3" name="chimes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2730D-F8C1-4F57-8C0E-77DCB3A6DA83}" type="datetimeFigureOut">
              <a:rPr lang="ru-RU" smtClean="0"/>
              <a:t>13.04.2015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2F531-3D98-4CFF-8B4C-3A45924CFD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288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ndAc>
          <p:stSnd>
            <p:snd r:embed="rId1" name="chimes.wav"/>
          </p:stSnd>
        </p:sndAc>
      </p:transition>
    </mc:Choice>
    <mc:Fallback xmlns="">
      <p:transition>
        <p:sndAc>
          <p:stSnd>
            <p:snd r:embed="rId3" name="chimes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2730D-F8C1-4F57-8C0E-77DCB3A6DA83}" type="datetimeFigureOut">
              <a:rPr lang="ru-RU" smtClean="0"/>
              <a:t>13.04.2015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2F531-3D98-4CFF-8B4C-3A45924CFD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9362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ndAc>
          <p:stSnd>
            <p:snd r:embed="rId1" name="chimes.wav"/>
          </p:stSnd>
        </p:sndAc>
      </p:transition>
    </mc:Choice>
    <mc:Fallback xmlns="">
      <p:transition>
        <p:sndAc>
          <p:stSnd>
            <p:snd r:embed="rId3" name="chimes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2730D-F8C1-4F57-8C0E-77DCB3A6DA83}" type="datetimeFigureOut">
              <a:rPr lang="ru-RU" smtClean="0"/>
              <a:t>13.04.2015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2F531-3D98-4CFF-8B4C-3A45924CFD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1561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ndAc>
          <p:stSnd>
            <p:snd r:embed="rId1" name="chimes.wav"/>
          </p:stSnd>
        </p:sndAc>
      </p:transition>
    </mc:Choice>
    <mc:Fallback xmlns="">
      <p:transition>
        <p:sndAc>
          <p:stSnd>
            <p:snd r:embed="rId3" name="chimes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2730D-F8C1-4F57-8C0E-77DCB3A6DA83}" type="datetimeFigureOut">
              <a:rPr lang="ru-RU" smtClean="0"/>
              <a:t>13.04.2015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2F531-3D98-4CFF-8B4C-3A45924CFD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984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ndAc>
          <p:stSnd>
            <p:snd r:embed="rId1" name="chimes.wav"/>
          </p:stSnd>
        </p:sndAc>
      </p:transition>
    </mc:Choice>
    <mc:Fallback xmlns="">
      <p:transition>
        <p:sndAc>
          <p:stSnd>
            <p:snd r:embed="rId3" name="chimes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2730D-F8C1-4F57-8C0E-77DCB3A6DA83}" type="datetimeFigureOut">
              <a:rPr lang="ru-RU" smtClean="0"/>
              <a:t>13.04.2015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2F531-3D98-4CFF-8B4C-3A45924CFD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7173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ndAc>
          <p:stSnd>
            <p:snd r:embed="rId1" name="chimes.wav"/>
          </p:stSnd>
        </p:sndAc>
      </p:transition>
    </mc:Choice>
    <mc:Fallback xmlns="">
      <p:transition>
        <p:sndAc>
          <p:stSnd>
            <p:snd r:embed="rId3" name="chimes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2730D-F8C1-4F57-8C0E-77DCB3A6DA83}" type="datetimeFigureOut">
              <a:rPr lang="ru-RU" smtClean="0"/>
              <a:t>13.04.2015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2F531-3D98-4CFF-8B4C-3A45924CFD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6157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ndAc>
          <p:stSnd>
            <p:snd r:embed="rId1" name="chimes.wav"/>
          </p:stSnd>
        </p:sndAc>
      </p:transition>
    </mc:Choice>
    <mc:Fallback xmlns="">
      <p:transition>
        <p:sndAc>
          <p:stSnd>
            <p:snd r:embed="rId3" name="chimes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2730D-F8C1-4F57-8C0E-77DCB3A6DA83}" type="datetimeFigureOut">
              <a:rPr lang="ru-RU" smtClean="0"/>
              <a:t>13.04.2015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2F531-3D98-4CFF-8B4C-3A45924CFD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8656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ndAc>
          <p:stSnd>
            <p:snd r:embed="rId1" name="chimes.wav"/>
          </p:stSnd>
        </p:sndAc>
      </p:transition>
    </mc:Choice>
    <mc:Fallback xmlns="">
      <p:transition>
        <p:sndAc>
          <p:stSnd>
            <p:snd r:embed="rId3" name="chimes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2730D-F8C1-4F57-8C0E-77DCB3A6DA83}" type="datetimeFigureOut">
              <a:rPr lang="ru-RU" smtClean="0"/>
              <a:t>13.04.2015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2F531-3D98-4CFF-8B4C-3A45924CFD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6708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ndAc>
          <p:stSnd>
            <p:snd r:embed="rId1" name="chimes.wav"/>
          </p:stSnd>
        </p:sndAc>
      </p:transition>
    </mc:Choice>
    <mc:Fallback xmlns="">
      <p:transition>
        <p:sndAc>
          <p:stSnd>
            <p:snd r:embed="rId3" name="chimes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2730D-F8C1-4F57-8C0E-77DCB3A6DA83}" type="datetimeFigureOut">
              <a:rPr lang="ru-RU" smtClean="0"/>
              <a:t>13.04.2015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2F531-3D98-4CFF-8B4C-3A45924CFD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5550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ndAc>
          <p:stSnd>
            <p:snd r:embed="rId1" name="chimes.wav"/>
          </p:stSnd>
        </p:sndAc>
      </p:transition>
    </mc:Choice>
    <mc:Fallback xmlns="">
      <p:transition>
        <p:sndAc>
          <p:stSnd>
            <p:snd r:embed="rId3" name="chimes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2730D-F8C1-4F57-8C0E-77DCB3A6DA83}" type="datetimeFigureOut">
              <a:rPr lang="ru-RU" smtClean="0"/>
              <a:t>13.04.2015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2F531-3D98-4CFF-8B4C-3A45924CFD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0677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ndAc>
          <p:stSnd>
            <p:snd r:embed="rId1" name="chimes.wav"/>
          </p:stSnd>
        </p:sndAc>
      </p:transition>
    </mc:Choice>
    <mc:Fallback xmlns="">
      <p:transition>
        <p:sndAc>
          <p:stSnd>
            <p:snd r:embed="rId3" name="chimes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C2730D-F8C1-4F57-8C0E-77DCB3A6DA83}" type="datetimeFigureOut">
              <a:rPr lang="ru-RU" smtClean="0"/>
              <a:t>13.04.2015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32F531-3D98-4CFF-8B4C-3A45924CFD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4609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">
        <p:sndAc>
          <p:stSnd>
            <p:snd r:embed="rId13" name="chimes.wav"/>
          </p:stSnd>
        </p:sndAc>
      </p:transition>
    </mc:Choice>
    <mc:Fallback xmlns="">
      <p:transition>
        <p:sndAc>
          <p:stSnd>
            <p:snd r:embed="rId14" name="chimes.wav"/>
          </p:stSnd>
        </p:sndAc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hyperlink" Target="http://mamrabota.ru/razvitie-i-vospitanie-detej/zagadki-pro-ovoshhi-i-frukty.html" TargetMode="External"/><Relationship Id="rId4" Type="http://schemas.openxmlformats.org/officeDocument/2006/relationships/hyperlink" Target="http://www.baby.ru/blogs/post/89381996-22801549/" TargetMode="External"/><Relationship Id="rId9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75312" y="1628800"/>
            <a:ext cx="45720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i="1" dirty="0" smtClean="0"/>
              <a:t>Электронное дидактическое пособие для педагога</a:t>
            </a:r>
            <a:endParaRPr lang="ru-RU" i="1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300192" y="5395083"/>
            <a:ext cx="2596208" cy="128374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 smtClean="0">
                <a:solidFill>
                  <a:srgbClr val="00B050"/>
                </a:solidFill>
              </a:rPr>
              <a:t>Подготовила воспитатель МДОУ детского сада №1 комбинированного вида п.Уразово:</a:t>
            </a:r>
          </a:p>
          <a:p>
            <a:r>
              <a:rPr lang="ru-RU" sz="1200" dirty="0" smtClean="0">
                <a:solidFill>
                  <a:srgbClr val="00B050"/>
                </a:solidFill>
              </a:rPr>
              <a:t> Коробкова Наталья Владимировна</a:t>
            </a:r>
            <a:endParaRPr lang="ru-RU" sz="1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184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4" name="chimes.wav"/>
          </p:stSnd>
        </p:sndAc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" y="0"/>
            <a:ext cx="9141889" cy="690262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99592" y="1700808"/>
            <a:ext cx="70567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400" b="1" dirty="0" smtClean="0">
                <a:solidFill>
                  <a:srgbClr val="FF0000"/>
                </a:solidFill>
                <a:effectLst/>
                <a:latin typeface="Segoe Print" pitchFamily="2" charset="0"/>
                <a:ea typeface="Times New Roman"/>
              </a:rPr>
              <a:t>Цель: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286000" y="2136339"/>
            <a:ext cx="567037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92D050"/>
                </a:solidFill>
                <a:latin typeface="Comic Sans MS" pitchFamily="66" charset="0"/>
              </a:rPr>
              <a:t>закрепить знания детей об овощах и фруктах,  месте их произрастания, пользе для человека; учить различать овощи и фрукты  по внешнему виду, по описанию их  характерных признаков; учить использовать обобщающее понятие «Овощи»,  «Фрукты» обогащать словарный запас за счет обозначений качеств; развивать внимание, память.</a:t>
            </a:r>
          </a:p>
        </p:txBody>
      </p:sp>
    </p:spTree>
    <p:extLst>
      <p:ext uri="{BB962C8B-B14F-4D97-AF65-F5344CB8AC3E}">
        <p14:creationId xmlns:p14="http://schemas.microsoft.com/office/powerpoint/2010/main" val="474907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0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88023" y="1500703"/>
            <a:ext cx="1631250" cy="1390233"/>
          </a:xfrm>
        </p:spPr>
        <p:txBody>
          <a:bodyPr>
            <a:noAutofit/>
          </a:bodyPr>
          <a:lstStyle/>
          <a:p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Летом – в огороде,</a:t>
            </a:r>
            <a:br>
              <a:rPr lang="ru-RU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Свежие, зеленые,</a:t>
            </a:r>
            <a:br>
              <a:rPr lang="ru-RU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А зимою – в бочке,</a:t>
            </a:r>
            <a:br>
              <a:rPr lang="ru-RU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Крепкие, соленые.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8398" y="1186404"/>
            <a:ext cx="2627975" cy="1750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779912" y="1627790"/>
            <a:ext cx="216024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FF0000"/>
                </a:solidFill>
              </a:rPr>
              <a:t>В огороде вырастаю.</a:t>
            </a:r>
            <a:br>
              <a:rPr lang="ru-RU" sz="1400" dirty="0">
                <a:solidFill>
                  <a:srgbClr val="FF0000"/>
                </a:solidFill>
              </a:rPr>
            </a:br>
            <a:r>
              <a:rPr lang="ru-RU" sz="1400" dirty="0">
                <a:solidFill>
                  <a:srgbClr val="FF0000"/>
                </a:solidFill>
              </a:rPr>
              <a:t>А когда я созреваю,</a:t>
            </a:r>
            <a:br>
              <a:rPr lang="ru-RU" sz="1400" dirty="0">
                <a:solidFill>
                  <a:srgbClr val="FF0000"/>
                </a:solidFill>
              </a:rPr>
            </a:br>
            <a:r>
              <a:rPr lang="ru-RU" sz="1400" dirty="0">
                <a:solidFill>
                  <a:srgbClr val="FF0000"/>
                </a:solidFill>
              </a:rPr>
              <a:t>Варят из меня томат,</a:t>
            </a:r>
            <a:br>
              <a:rPr lang="ru-RU" sz="1400" dirty="0">
                <a:solidFill>
                  <a:srgbClr val="FF0000"/>
                </a:solidFill>
              </a:rPr>
            </a:br>
            <a:r>
              <a:rPr lang="ru-RU" sz="1400" dirty="0">
                <a:solidFill>
                  <a:srgbClr val="FF0000"/>
                </a:solidFill>
              </a:rPr>
              <a:t>В щи кладут</a:t>
            </a:r>
            <a:br>
              <a:rPr lang="ru-RU" sz="1400" dirty="0">
                <a:solidFill>
                  <a:srgbClr val="FF0000"/>
                </a:solidFill>
              </a:rPr>
            </a:br>
            <a:r>
              <a:rPr lang="ru-RU" sz="1400" dirty="0">
                <a:solidFill>
                  <a:srgbClr val="FF0000"/>
                </a:solidFill>
              </a:rPr>
              <a:t>И так едят.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92590" y="1207480"/>
            <a:ext cx="2598911" cy="1729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403648" y="476672"/>
            <a:ext cx="52200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Огородная страна</a:t>
            </a:r>
            <a:br>
              <a:rPr lang="ru-RU" b="1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Всяким Всячеством полна.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228184" y="1530606"/>
            <a:ext cx="249429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B050"/>
                </a:solidFill>
              </a:rPr>
              <a:t>Он бывает, дети, разный –</a:t>
            </a:r>
            <a:br>
              <a:rPr lang="ru-RU" sz="1400" dirty="0">
                <a:solidFill>
                  <a:srgbClr val="00B050"/>
                </a:solidFill>
              </a:rPr>
            </a:br>
            <a:r>
              <a:rPr lang="ru-RU" sz="1400" dirty="0">
                <a:solidFill>
                  <a:srgbClr val="00B050"/>
                </a:solidFill>
              </a:rPr>
              <a:t>Желтый, травяной и красный.</a:t>
            </a:r>
            <a:br>
              <a:rPr lang="ru-RU" sz="1400" dirty="0">
                <a:solidFill>
                  <a:srgbClr val="00B050"/>
                </a:solidFill>
              </a:rPr>
            </a:br>
            <a:r>
              <a:rPr lang="ru-RU" sz="1400" dirty="0">
                <a:solidFill>
                  <a:srgbClr val="00B050"/>
                </a:solidFill>
              </a:rPr>
              <a:t>То он жгучий, то он сладкий,</a:t>
            </a:r>
            <a:br>
              <a:rPr lang="ru-RU" sz="1400" dirty="0">
                <a:solidFill>
                  <a:srgbClr val="00B050"/>
                </a:solidFill>
              </a:rPr>
            </a:br>
            <a:r>
              <a:rPr lang="ru-RU" sz="1400" dirty="0">
                <a:solidFill>
                  <a:srgbClr val="00B050"/>
                </a:solidFill>
              </a:rPr>
              <a:t>Надо знать его повадки.</a:t>
            </a:r>
            <a:br>
              <a:rPr lang="ru-RU" sz="1400" dirty="0">
                <a:solidFill>
                  <a:srgbClr val="00B050"/>
                </a:solidFill>
              </a:rPr>
            </a:br>
            <a:r>
              <a:rPr lang="ru-RU" sz="1400" dirty="0">
                <a:solidFill>
                  <a:srgbClr val="00B050"/>
                </a:solidFill>
              </a:rPr>
              <a:t>А на кухне – глава специй!</a:t>
            </a:r>
            <a:br>
              <a:rPr lang="ru-RU" sz="1400" dirty="0">
                <a:solidFill>
                  <a:srgbClr val="00B050"/>
                </a:solidFill>
              </a:rPr>
            </a:br>
            <a:r>
              <a:rPr lang="ru-RU" sz="1400" dirty="0">
                <a:solidFill>
                  <a:srgbClr val="00B050"/>
                </a:solidFill>
              </a:rPr>
              <a:t>Угадали? Это…</a:t>
            </a: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4" y="487615"/>
            <a:ext cx="2232248" cy="2335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88451" y="3588453"/>
            <a:ext cx="240786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FFC000"/>
                </a:solidFill>
              </a:rPr>
              <a:t>Красна девица</a:t>
            </a:r>
            <a:br>
              <a:rPr lang="ru-RU" sz="1400" dirty="0">
                <a:solidFill>
                  <a:srgbClr val="FFC000"/>
                </a:solidFill>
              </a:rPr>
            </a:br>
            <a:r>
              <a:rPr lang="ru-RU" sz="1400" dirty="0">
                <a:solidFill>
                  <a:srgbClr val="FFC000"/>
                </a:solidFill>
              </a:rPr>
              <a:t>Сидит в темнице,</a:t>
            </a:r>
            <a:br>
              <a:rPr lang="ru-RU" sz="1400" dirty="0">
                <a:solidFill>
                  <a:srgbClr val="FFC000"/>
                </a:solidFill>
              </a:rPr>
            </a:br>
            <a:r>
              <a:rPr lang="ru-RU" sz="1400" dirty="0">
                <a:solidFill>
                  <a:srgbClr val="FFC000"/>
                </a:solidFill>
              </a:rPr>
              <a:t>А коса на улице.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3424" y="3349351"/>
            <a:ext cx="2517921" cy="1677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588360" y="3588453"/>
            <a:ext cx="220736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accent6">
                    <a:lumMod val="75000"/>
                  </a:schemeClr>
                </a:solidFill>
              </a:rPr>
              <a:t>Сидит бабушка на грядках</a:t>
            </a: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</a:rPr>
              <a:t>,</a:t>
            </a:r>
          </a:p>
          <a:p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400" dirty="0">
                <a:solidFill>
                  <a:schemeClr val="accent6">
                    <a:lumMod val="75000"/>
                  </a:schemeClr>
                </a:solidFill>
              </a:rPr>
              <a:t>Вся она в заплатках, </a:t>
            </a:r>
            <a:endParaRPr lang="ru-RU" sz="14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</a:rPr>
              <a:t>А </a:t>
            </a:r>
            <a:r>
              <a:rPr lang="ru-RU" sz="1400" dirty="0">
                <a:solidFill>
                  <a:schemeClr val="accent6">
                    <a:lumMod val="75000"/>
                  </a:schemeClr>
                </a:solidFill>
              </a:rPr>
              <a:t>заплатку оторвешь- </a:t>
            </a:r>
            <a:endParaRPr lang="ru-RU" sz="14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</a:rPr>
              <a:t>Заплачешь </a:t>
            </a:r>
            <a:r>
              <a:rPr lang="ru-RU" sz="1400" dirty="0">
                <a:solidFill>
                  <a:schemeClr val="accent6">
                    <a:lumMod val="75000"/>
                  </a:schemeClr>
                </a:solidFill>
              </a:rPr>
              <a:t>и </a:t>
            </a: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</a:rPr>
              <a:t>уйдешь.</a:t>
            </a:r>
            <a:endParaRPr lang="ru-RU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81203" y="3376701"/>
            <a:ext cx="2491788" cy="1656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359206" y="3727647"/>
            <a:ext cx="22322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2">
                    <a:lumMod val="25000"/>
                  </a:schemeClr>
                </a:solidFill>
              </a:rPr>
              <a:t>Меня копали из земли, </a:t>
            </a:r>
            <a:endParaRPr lang="ru-RU" sz="1400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  <a:t>Пекли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</a:rPr>
              <a:t>, жарили, 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  <a:t>варили</a:t>
            </a:r>
          </a:p>
          <a:p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</a:rPr>
              <a:t>А потом все съели </a:t>
            </a:r>
            <a:endParaRPr lang="ru-RU" sz="1400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  <a:t>И 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</a:rPr>
              <a:t>всегда хвалили. 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192" y="3376702"/>
            <a:ext cx="2493994" cy="1657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398942" y="5301208"/>
            <a:ext cx="240502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92D050"/>
                </a:solidFill>
              </a:rPr>
              <a:t>Уродилась на славу</a:t>
            </a:r>
            <a:r>
              <a:rPr lang="ru-RU" sz="1400" dirty="0" smtClean="0">
                <a:solidFill>
                  <a:srgbClr val="92D050"/>
                </a:solidFill>
              </a:rPr>
              <a:t>,</a:t>
            </a:r>
          </a:p>
          <a:p>
            <a:r>
              <a:rPr lang="ru-RU" sz="1400" dirty="0" smtClean="0">
                <a:solidFill>
                  <a:srgbClr val="92D050"/>
                </a:solidFill>
              </a:rPr>
              <a:t> </a:t>
            </a:r>
            <a:r>
              <a:rPr lang="ru-RU" sz="1400" dirty="0">
                <a:solidFill>
                  <a:srgbClr val="92D050"/>
                </a:solidFill>
              </a:rPr>
              <a:t>Кругла, бела, кудрява. </a:t>
            </a:r>
            <a:endParaRPr lang="ru-RU" sz="1400" dirty="0" smtClean="0">
              <a:solidFill>
                <a:srgbClr val="92D050"/>
              </a:solidFill>
            </a:endParaRPr>
          </a:p>
          <a:p>
            <a:r>
              <a:rPr lang="ru-RU" sz="1400" dirty="0" smtClean="0">
                <a:solidFill>
                  <a:srgbClr val="92D050"/>
                </a:solidFill>
              </a:rPr>
              <a:t>Кто </a:t>
            </a:r>
            <a:r>
              <a:rPr lang="ru-RU" sz="1400" dirty="0">
                <a:solidFill>
                  <a:srgbClr val="92D050"/>
                </a:solidFill>
              </a:rPr>
              <a:t>очень любит щи</a:t>
            </a:r>
            <a:r>
              <a:rPr lang="ru-RU" sz="1400" dirty="0" smtClean="0">
                <a:solidFill>
                  <a:srgbClr val="92D050"/>
                </a:solidFill>
              </a:rPr>
              <a:t>,</a:t>
            </a:r>
          </a:p>
          <a:p>
            <a:r>
              <a:rPr lang="ru-RU" sz="1400" dirty="0" smtClean="0">
                <a:solidFill>
                  <a:srgbClr val="92D050"/>
                </a:solidFill>
              </a:rPr>
              <a:t> </a:t>
            </a:r>
            <a:r>
              <a:rPr lang="ru-RU" sz="1400" dirty="0">
                <a:solidFill>
                  <a:srgbClr val="92D050"/>
                </a:solidFill>
              </a:rPr>
              <a:t>Меня в них отыщи. 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90013" y="5113762"/>
            <a:ext cx="2574446" cy="1710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7312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6" grpId="0"/>
      <p:bldP spid="2" grpId="0"/>
      <p:bldP spid="3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35" y="-1395"/>
            <a:ext cx="9144000" cy="690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86000" y="62068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Как хорош он, летний сад,</a:t>
            </a:r>
            <a:br>
              <a:rPr lang="ru-RU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Фруктами всегда богат.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433025" y="2694844"/>
            <a:ext cx="2286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C00000"/>
                </a:solidFill>
              </a:rPr>
              <a:t>Само оно с кулачок</a:t>
            </a:r>
            <a:r>
              <a:rPr lang="ru-RU" sz="1400" dirty="0" smtClean="0">
                <a:solidFill>
                  <a:srgbClr val="C00000"/>
                </a:solidFill>
              </a:rPr>
              <a:t>,</a:t>
            </a:r>
          </a:p>
          <a:p>
            <a:r>
              <a:rPr lang="ru-RU" sz="1400" dirty="0" smtClean="0">
                <a:solidFill>
                  <a:srgbClr val="C00000"/>
                </a:solidFill>
              </a:rPr>
              <a:t> </a:t>
            </a:r>
            <a:r>
              <a:rPr lang="ru-RU" sz="1400" dirty="0">
                <a:solidFill>
                  <a:srgbClr val="C00000"/>
                </a:solidFill>
              </a:rPr>
              <a:t>Имеет красный бочок, </a:t>
            </a:r>
            <a:endParaRPr lang="ru-RU" sz="1400" dirty="0" smtClean="0">
              <a:solidFill>
                <a:srgbClr val="C00000"/>
              </a:solidFill>
            </a:endParaRPr>
          </a:p>
          <a:p>
            <a:r>
              <a:rPr lang="ru-RU" sz="1400" dirty="0" smtClean="0">
                <a:solidFill>
                  <a:srgbClr val="C00000"/>
                </a:solidFill>
              </a:rPr>
              <a:t>Дотронешься </a:t>
            </a:r>
            <a:r>
              <a:rPr lang="ru-RU" sz="1400" dirty="0">
                <a:solidFill>
                  <a:srgbClr val="C00000"/>
                </a:solidFill>
              </a:rPr>
              <a:t>— гладко</a:t>
            </a:r>
            <a:r>
              <a:rPr lang="ru-RU" sz="1400" dirty="0" smtClean="0">
                <a:solidFill>
                  <a:srgbClr val="C00000"/>
                </a:solidFill>
              </a:rPr>
              <a:t>,</a:t>
            </a:r>
          </a:p>
          <a:p>
            <a:r>
              <a:rPr lang="ru-RU" sz="1400" dirty="0" smtClean="0">
                <a:solidFill>
                  <a:srgbClr val="C00000"/>
                </a:solidFill>
              </a:rPr>
              <a:t> </a:t>
            </a:r>
            <a:r>
              <a:rPr lang="ru-RU" sz="1400" dirty="0">
                <a:solidFill>
                  <a:srgbClr val="C00000"/>
                </a:solidFill>
              </a:rPr>
              <a:t>А откусишь — </a:t>
            </a:r>
            <a:r>
              <a:rPr lang="ru-RU" sz="1400" dirty="0" smtClean="0">
                <a:solidFill>
                  <a:srgbClr val="C00000"/>
                </a:solidFill>
              </a:rPr>
              <a:t>сладко.</a:t>
            </a:r>
            <a:endParaRPr lang="ru-RU" sz="1400" dirty="0">
              <a:solidFill>
                <a:srgbClr val="C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68993" y="2021768"/>
            <a:ext cx="1919431" cy="260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46992" y="2719754"/>
            <a:ext cx="2286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FFC000"/>
                </a:solidFill>
              </a:rPr>
              <a:t>Этот фрукт как неваляшка, </a:t>
            </a:r>
            <a:endParaRPr lang="ru-RU" sz="1400" dirty="0" smtClean="0">
              <a:solidFill>
                <a:srgbClr val="FFC000"/>
              </a:solidFill>
            </a:endParaRPr>
          </a:p>
          <a:p>
            <a:r>
              <a:rPr lang="ru-RU" sz="1400" dirty="0" smtClean="0">
                <a:solidFill>
                  <a:srgbClr val="FFC000"/>
                </a:solidFill>
              </a:rPr>
              <a:t>Одет </a:t>
            </a:r>
            <a:r>
              <a:rPr lang="ru-RU" sz="1400" dirty="0">
                <a:solidFill>
                  <a:srgbClr val="FFC000"/>
                </a:solidFill>
              </a:rPr>
              <a:t>в желтую рубашку</a:t>
            </a:r>
            <a:r>
              <a:rPr lang="ru-RU" sz="1400" dirty="0" smtClean="0">
                <a:solidFill>
                  <a:srgbClr val="FFC000"/>
                </a:solidFill>
              </a:rPr>
              <a:t>.</a:t>
            </a:r>
          </a:p>
          <a:p>
            <a:r>
              <a:rPr lang="ru-RU" sz="1400" dirty="0" smtClean="0">
                <a:solidFill>
                  <a:srgbClr val="FFC000"/>
                </a:solidFill>
              </a:rPr>
              <a:t> </a:t>
            </a:r>
            <a:r>
              <a:rPr lang="ru-RU" sz="1400" dirty="0">
                <a:solidFill>
                  <a:srgbClr val="FFC000"/>
                </a:solidFill>
              </a:rPr>
              <a:t>В саду покой нарушив, </a:t>
            </a:r>
            <a:endParaRPr lang="ru-RU" sz="1400" dirty="0" smtClean="0">
              <a:solidFill>
                <a:srgbClr val="FFC000"/>
              </a:solidFill>
            </a:endParaRPr>
          </a:p>
          <a:p>
            <a:r>
              <a:rPr lang="ru-RU" sz="1400" dirty="0" smtClean="0">
                <a:solidFill>
                  <a:srgbClr val="FFC000"/>
                </a:solidFill>
              </a:rPr>
              <a:t>С </a:t>
            </a:r>
            <a:r>
              <a:rPr lang="ru-RU" sz="1400" dirty="0">
                <a:solidFill>
                  <a:srgbClr val="FFC000"/>
                </a:solidFill>
              </a:rPr>
              <a:t>дерева сорвалась</a:t>
            </a:r>
            <a:r>
              <a:rPr lang="ru-RU" sz="1400" dirty="0" smtClean="0">
                <a:solidFill>
                  <a:srgbClr val="FFC000"/>
                </a:solidFill>
              </a:rPr>
              <a:t>…</a:t>
            </a:r>
            <a:endParaRPr lang="ru-RU" sz="1400" dirty="0">
              <a:solidFill>
                <a:srgbClr val="FFC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48980" y="1525293"/>
            <a:ext cx="264604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FFC000"/>
                </a:solidFill>
              </a:rPr>
              <a:t>Что за фрукт у нас в </a:t>
            </a:r>
            <a:r>
              <a:rPr lang="ru-RU" sz="1400" dirty="0" err="1">
                <a:solidFill>
                  <a:srgbClr val="FFC000"/>
                </a:solidFill>
              </a:rPr>
              <a:t>садочке</a:t>
            </a:r>
            <a:r>
              <a:rPr lang="ru-RU" sz="1400" dirty="0" smtClean="0">
                <a:solidFill>
                  <a:srgbClr val="FFC000"/>
                </a:solidFill>
              </a:rPr>
              <a:t>?</a:t>
            </a:r>
          </a:p>
          <a:p>
            <a:r>
              <a:rPr lang="ru-RU" sz="1400" dirty="0" smtClean="0">
                <a:solidFill>
                  <a:srgbClr val="FFC000"/>
                </a:solidFill>
              </a:rPr>
              <a:t> </a:t>
            </a:r>
            <a:r>
              <a:rPr lang="ru-RU" sz="1400" dirty="0">
                <a:solidFill>
                  <a:srgbClr val="FFC000"/>
                </a:solidFill>
              </a:rPr>
              <a:t>Небольшой, в веснушках щечки. </a:t>
            </a:r>
            <a:endParaRPr lang="ru-RU" sz="1400" dirty="0" smtClean="0">
              <a:solidFill>
                <a:srgbClr val="FFC000"/>
              </a:solidFill>
            </a:endParaRPr>
          </a:p>
          <a:p>
            <a:r>
              <a:rPr lang="ru-RU" sz="1400" dirty="0" smtClean="0">
                <a:solidFill>
                  <a:srgbClr val="FFC000"/>
                </a:solidFill>
              </a:rPr>
              <a:t>Налетел </a:t>
            </a:r>
            <a:r>
              <a:rPr lang="ru-RU" sz="1400" dirty="0">
                <a:solidFill>
                  <a:srgbClr val="FFC000"/>
                </a:solidFill>
              </a:rPr>
              <a:t>большой рой ос — </a:t>
            </a:r>
            <a:endParaRPr lang="ru-RU" sz="1400" dirty="0" smtClean="0">
              <a:solidFill>
                <a:srgbClr val="FFC000"/>
              </a:solidFill>
            </a:endParaRPr>
          </a:p>
          <a:p>
            <a:r>
              <a:rPr lang="ru-RU" sz="1400" dirty="0" smtClean="0">
                <a:solidFill>
                  <a:srgbClr val="FFC000"/>
                </a:solidFill>
              </a:rPr>
              <a:t>Сладкий</a:t>
            </a:r>
            <a:r>
              <a:rPr lang="ru-RU" sz="1400" dirty="0">
                <a:solidFill>
                  <a:srgbClr val="FFC000"/>
                </a:solidFill>
              </a:rPr>
              <a:t>, </a:t>
            </a:r>
            <a:r>
              <a:rPr lang="ru-RU" sz="1400" dirty="0" smtClean="0">
                <a:solidFill>
                  <a:srgbClr val="FFC000"/>
                </a:solidFill>
              </a:rPr>
              <a:t>мягкий ……</a:t>
            </a:r>
            <a:endParaRPr lang="ru-RU" sz="1400" dirty="0">
              <a:solidFill>
                <a:srgbClr val="FFC000"/>
              </a:solidFill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279497" y="595229"/>
            <a:ext cx="249230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09538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+mj-lt"/>
                <a:cs typeface="Arial" pitchFamily="34" charset="0"/>
              </a:rPr>
              <a:t>Кто-то там, в углу садовом,</a:t>
            </a:r>
          </a:p>
          <a:p>
            <a:pPr marL="0" marR="0" lvl="0" indent="109538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+mj-lt"/>
                <a:cs typeface="Arial" pitchFamily="34" charset="0"/>
              </a:rPr>
              <a:t>В скромном платьице лиловом</a:t>
            </a:r>
          </a:p>
          <a:p>
            <a:pPr marL="0" marR="0" lvl="0" indent="109538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+mj-lt"/>
                <a:cs typeface="Arial" pitchFamily="34" charset="0"/>
              </a:rPr>
              <a:t>Прячется в листве пугливо.</a:t>
            </a:r>
          </a:p>
          <a:p>
            <a:pPr marL="0" marR="0" lvl="0" indent="109538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+mj-lt"/>
                <a:cs typeface="Arial" pitchFamily="34" charset="0"/>
              </a:rPr>
              <a:t>Догадались? Это.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257473" y="651648"/>
            <a:ext cx="25020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FF0000"/>
                </a:solidFill>
              </a:rPr>
              <a:t>Эти ягоды, все знают,</a:t>
            </a:r>
            <a:br>
              <a:rPr lang="ru-RU" sz="1400" dirty="0">
                <a:solidFill>
                  <a:srgbClr val="FF0000"/>
                </a:solidFill>
              </a:rPr>
            </a:br>
            <a:r>
              <a:rPr lang="ru-RU" sz="1400" dirty="0">
                <a:solidFill>
                  <a:srgbClr val="FF0000"/>
                </a:solidFill>
              </a:rPr>
              <a:t>Нам лекарство заменяют.</a:t>
            </a:r>
            <a:br>
              <a:rPr lang="ru-RU" sz="1400" dirty="0">
                <a:solidFill>
                  <a:srgbClr val="FF0000"/>
                </a:solidFill>
              </a:rPr>
            </a:br>
            <a:r>
              <a:rPr lang="ru-RU" sz="1400" dirty="0">
                <a:solidFill>
                  <a:srgbClr val="FF0000"/>
                </a:solidFill>
              </a:rPr>
              <a:t>Если вы больны ангиной,</a:t>
            </a:r>
            <a:br>
              <a:rPr lang="ru-RU" sz="1400" dirty="0">
                <a:solidFill>
                  <a:srgbClr val="FF0000"/>
                </a:solidFill>
              </a:rPr>
            </a:br>
            <a:r>
              <a:rPr lang="ru-RU" sz="1400" dirty="0">
                <a:solidFill>
                  <a:srgbClr val="FF0000"/>
                </a:solidFill>
              </a:rPr>
              <a:t>Пейте на ночь чай с..</a:t>
            </a:r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449" y="205150"/>
            <a:ext cx="2441086" cy="1622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9274" y="1323802"/>
            <a:ext cx="2718048" cy="1806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08711" y="226028"/>
            <a:ext cx="2478157" cy="1646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4566" y="1962345"/>
            <a:ext cx="1927194" cy="2727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248980" y="3699609"/>
            <a:ext cx="243001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FF0000"/>
                </a:solidFill>
              </a:rPr>
              <a:t>Повернулась к грядке боком,</a:t>
            </a:r>
          </a:p>
          <a:p>
            <a:r>
              <a:rPr lang="ru-RU" sz="1400" dirty="0">
                <a:solidFill>
                  <a:srgbClr val="FF0000"/>
                </a:solidFill>
              </a:rPr>
              <a:t>Налилась вся красным соком.</a:t>
            </a:r>
          </a:p>
          <a:p>
            <a:r>
              <a:rPr lang="ru-RU" sz="1400" dirty="0">
                <a:solidFill>
                  <a:srgbClr val="FF0000"/>
                </a:solidFill>
              </a:rPr>
              <a:t>Ей сестрица земляника.</a:t>
            </a:r>
          </a:p>
          <a:p>
            <a:r>
              <a:rPr lang="ru-RU" sz="1400" dirty="0">
                <a:solidFill>
                  <a:srgbClr val="FF0000"/>
                </a:solidFill>
              </a:rPr>
              <a:t>Что за ягодка? </a:t>
            </a: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64423" y="3633923"/>
            <a:ext cx="2730056" cy="18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519880" y="5260336"/>
            <a:ext cx="189188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C00000"/>
                </a:solidFill>
              </a:rPr>
              <a:t>Как кровь, красная</a:t>
            </a:r>
            <a:r>
              <a:rPr lang="ru-RU" sz="1400" dirty="0" smtClean="0">
                <a:solidFill>
                  <a:srgbClr val="C00000"/>
                </a:solidFill>
              </a:rPr>
              <a:t>.</a:t>
            </a:r>
          </a:p>
          <a:p>
            <a:r>
              <a:rPr lang="ru-RU" sz="1400" dirty="0" smtClean="0">
                <a:solidFill>
                  <a:srgbClr val="C00000"/>
                </a:solidFill>
              </a:rPr>
              <a:t> </a:t>
            </a:r>
            <a:r>
              <a:rPr lang="ru-RU" sz="1400" dirty="0">
                <a:solidFill>
                  <a:srgbClr val="C00000"/>
                </a:solidFill>
              </a:rPr>
              <a:t>Как мед, вкусная. </a:t>
            </a:r>
            <a:endParaRPr lang="ru-RU" sz="1400" dirty="0" smtClean="0">
              <a:solidFill>
                <a:srgbClr val="C00000"/>
              </a:solidFill>
            </a:endParaRPr>
          </a:p>
          <a:p>
            <a:r>
              <a:rPr lang="ru-RU" sz="1400" dirty="0" smtClean="0">
                <a:solidFill>
                  <a:srgbClr val="C00000"/>
                </a:solidFill>
              </a:rPr>
              <a:t>Как </a:t>
            </a:r>
            <a:r>
              <a:rPr lang="ru-RU" sz="1400" dirty="0">
                <a:solidFill>
                  <a:srgbClr val="C00000"/>
                </a:solidFill>
              </a:rPr>
              <a:t>мяч, </a:t>
            </a:r>
            <a:r>
              <a:rPr lang="ru-RU" sz="1400" dirty="0" smtClean="0">
                <a:solidFill>
                  <a:srgbClr val="C00000"/>
                </a:solidFill>
              </a:rPr>
              <a:t>круглая.</a:t>
            </a:r>
            <a:endParaRPr lang="ru-RU" sz="1400" dirty="0">
              <a:solidFill>
                <a:srgbClr val="C00000"/>
              </a:solidFill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121" y="5013176"/>
            <a:ext cx="2611053" cy="173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6175638"/>
              </p:ext>
            </p:extLst>
          </p:nvPr>
        </p:nvGraphicFramePr>
        <p:xfrm>
          <a:off x="6306030" y="5036168"/>
          <a:ext cx="2473755" cy="1186999"/>
        </p:xfrm>
        <a:graphic>
          <a:graphicData uri="http://schemas.openxmlformats.org/drawingml/2006/table">
            <a:tbl>
              <a:tblPr/>
              <a:tblGrid>
                <a:gridCol w="2473755"/>
              </a:tblGrid>
              <a:tr h="1186999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C00000"/>
                          </a:solidFill>
                          <a:effectLst/>
                        </a:rPr>
                        <a:t>Ягоды на тонкой ветке —</a:t>
                      </a:r>
                      <a:br>
                        <a:rPr lang="ru-RU" sz="1400" dirty="0">
                          <a:solidFill>
                            <a:srgbClr val="C00000"/>
                          </a:solidFill>
                          <a:effectLst/>
                        </a:rPr>
                      </a:br>
                      <a:r>
                        <a:rPr lang="ru-RU" sz="1400" dirty="0">
                          <a:solidFill>
                            <a:srgbClr val="C00000"/>
                          </a:solidFill>
                          <a:effectLst/>
                        </a:rPr>
                        <a:t>Все лозы родные детки.</a:t>
                      </a:r>
                      <a:br>
                        <a:rPr lang="ru-RU" sz="1400" dirty="0">
                          <a:solidFill>
                            <a:srgbClr val="C00000"/>
                          </a:solidFill>
                          <a:effectLst/>
                        </a:rPr>
                      </a:br>
                      <a:r>
                        <a:rPr lang="ru-RU" sz="1400" dirty="0">
                          <a:solidFill>
                            <a:srgbClr val="C00000"/>
                          </a:solidFill>
                          <a:effectLst/>
                        </a:rPr>
                        <a:t>Съешь всю гроздь и будешь рад.</a:t>
                      </a:r>
                      <a:br>
                        <a:rPr lang="ru-RU" sz="1400" dirty="0">
                          <a:solidFill>
                            <a:srgbClr val="C00000"/>
                          </a:solidFill>
                          <a:effectLst/>
                        </a:rPr>
                      </a:br>
                      <a:r>
                        <a:rPr lang="ru-RU" sz="1400" dirty="0">
                          <a:solidFill>
                            <a:srgbClr val="C00000"/>
                          </a:solidFill>
                          <a:effectLst/>
                        </a:rPr>
                        <a:t>Это — сладкий...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21311" y="4839085"/>
            <a:ext cx="2652956" cy="1763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6338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2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77"/>
            <a:ext cx="9144000" cy="690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548680"/>
            <a:ext cx="5698976" cy="1080120"/>
          </a:xfrm>
        </p:spPr>
        <p:txBody>
          <a:bodyPr>
            <a:normAutofit/>
          </a:bodyPr>
          <a:lstStyle/>
          <a:p>
            <a:r>
              <a:rPr lang="ru-RU" sz="2400" b="1" i="1" dirty="0">
                <a:solidFill>
                  <a:srgbClr val="FF0000"/>
                </a:solidFill>
                <a:latin typeface="Book Antiqua" pitchFamily="18" charset="0"/>
              </a:rPr>
              <a:t>Овощи и фрукты</a:t>
            </a:r>
            <a:r>
              <a:rPr lang="ru-RU" sz="2400" dirty="0">
                <a:latin typeface="Book Antiqua" pitchFamily="18" charset="0"/>
              </a:rPr>
              <a:t/>
            </a:r>
            <a:br>
              <a:rPr lang="ru-RU" sz="2400" dirty="0">
                <a:latin typeface="Book Antiqua" pitchFamily="18" charset="0"/>
              </a:rPr>
            </a:br>
            <a:endParaRPr lang="ru-RU" sz="2400" dirty="0">
              <a:latin typeface="Book Antiqu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95736" y="1556792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i="1" dirty="0">
                <a:solidFill>
                  <a:srgbClr val="00B050"/>
                </a:solidFill>
                <a:latin typeface="Book Antiqua" pitchFamily="18" charset="0"/>
              </a:rPr>
              <a:t>Всех размеров и цветов</a:t>
            </a:r>
            <a:br>
              <a:rPr lang="ru-RU" sz="2000" b="1" i="1" dirty="0">
                <a:solidFill>
                  <a:srgbClr val="00B050"/>
                </a:solidFill>
                <a:latin typeface="Book Antiqua" pitchFamily="18" charset="0"/>
              </a:rPr>
            </a:br>
            <a:r>
              <a:rPr lang="ru-RU" sz="2000" b="1" i="1" dirty="0">
                <a:solidFill>
                  <a:srgbClr val="00B050"/>
                </a:solidFill>
                <a:latin typeface="Book Antiqua" pitchFamily="18" charset="0"/>
              </a:rPr>
              <a:t>Овощи и фрукты.</a:t>
            </a:r>
            <a:br>
              <a:rPr lang="ru-RU" sz="2000" b="1" i="1" dirty="0">
                <a:solidFill>
                  <a:srgbClr val="00B050"/>
                </a:solidFill>
                <a:latin typeface="Book Antiqua" pitchFamily="18" charset="0"/>
              </a:rPr>
            </a:br>
            <a:r>
              <a:rPr lang="ru-RU" sz="2000" b="1" i="1" dirty="0">
                <a:solidFill>
                  <a:srgbClr val="00B050"/>
                </a:solidFill>
                <a:latin typeface="Book Antiqua" pitchFamily="18" charset="0"/>
              </a:rPr>
              <a:t>Хватит их на десять ртов,</a:t>
            </a:r>
            <a:br>
              <a:rPr lang="ru-RU" sz="2000" b="1" i="1" dirty="0">
                <a:solidFill>
                  <a:srgbClr val="00B050"/>
                </a:solidFill>
                <a:latin typeface="Book Antiqua" pitchFamily="18" charset="0"/>
              </a:rPr>
            </a:br>
            <a:r>
              <a:rPr lang="ru-RU" sz="2000" b="1" i="1" dirty="0">
                <a:solidFill>
                  <a:srgbClr val="00B050"/>
                </a:solidFill>
                <a:latin typeface="Book Antiqua" pitchFamily="18" charset="0"/>
              </a:rPr>
              <a:t>Запасай продукты.</a:t>
            </a:r>
            <a:br>
              <a:rPr lang="ru-RU" sz="2000" b="1" i="1" dirty="0">
                <a:solidFill>
                  <a:srgbClr val="00B050"/>
                </a:solidFill>
                <a:latin typeface="Book Antiqua" pitchFamily="18" charset="0"/>
              </a:rPr>
            </a:br>
            <a:r>
              <a:rPr lang="ru-RU" sz="2000" b="1" i="1" dirty="0">
                <a:solidFill>
                  <a:srgbClr val="00B050"/>
                </a:solidFill>
                <a:latin typeface="Book Antiqua" pitchFamily="18" charset="0"/>
              </a:rPr>
              <a:t/>
            </a:r>
            <a:br>
              <a:rPr lang="ru-RU" sz="2000" b="1" i="1" dirty="0">
                <a:solidFill>
                  <a:srgbClr val="00B050"/>
                </a:solidFill>
                <a:latin typeface="Book Antiqua" pitchFamily="18" charset="0"/>
              </a:rPr>
            </a:br>
            <a:r>
              <a:rPr lang="ru-RU" sz="2000" b="1" i="1" dirty="0">
                <a:solidFill>
                  <a:srgbClr val="00B050"/>
                </a:solidFill>
                <a:latin typeface="Book Antiqua" pitchFamily="18" charset="0"/>
              </a:rPr>
              <a:t>Гроздьями гордится сад,</a:t>
            </a:r>
            <a:br>
              <a:rPr lang="ru-RU" sz="2000" b="1" i="1" dirty="0">
                <a:solidFill>
                  <a:srgbClr val="00B050"/>
                </a:solidFill>
                <a:latin typeface="Book Antiqua" pitchFamily="18" charset="0"/>
              </a:rPr>
            </a:br>
            <a:r>
              <a:rPr lang="ru-RU" sz="2000" b="1" i="1" dirty="0">
                <a:solidFill>
                  <a:srgbClr val="00B050"/>
                </a:solidFill>
                <a:latin typeface="Book Antiqua" pitchFamily="18" charset="0"/>
              </a:rPr>
              <a:t>Изогнулись ветки.</a:t>
            </a:r>
            <a:br>
              <a:rPr lang="ru-RU" sz="2000" b="1" i="1" dirty="0">
                <a:solidFill>
                  <a:srgbClr val="00B050"/>
                </a:solidFill>
                <a:latin typeface="Book Antiqua" pitchFamily="18" charset="0"/>
              </a:rPr>
            </a:br>
            <a:r>
              <a:rPr lang="ru-RU" sz="2000" b="1" i="1" dirty="0">
                <a:solidFill>
                  <a:srgbClr val="00B050"/>
                </a:solidFill>
                <a:latin typeface="Book Antiqua" pitchFamily="18" charset="0"/>
              </a:rPr>
              <a:t>Как созреет виноград,</a:t>
            </a:r>
            <a:br>
              <a:rPr lang="ru-RU" sz="2000" b="1" i="1" dirty="0">
                <a:solidFill>
                  <a:srgbClr val="00B050"/>
                </a:solidFill>
                <a:latin typeface="Book Antiqua" pitchFamily="18" charset="0"/>
              </a:rPr>
            </a:br>
            <a:r>
              <a:rPr lang="ru-RU" sz="2000" b="1" i="1" dirty="0">
                <a:solidFill>
                  <a:srgbClr val="00B050"/>
                </a:solidFill>
                <a:latin typeface="Book Antiqua" pitchFamily="18" charset="0"/>
              </a:rPr>
              <a:t>Приходите, детки!</a:t>
            </a:r>
          </a:p>
        </p:txBody>
      </p:sp>
    </p:spTree>
    <p:extLst>
      <p:ext uri="{BB962C8B-B14F-4D97-AF65-F5344CB8AC3E}">
        <p14:creationId xmlns:p14="http://schemas.microsoft.com/office/powerpoint/2010/main" val="3599969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813"/>
            <a:ext cx="9144000" cy="690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3400" y="692696"/>
            <a:ext cx="5766792" cy="1612776"/>
          </a:xfrm>
        </p:spPr>
        <p:txBody>
          <a:bodyPr>
            <a:normAutofit fontScale="70000" lnSpcReduction="20000"/>
          </a:bodyPr>
          <a:lstStyle/>
          <a:p>
            <a:endParaRPr lang="ru-RU" sz="16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При подготовки презентации были использованы сайты:</a:t>
            </a:r>
          </a:p>
          <a:p>
            <a:pPr marL="0" indent="0">
              <a:buNone/>
            </a:pPr>
            <a:endParaRPr lang="ru-RU" sz="1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Карточки 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детские( овощи и фрукты)-картинки для детей – на </a:t>
            </a:r>
            <a:r>
              <a:rPr lang="ru-RU" sz="16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бэби.ру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600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</a:t>
            </a:r>
            <a:r>
              <a:rPr lang="ru-RU" sz="1600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://www.baby.ru/blogs/post/89381996-22801549/</a:t>
            </a:r>
            <a:endParaRPr lang="ru-RU" sz="1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Загадки про овощи и фрукты с ответами для детей дошкольного возраста -Источник: </a:t>
            </a:r>
            <a:r>
              <a:rPr lang="ru-RU" sz="1600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http://mamrabota.ru/razvitie-i-vospitanie-detej/zagadki-pro-ovoshhi-i-frukty.html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Блог мамы: работа + семья © mamrabota.ru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 </a:t>
            </a:r>
            <a:endParaRPr lang="ru-RU" sz="1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2420888"/>
            <a:ext cx="3672408" cy="401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749" y="4221088"/>
            <a:ext cx="1828800" cy="240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894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290</Words>
  <Application>Microsoft Office PowerPoint</Application>
  <PresentationFormat>Экран (4:3)</PresentationFormat>
  <Paragraphs>56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Овощи и фрукты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Дом</dc:creator>
  <cp:lastModifiedBy>Дом</cp:lastModifiedBy>
  <cp:revision>29</cp:revision>
  <dcterms:created xsi:type="dcterms:W3CDTF">2015-03-09T10:21:05Z</dcterms:created>
  <dcterms:modified xsi:type="dcterms:W3CDTF">2015-04-13T17:18:26Z</dcterms:modified>
</cp:coreProperties>
</file>