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4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6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0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6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0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4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55FA-24E8-4D08-A5AF-24355FD75E6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43E1-8244-499F-9EBB-9266F6D05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/>
              <a:t>Тренировка юных баскетболистов в зависимости от их позиции в игре.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/>
              <a:t>Исследовательская работа</a:t>
            </a:r>
            <a:br>
              <a:rPr lang="ru-RU" sz="20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904656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Выполнила</a:t>
            </a:r>
            <a:r>
              <a:rPr lang="ru-RU" sz="2000" smtClean="0">
                <a:solidFill>
                  <a:schemeClr val="tx1"/>
                </a:solidFill>
              </a:rPr>
              <a:t>:  Дмитрий </a:t>
            </a:r>
            <a:r>
              <a:rPr lang="ru-RU" sz="2000" dirty="0" smtClean="0">
                <a:solidFill>
                  <a:schemeClr val="tx1"/>
                </a:solidFill>
              </a:rPr>
              <a:t>Юрьевич Шергин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учитель физической культуры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268760"/>
            <a:ext cx="7365504" cy="4813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критериев оценивания эффективности тренировки баскетболистов, в зависимости от их позиции в игре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Разыгрывающий: пас; ведение мяча (дриблинг); челночный бег 10×10.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Атакующий защитник: бросок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трехочковой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линии; ведение мяча (дриблинг); челночный бег 10×10.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форвард: бросок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трехочковой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линии; бросок со средней дистанции; челночный бег 10×10.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форвард: бросок со средней дистанции; съем мяча (подбор отскока); Высота прыжка.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Центровой: Бросок из под кольца; съем мяча (подбор отскока); прыжок в высоту с места.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4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51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Методы и приемы обучения, используемые в исследовании. Эффективность тренировки баскетболистов в зависимости                              от их роли в игре.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Результат распределение занимающихся по позициям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999185"/>
              </p:ext>
            </p:extLst>
          </p:nvPr>
        </p:nvGraphicFramePr>
        <p:xfrm>
          <a:off x="755576" y="1772816"/>
          <a:ext cx="8280920" cy="230425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55512"/>
                <a:gridCol w="1656352"/>
                <a:gridCol w="1872712"/>
                <a:gridCol w="1584176"/>
                <a:gridCol w="1512168"/>
              </a:tblGrid>
              <a:tr h="559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АЗ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ЛФ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МФ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</a:rPr>
                        <a:t>Лебедиков</a:t>
                      </a:r>
                      <a:r>
                        <a:rPr lang="ru-RU" sz="2000" b="0" dirty="0">
                          <a:effectLst/>
                        </a:rPr>
                        <a:t> П.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Недосеков</a:t>
                      </a:r>
                      <a:r>
                        <a:rPr lang="ru-RU" sz="2000" dirty="0">
                          <a:effectLst/>
                        </a:rPr>
                        <a:t> 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Абразаков</a:t>
                      </a:r>
                      <a:r>
                        <a:rPr lang="ru-RU" sz="2000" dirty="0">
                          <a:effectLst/>
                        </a:rPr>
                        <a:t> В.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Куликов Д.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Енин Н.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</a:rPr>
                        <a:t>Палаткин</a:t>
                      </a:r>
                      <a:r>
                        <a:rPr lang="ru-RU" sz="2000" b="0" dirty="0">
                          <a:effectLst/>
                        </a:rPr>
                        <a:t> Н.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Терентьев 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Мануйленко Д.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Сашанков</a:t>
                      </a:r>
                      <a:r>
                        <a:rPr lang="ru-RU" sz="2000" dirty="0">
                          <a:effectLst/>
                        </a:rPr>
                        <a:t> 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Пятницин Е.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3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Бражкин 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Толстокоров</a:t>
                      </a:r>
                      <a:r>
                        <a:rPr lang="ru-RU" sz="2000" dirty="0">
                          <a:effectLst/>
                        </a:rPr>
                        <a:t> В.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533728"/>
              </p:ext>
            </p:extLst>
          </p:nvPr>
        </p:nvGraphicFramePr>
        <p:xfrm>
          <a:off x="539552" y="1052736"/>
          <a:ext cx="8208911" cy="2509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249"/>
                <a:gridCol w="1654349"/>
                <a:gridCol w="1908381"/>
                <a:gridCol w="1622932"/>
              </a:tblGrid>
              <a:tr h="5709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Ф.И. занимающегося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Нормативы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96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Разыгрывающие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6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Пас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(кол-во)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Ведение мяча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(сек.)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Челночный бег 10×10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(сек.)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Лебедиков 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34,7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Палаткин</a:t>
                      </a:r>
                      <a:r>
                        <a:rPr lang="ru-RU" sz="1600" dirty="0">
                          <a:effectLst/>
                        </a:rPr>
                        <a:t> 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33,4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3611"/>
              </p:ext>
            </p:extLst>
          </p:nvPr>
        </p:nvGraphicFramePr>
        <p:xfrm>
          <a:off x="503547" y="3789040"/>
          <a:ext cx="8208913" cy="2487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1980221"/>
                <a:gridCol w="1581424"/>
                <a:gridCol w="1622932"/>
              </a:tblGrid>
              <a:tr h="39721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Атакующие защитники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err="1" smtClean="0">
                          <a:effectLst/>
                        </a:rPr>
                        <a:t>Трехочковый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бросок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(кол-во)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Ведение мяча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Челночный бег 10×10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Недосеков С.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29,4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Терентьев 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33,5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Бражкин 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31,3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47667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измерений в начале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884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45082"/>
              </p:ext>
            </p:extLst>
          </p:nvPr>
        </p:nvGraphicFramePr>
        <p:xfrm>
          <a:off x="0" y="6557"/>
          <a:ext cx="9116888" cy="6851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326"/>
                <a:gridCol w="2659092"/>
                <a:gridCol w="2680027"/>
                <a:gridCol w="1802443"/>
              </a:tblGrid>
              <a:tr h="264458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Легкие форварды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Трехочковый</a:t>
                      </a:r>
                      <a:r>
                        <a:rPr lang="ru-RU" sz="1600" dirty="0">
                          <a:effectLst/>
                        </a:rPr>
                        <a:t> бросок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(кол-во)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Бросок со средней дистанции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(кол-во)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Челночный бег 10×10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Абразаков 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32,8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Мануйленко Д.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37,1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Толстокоров 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Тяжелые форварды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Сьем мяча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(кол-во)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Бросок со средней дистанции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(кол-во)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Прыжок в высоту с места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(см.)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Куликов Д.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44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Сашанков 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41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Центровые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Сьем</a:t>
                      </a:r>
                      <a:r>
                        <a:rPr lang="ru-RU" sz="1600" dirty="0">
                          <a:effectLst/>
                        </a:rPr>
                        <a:t> мяча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(кол-во)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Бросок </a:t>
                      </a:r>
                      <a:r>
                        <a:rPr lang="ru-RU" sz="1600" dirty="0" smtClean="0">
                          <a:effectLst/>
                        </a:rPr>
                        <a:t>под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кольцом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(кол-во)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Прыжок в высоту с места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(см.)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Енин Н.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39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41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64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Пятницин Е.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58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41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46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Занятие в секции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Администратор\Desktop\конференция\20150325_113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" y="1340768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65" y="328498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1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Занятие в секции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8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Arial Black" pitchFamily="34" charset="0"/>
              </a:rPr>
              <a:t>Результаты измерений в конце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9282"/>
              </p:ext>
            </p:extLst>
          </p:nvPr>
        </p:nvGraphicFramePr>
        <p:xfrm>
          <a:off x="251520" y="1154767"/>
          <a:ext cx="8640960" cy="5786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5"/>
                <a:gridCol w="2187484"/>
                <a:gridCol w="2008823"/>
                <a:gridCol w="1708348"/>
              </a:tblGrid>
              <a:tr h="3702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>
                          <a:effectLst/>
                        </a:rPr>
                        <a:t>Ф.И. занимающегося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Нормативы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286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Разыгрывающие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0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Пас</a:t>
                      </a:r>
                      <a:endParaRPr lang="ru-RU" sz="14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(кол-во)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Ведение мяча</a:t>
                      </a:r>
                      <a:endParaRPr lang="ru-RU" sz="14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Челночный бег 10×10</a:t>
                      </a:r>
                      <a:endParaRPr lang="ru-RU" sz="14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  <a:tr h="5449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Лебедиков П.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41(+21,9%)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21(-14,2%)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31,7(-9,4%)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  <a:tr h="5449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Палаткин 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38(+28,9%)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22(-13,%)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30,4(-9,8%)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  <a:tr h="370286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Атакующие защитники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0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Трехочковый бросок</a:t>
                      </a:r>
                      <a:endParaRPr lang="ru-RU" sz="14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(кол-во)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Ведение мяча</a:t>
                      </a:r>
                      <a:endParaRPr lang="ru-RU" sz="14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Челночный бег 10×10</a:t>
                      </a:r>
                      <a:endParaRPr lang="ru-RU" sz="14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(сек.)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  <a:tr h="370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Недосеков 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16(+25%)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20(-10%)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27,2(-8%)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  <a:tr h="7405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Терентьев 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11(+54,5%)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22(-18,1%)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30,1(-11,2%)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  <a:tr h="5449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Бражкин 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13(+38,4%)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effectLst/>
                        </a:rPr>
                        <a:t>20(-15%)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>
                          <a:effectLst/>
                        </a:rPr>
                        <a:t>28,8(-8,6%)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3" marR="503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20955"/>
              </p:ext>
            </p:extLst>
          </p:nvPr>
        </p:nvGraphicFramePr>
        <p:xfrm>
          <a:off x="0" y="0"/>
          <a:ext cx="9144000" cy="7121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704"/>
                <a:gridCol w="2664296"/>
                <a:gridCol w="1944216"/>
                <a:gridCol w="2627784"/>
              </a:tblGrid>
              <a:tr h="458173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Легкие форварды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Трехочковый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бросок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(кол-во)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Бросок со средней дистанции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(кол-во)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Челночный бег 10×10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(сек.)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63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Абразаков В.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10(+40%)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24(+25%)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29,8(-10%)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Мануйленко 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13(+30,7%)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26(+23%)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35,8(-3,6%)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Толстокоров В.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12(+33,3%)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22(+31,8%)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29,2(-7,1%)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Тяжелые форварды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9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Сьем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мяча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(кол-во)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Бросок со средней дистанции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(кол-во)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Прыжок в высоту с места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(см.)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Куликов 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46(+4,3%)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21(+42,8%)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52(+7,6%)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Сашанков А.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44(+6,8%)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16(+56,2%)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48(+6,2%)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Центровые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Сьем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мяча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(кол-во)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Бросок под кольцом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(кол-во)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Прыжок в высоту с места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(см.)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331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Енин 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43(+13,9%)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45(+13,3%)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46(+10,8%)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  <a:tr h="4705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Пятницин Е.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47(-23,4%)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48(+14,5%)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49(+6,1%)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737" marR="367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052736"/>
            <a:ext cx="6912768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Система </a:t>
            </a:r>
            <a:r>
              <a:rPr lang="ru-RU" dirty="0"/>
              <a:t>тренировок оказала благотворное влияние на занимающихся в секции первый год;</a:t>
            </a:r>
          </a:p>
          <a:p>
            <a:pPr lvl="0"/>
            <a:r>
              <a:rPr lang="ru-RU" dirty="0"/>
              <a:t>Метод круговой тренировки позволил увеличить показатели технической и физической подготовки баскетболистов; </a:t>
            </a:r>
          </a:p>
          <a:p>
            <a:pPr lvl="0"/>
            <a:r>
              <a:rPr lang="ru-RU" dirty="0"/>
              <a:t>Занимающиеся могут самостоятельно выбрать интенсивность тренировок наиболее подходящую для них;</a:t>
            </a:r>
          </a:p>
          <a:p>
            <a:pPr lvl="0"/>
            <a:r>
              <a:rPr lang="ru-RU" dirty="0"/>
              <a:t>Позиционный подход к тренировки позволил раскрыть весь потенциал занимающихся;</a:t>
            </a:r>
          </a:p>
          <a:p>
            <a:pPr lvl="0"/>
            <a:r>
              <a:rPr lang="ru-RU" dirty="0"/>
              <a:t>Знание позиций позволяют прогнозировать действия игроков своей команды.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124744"/>
            <a:ext cx="64294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Актуальность: </a:t>
            </a:r>
            <a:r>
              <a:rPr lang="ru-RU" dirty="0"/>
              <a:t>В настоящее время в нашей стране как никогда остро стоит вопрос о состоянии здоровья подрастающего поколения. Для решения данной проблемы эффективным средством являются спортигры, в частности баскетбол.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836712"/>
            <a:ext cx="6357392" cy="56166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b="1" i="1" dirty="0"/>
              <a:t>Цель исследования</a:t>
            </a:r>
            <a:r>
              <a:rPr lang="ru-RU" sz="5000" i="1" dirty="0"/>
              <a:t>:</a:t>
            </a:r>
            <a:r>
              <a:rPr lang="ru-RU" sz="5000" dirty="0"/>
              <a:t> Изучение влияние тренировок на юных баскетболистов в зависимости от их позиции в игре.</a:t>
            </a:r>
          </a:p>
          <a:p>
            <a:pPr marL="0" indent="0">
              <a:buNone/>
            </a:pPr>
            <a:r>
              <a:rPr lang="ru-RU" sz="5000" b="1" i="1" dirty="0"/>
              <a:t>Объект исследования</a:t>
            </a:r>
            <a:r>
              <a:rPr lang="ru-RU" sz="5000" i="1" dirty="0"/>
              <a:t>:</a:t>
            </a:r>
            <a:r>
              <a:rPr lang="ru-RU" sz="5000" dirty="0"/>
              <a:t> спортивно-тренировочное занятие.</a:t>
            </a:r>
          </a:p>
          <a:p>
            <a:pPr marL="0" indent="0">
              <a:buNone/>
            </a:pPr>
            <a:r>
              <a:rPr lang="ru-RU" sz="5000" b="1" i="1" dirty="0"/>
              <a:t>Предмет исследования</a:t>
            </a:r>
            <a:r>
              <a:rPr lang="ru-RU" sz="5000" i="1" dirty="0"/>
              <a:t>:</a:t>
            </a:r>
            <a:r>
              <a:rPr lang="ru-RU" sz="5000" dirty="0"/>
              <a:t> применение методов и приемов обучения юных баскетболистов.</a:t>
            </a:r>
          </a:p>
          <a:p>
            <a:pPr marL="0" indent="0">
              <a:buNone/>
            </a:pPr>
            <a:r>
              <a:rPr lang="ru-RU" sz="5000" b="1" i="1" dirty="0"/>
              <a:t>Задачи:</a:t>
            </a:r>
            <a:endParaRPr lang="ru-RU" sz="5000" dirty="0"/>
          </a:p>
          <a:p>
            <a:pPr marL="514350" lvl="0" indent="-514350">
              <a:buFont typeface="+mj-lt"/>
              <a:buAutoNum type="arabicPeriod"/>
            </a:pPr>
            <a:r>
              <a:rPr lang="ru-RU" sz="5000" dirty="0"/>
              <a:t>выявить анатомо-физиологические особенности юных баскетболистов;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000" dirty="0"/>
              <a:t>рассмотреть  возможные позиции игроков на площадке;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000" dirty="0"/>
              <a:t>выявить методы и приемы при обучении баскетболистов, в зависимости от их позиции в игре;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000" dirty="0"/>
              <a:t>установить эффективность тренировки баскетболистов в зависимости от позиции в игре.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Позиции в баскетболе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58" y="1484784"/>
            <a:ext cx="4690742" cy="4248472"/>
          </a:xfrm>
        </p:spPr>
      </p:pic>
      <p:sp>
        <p:nvSpPr>
          <p:cNvPr id="5" name="TextBox 4"/>
          <p:cNvSpPr txBox="1"/>
          <p:nvPr/>
        </p:nvSpPr>
        <p:spPr>
          <a:xfrm>
            <a:off x="1763688" y="1790725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Разыгрывающий защитник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Атакующий защитник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Легкий форвард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Тяжелый или мощный форвард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Центровой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8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Разыгрывающий защитник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63067"/>
            <a:ext cx="2736304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3166079" cy="382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3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Атакующий защитник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3386"/>
            <a:ext cx="4041021" cy="402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3168352" cy="488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0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Легкий форвард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12075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67448" cy="320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2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Мощный форвард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21505"/>
            <a:ext cx="4092907" cy="2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530747" cy="429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4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Центровой</a:t>
            </a:r>
            <a:endParaRPr 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" y="1405905"/>
            <a:ext cx="301730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832619" cy="281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834</Words>
  <Application>Microsoft Office PowerPoint</Application>
  <PresentationFormat>Экран (4:3)</PresentationFormat>
  <Paragraphs>244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Тренировка юных баскетболистов в зависимости от их позиции в игре. Исследовательская работа   </vt:lpstr>
      <vt:lpstr>Презентация PowerPoint</vt:lpstr>
      <vt:lpstr>Презентация PowerPoint</vt:lpstr>
      <vt:lpstr>Позиции в баскетболе</vt:lpstr>
      <vt:lpstr>Разыгрывающий защитник</vt:lpstr>
      <vt:lpstr>Атакующий защитник</vt:lpstr>
      <vt:lpstr>Легкий форвард</vt:lpstr>
      <vt:lpstr>Мощный форвард</vt:lpstr>
      <vt:lpstr>Центровой</vt:lpstr>
      <vt:lpstr>Исследование</vt:lpstr>
      <vt:lpstr>Методы и приемы обучения, используемые в исследовании. Эффективность тренировки баскетболистов в зависимости                              от их роли в игре. </vt:lpstr>
      <vt:lpstr>Результат распределение занимающихся по позициям</vt:lpstr>
      <vt:lpstr>Презентация PowerPoint</vt:lpstr>
      <vt:lpstr>Презентация PowerPoint</vt:lpstr>
      <vt:lpstr>Занятие в секции</vt:lpstr>
      <vt:lpstr>Занятие в секции</vt:lpstr>
      <vt:lpstr>Результаты измерений в конце исследования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Тренировка юных баскетболистов в зависимости от их позиции в игре. Исследовательская работа</dc:title>
  <dc:creator>СПОРТ</dc:creator>
  <cp:lastModifiedBy>Пользователь Windows</cp:lastModifiedBy>
  <cp:revision>18</cp:revision>
  <dcterms:created xsi:type="dcterms:W3CDTF">2015-03-25T03:18:28Z</dcterms:created>
  <dcterms:modified xsi:type="dcterms:W3CDTF">2015-04-13T16:19:04Z</dcterms:modified>
</cp:coreProperties>
</file>