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sldIdLst>
    <p:sldId id="256" r:id="rId2"/>
    <p:sldId id="262" r:id="rId3"/>
    <p:sldId id="264" r:id="rId4"/>
    <p:sldId id="265" r:id="rId5"/>
    <p:sldId id="283" r:id="rId6"/>
    <p:sldId id="287" r:id="rId7"/>
    <p:sldId id="285" r:id="rId8"/>
    <p:sldId id="286" r:id="rId9"/>
    <p:sldId id="289" r:id="rId10"/>
    <p:sldId id="290" r:id="rId11"/>
    <p:sldId id="299" r:id="rId12"/>
    <p:sldId id="291" r:id="rId13"/>
    <p:sldId id="292" r:id="rId14"/>
    <p:sldId id="293" r:id="rId15"/>
    <p:sldId id="300" r:id="rId16"/>
    <p:sldId id="301" r:id="rId17"/>
    <p:sldId id="302" r:id="rId18"/>
    <p:sldId id="296" r:id="rId19"/>
    <p:sldId id="295" r:id="rId20"/>
    <p:sldId id="298" r:id="rId2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78A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1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9E231B-5E74-4F12-96D6-497756EADB2F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25A8-C0E9-4090-A08A-7725B8B176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70DF0-6A90-4DA5-9E7E-DE7067FE326A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C5CDF8-7F3B-4C8A-9473-0EE734DC9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E6984-9924-4703-90B3-E181127EA2B5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CF4251-D467-4019-BC0B-015616AC13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1CC2B6-D9F9-46C9-AE6C-D9B41F4EE075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C15A4-AFB6-4234-8CBC-27ED554111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0BBDC6-5D8E-4A3A-A81D-73849330B264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E6E8B-2B35-43B1-B240-920AB0F85A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F98782-04D4-439B-B3CF-05CA54501993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40AE5-70A4-4C27-ABDD-31796AE6EB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80BF7D-185D-4C89-A436-98F47B4575EE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1120FF-7BFC-4FA2-B5F7-A12B832853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60097-C0E8-4860-A6B7-579BB7D0F47A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3D0F9-2ECD-40B0-BDBB-A5F8C6A82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9FE89-2BCD-4309-BDB9-7A42D47D9183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71F2E-7287-400D-AAEE-2D4266E052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62449C-2AB6-47D4-9944-247D2A54F5E1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B8B1A-AA21-484B-BC29-C6D23A32D8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0A83EC4D-527C-4A71-B6B7-56F9DF6E0608}" type="datetimeFigureOut">
              <a:rPr lang="ru-RU"/>
              <a:pPr>
                <a:defRPr/>
              </a:pPr>
              <a:t>28.02.2015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3A3CE686-AD4B-4C2F-9B24-881F2F53F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7" r:id="rId2"/>
    <p:sldLayoutId id="2147484040" r:id="rId3"/>
    <p:sldLayoutId id="2147484041" r:id="rId4"/>
    <p:sldLayoutId id="2147484042" r:id="rId5"/>
    <p:sldLayoutId id="2147484043" r:id="rId6"/>
    <p:sldLayoutId id="2147484044" r:id="rId7"/>
    <p:sldLayoutId id="2147484048" r:id="rId8"/>
    <p:sldLayoutId id="2147484045" r:id="rId9"/>
    <p:sldLayoutId id="2147484046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A8CDD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C0BEAF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1431925" y="4076700"/>
            <a:ext cx="7407275" cy="2781300"/>
          </a:xfrm>
        </p:spPr>
        <p:txBody>
          <a:bodyPr lIns="0" rIns="18288"/>
          <a:lstStyle/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endParaRPr lang="ru-RU" sz="1700" dirty="0" smtClean="0"/>
          </a:p>
          <a:p>
            <a:pPr marL="0" indent="0" algn="r" eaLnBrk="1" hangingPunct="1">
              <a:lnSpc>
                <a:spcPct val="80000"/>
              </a:lnSpc>
              <a:buFont typeface="Wingdings 2" pitchFamily="18" charset="2"/>
              <a:buNone/>
            </a:pPr>
            <a:r>
              <a:rPr lang="ru-RU" sz="1800" b="1" dirty="0" smtClean="0">
                <a:solidFill>
                  <a:srgbClr val="1778A9"/>
                </a:solidFill>
              </a:rPr>
              <a:t>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813" y="134938"/>
            <a:ext cx="864076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  <a:p>
            <a:pPr>
              <a:defRPr/>
            </a:pPr>
            <a:endParaRPr lang="ru-RU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1098" y="764704"/>
            <a:ext cx="8041817" cy="2934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Воспитание у дошкольников</a:t>
            </a:r>
            <a:b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самостоятельности и </a:t>
            </a:r>
            <a:b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творческой активности</a:t>
            </a:r>
            <a:b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движении на основе</a:t>
            </a:r>
            <a:b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игровых технологий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8" name="Рисунок 7" descr="http://www.abakanonline.ru/images/images/2011/avgust/1/95162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789040"/>
            <a:ext cx="2808312" cy="2852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http://img1.liveinternet.ru/images/foto/b/2/613/764613/f_74447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3861048"/>
            <a:ext cx="3355274" cy="2783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987824" y="3861048"/>
            <a:ext cx="252028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i="1" dirty="0" smtClean="0"/>
              <a:t>Подготовила: инструктор по физической культуре</a:t>
            </a:r>
            <a:br>
              <a:rPr lang="ru-RU" sz="2000" b="1" i="1" dirty="0" smtClean="0"/>
            </a:br>
            <a:r>
              <a:rPr lang="ru-RU" sz="2000" b="1" i="1" dirty="0" smtClean="0"/>
              <a:t>МКДОУ Бутурлиновский д/с №1 </a:t>
            </a:r>
            <a:br>
              <a:rPr lang="ru-RU" sz="2000" b="1" i="1" dirty="0" smtClean="0"/>
            </a:br>
            <a:r>
              <a:rPr lang="ru-RU" sz="2000" b="1" i="1" dirty="0" smtClean="0"/>
              <a:t>Тузикова С.В.</a:t>
            </a:r>
            <a:endParaRPr lang="ru-RU" sz="20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800" dirty="0" smtClean="0">
              <a:solidFill>
                <a:srgbClr val="C000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31068" y="764705"/>
            <a:ext cx="7081875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Подвижные игры </a:t>
            </a:r>
            <a:b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 игровые упражнения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9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0848"/>
            <a:ext cx="3888432" cy="3316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29887" y="3861048"/>
            <a:ext cx="4490585" cy="2766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7" y="1052736"/>
            <a:ext cx="5703353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36496" y="3789040"/>
            <a:ext cx="7206184" cy="286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6012160" y="1412777"/>
            <a:ext cx="2880320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Играем</a:t>
            </a:r>
            <a:b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</a:t>
            </a:r>
            <a:b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колобками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1030748" y="620689"/>
            <a:ext cx="7082516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Играем </a:t>
            </a:r>
            <a:b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 «со снежной тучей»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988840"/>
            <a:ext cx="3168352" cy="209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221088"/>
            <a:ext cx="4485979" cy="240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988839"/>
            <a:ext cx="3563374" cy="2099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68313" y="692150"/>
            <a:ext cx="8229600" cy="1143000"/>
          </a:xfrm>
        </p:spPr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30595" y="764705"/>
            <a:ext cx="488281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Игры с фитболом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556792"/>
            <a:ext cx="4629178" cy="230425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293096"/>
            <a:ext cx="5066277" cy="19793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64088" y="1556792"/>
            <a:ext cx="3357586" cy="332959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548680"/>
            <a:ext cx="5452324" cy="172819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7984" y="2492896"/>
            <a:ext cx="4281368" cy="20162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4869160"/>
            <a:ext cx="6869869" cy="17973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32314" y="764705"/>
            <a:ext cx="687938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Игры на свежем воздухе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4104456" cy="20999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1772816"/>
            <a:ext cx="3807296" cy="34107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005064"/>
            <a:ext cx="3962417" cy="2520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76672"/>
            <a:ext cx="4248472" cy="2549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2360267"/>
            <a:ext cx="4173562" cy="3086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411500"/>
            <a:ext cx="4032448" cy="30149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27604" y="692696"/>
            <a:ext cx="7088800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Лечебно-профилактический </a:t>
            </a:r>
            <a:b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танец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72815"/>
            <a:ext cx="3896146" cy="33566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4005225" cy="267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4005064"/>
            <a:ext cx="3960440" cy="258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7163" y="908720"/>
            <a:ext cx="60896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Релаксация и массаж</a:t>
            </a:r>
            <a:endParaRPr lang="ru-RU" sz="36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7" name="Содержимое 6" descr="C:\Documents and Settings\User\Local Settings\Temporary Internet Files\Content.Word\DSCN1484.jpg"/>
          <p:cNvPicPr>
            <a:picLocks noGrp="1"/>
          </p:cNvPicPr>
          <p:nvPr>
            <p:ph idx="1"/>
          </p:nvPr>
        </p:nvPicPr>
        <p:blipFill>
          <a:blip r:embed="rId2" cstate="print">
            <a:lum contrast="10000"/>
          </a:blip>
          <a:srcRect/>
          <a:stretch>
            <a:fillRect/>
          </a:stretch>
        </p:blipFill>
        <p:spPr bwMode="auto">
          <a:xfrm>
            <a:off x="1619672" y="4293096"/>
            <a:ext cx="5544616" cy="230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916832"/>
            <a:ext cx="426720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916832"/>
            <a:ext cx="4267200" cy="215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«Играя,дети учатся, прежде всего, развлекаться,а это одно из самых полезных занятий на свете»</a:t>
            </a:r>
          </a:p>
          <a:p>
            <a:r>
              <a:rPr lang="ru-RU" smtClean="0"/>
              <a:t>                                                                         Э.Фромм</a:t>
            </a:r>
          </a:p>
          <a:p>
            <a:endParaRPr lang="ru-RU" smtClean="0"/>
          </a:p>
          <a:p>
            <a:endParaRPr lang="ru-RU" smtClean="0"/>
          </a:p>
          <a:p>
            <a:r>
              <a:rPr lang="ru-RU" smtClean="0"/>
              <a:t>«Чтобы вырасти здоровыми, детям не требуется уметь читать, им требуется уметь играть»</a:t>
            </a:r>
          </a:p>
          <a:p>
            <a:r>
              <a:rPr lang="ru-RU" smtClean="0"/>
              <a:t>                                                                       Ф.Роджерс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endParaRPr lang="ru-RU" sz="44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4000" dirty="0" smtClean="0">
                <a:latin typeface="+mj-lt"/>
              </a:rPr>
              <a:t> </a:t>
            </a:r>
            <a:r>
              <a:rPr lang="ru-RU" sz="4000" b="1" i="1" dirty="0" smtClean="0">
                <a:solidFill>
                  <a:schemeClr val="accent4">
                    <a:lumMod val="50000"/>
                  </a:schemeClr>
                </a:solidFill>
                <a:latin typeface="+mj-lt"/>
              </a:rPr>
              <a:t>это естественная потребность в движении, удовлетворение которой является важнейшим условием всестороннего развития и воспитания ребенка.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0737" y="908720"/>
            <a:ext cx="808253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Двигательная активность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                  Литература  </a:t>
            </a: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Использованы фотографии занятий с детьми</a:t>
            </a:r>
          </a:p>
          <a:p>
            <a:r>
              <a:rPr lang="ru-RU" smtClean="0"/>
              <a:t>Спутник руководителя физического воспитания дошкольного учреждения под ред.С.О.Филипповой</a:t>
            </a:r>
          </a:p>
          <a:p>
            <a:r>
              <a:rPr lang="ru-RU" smtClean="0"/>
              <a:t>СПб «Детство –Пресс» 2005г.</a:t>
            </a:r>
          </a:p>
          <a:p>
            <a:r>
              <a:rPr lang="ru-RU" smtClean="0"/>
              <a:t>Теория и методика </a:t>
            </a:r>
            <a:r>
              <a:rPr lang="en-US" smtClean="0"/>
              <a:t> </a:t>
            </a:r>
            <a:r>
              <a:rPr lang="ru-RU" smtClean="0"/>
              <a:t>физической культуры дошкольников Спб., «Детство-Пресс» 2008г.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Блок-схема: документ 3"/>
          <p:cNvSpPr/>
          <p:nvPr/>
        </p:nvSpPr>
        <p:spPr>
          <a:xfrm>
            <a:off x="1258888" y="4365625"/>
            <a:ext cx="2952750" cy="1584325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Организованная двигательная деятельность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2411413" y="2852738"/>
            <a:ext cx="576262" cy="13684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084888" y="2420938"/>
            <a:ext cx="574675" cy="1368425"/>
          </a:xfrm>
          <a:prstGeom prst="downArrow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Блок-схема: документ 7"/>
          <p:cNvSpPr/>
          <p:nvPr/>
        </p:nvSpPr>
        <p:spPr>
          <a:xfrm>
            <a:off x="5003800" y="3860800"/>
            <a:ext cx="2952750" cy="1728788"/>
          </a:xfrm>
          <a:prstGeom prst="flowChart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Самостоятельная двигательная деятельность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(составляет 2/3  общей  двигательной активности)</a:t>
            </a:r>
            <a:endParaRPr lang="ru-RU" sz="2800" b="1" i="1" dirty="0">
              <a:solidFill>
                <a:schemeClr val="accent4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9" name="Блок-схема: несколько документов 8"/>
          <p:cNvSpPr/>
          <p:nvPr/>
        </p:nvSpPr>
        <p:spPr>
          <a:xfrm>
            <a:off x="2268538" y="836613"/>
            <a:ext cx="4824412" cy="1728787"/>
          </a:xfrm>
          <a:prstGeom prst="flowChartMultidocumen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>
                <a:solidFill>
                  <a:srgbClr val="676451"/>
                </a:solidFill>
                <a:latin typeface="Calibri" pitchFamily="34" charset="0"/>
                <a:cs typeface="Arial" charset="0"/>
              </a:rPr>
              <a:t>Двигательный режим</a:t>
            </a:r>
          </a:p>
          <a:p>
            <a:pPr algn="ctr">
              <a:defRPr/>
            </a:pPr>
            <a:r>
              <a:rPr lang="ru-RU" sz="1200" dirty="0">
                <a:solidFill>
                  <a:srgbClr val="676451"/>
                </a:solidFill>
                <a:latin typeface="Calibri" pitchFamily="34" charset="0"/>
                <a:cs typeface="Arial" charset="0"/>
              </a:rPr>
              <a:t>(</a:t>
            </a:r>
            <a:r>
              <a:rPr lang="ru-RU" sz="1400" b="1" dirty="0">
                <a:solidFill>
                  <a:srgbClr val="676451"/>
                </a:solidFill>
                <a:latin typeface="Arial" pitchFamily="34" charset="0"/>
                <a:cs typeface="Arial" pitchFamily="34" charset="0"/>
              </a:rPr>
              <a:t>общая продолжительность двигательной активности детей в котором не менее 50 – 60 % периода бодрствования)</a:t>
            </a:r>
            <a:endParaRPr lang="ru-RU" sz="1200" b="1" dirty="0">
              <a:solidFill>
                <a:srgbClr val="67645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endParaRPr lang="ru-RU" sz="1200" b="1" dirty="0">
              <a:solidFill>
                <a:srgbClr val="676451"/>
              </a:solidFill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13" y="620713"/>
            <a:ext cx="8229600" cy="1368425"/>
          </a:xfrm>
        </p:spPr>
        <p:txBody>
          <a:bodyPr/>
          <a:lstStyle/>
          <a:p>
            <a:pPr algn="ctr" eaLnBrk="1" hangingPunct="1"/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4800" b="1" dirty="0" smtClean="0"/>
              <a:t/>
            </a:r>
            <a:br>
              <a:rPr lang="en-US" sz="4800" b="1" dirty="0" smtClean="0"/>
            </a:br>
            <a:endParaRPr lang="ru-RU" sz="44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Физкультурные занятия. 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Физкультурно-оздоровительная работа в течение дня (утренняя, бодрящая, дыхательная, корригирующая  и пальчиковая гимнастика, физкультминутки и динамические паузы, подвижные, спортивные игры и упражнения в зале и  на прогулке,                     закаливающие мероприятия).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Активный отдых (туристические прогулки,    физкультурные досуги и праздники, дни здоровья, каникулы).</a:t>
            </a:r>
          </a:p>
          <a:p>
            <a:pPr eaLnBrk="1" hangingPunct="1">
              <a:lnSpc>
                <a:spcPct val="90000"/>
              </a:lnSpc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Индивидуальная и дифференцированная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работа (с детьми, имеющими отклонения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в физическом и двигательном развитии).</a:t>
            </a:r>
          </a:p>
          <a:p>
            <a:pPr eaLnBrk="1" hangingPunct="1">
              <a:lnSpc>
                <a:spcPct val="90000"/>
              </a:lnSpc>
            </a:pPr>
            <a:endParaRPr lang="ru-RU" sz="2400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16315" y="620689"/>
            <a:ext cx="81113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Организованные формы </a:t>
            </a:r>
            <a:b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4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двигательной активности</a:t>
            </a:r>
            <a:endParaRPr lang="ru-RU" sz="40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500188"/>
          </a:xfrm>
        </p:spPr>
        <p:txBody>
          <a:bodyPr/>
          <a:lstStyle/>
          <a:p>
            <a:pPr algn="ctr"/>
            <a:r>
              <a:rPr lang="ru-RU" sz="3600" b="1" dirty="0" smtClean="0"/>
              <a:t/>
            </a:r>
            <a:br>
              <a:rPr lang="ru-RU" sz="3600" b="1" dirty="0" smtClean="0"/>
            </a:br>
            <a:endParaRPr lang="ru-RU" sz="3600" b="1" dirty="0" smtClean="0"/>
          </a:p>
        </p:txBody>
      </p:sp>
      <p:sp>
        <p:nvSpPr>
          <p:cNvPr id="9219" name="Rectangle 3"/>
          <p:cNvSpPr>
            <a:spLocks noGrp="1"/>
          </p:cNvSpPr>
          <p:nvPr>
            <p:ph type="body" idx="1"/>
          </p:nvPr>
        </p:nvSpPr>
        <p:spPr>
          <a:xfrm>
            <a:off x="457200" y="2492896"/>
            <a:ext cx="8229600" cy="39602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организацию физкультурно-игровой среды: достаточное место для движений; оптимальное количество, разнообразие, сменяемость пособий;</a:t>
            </a:r>
          </a:p>
          <a:p>
            <a:pPr eaLnBrk="1" hangingPunct="1">
              <a:lnSpc>
                <a:spcPct val="90000"/>
              </a:lnSpc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</a:rPr>
              <a:t>закрепление в режиме дня времени для самостоятельной двигательной деятельности детей в обязательном порядке во время утреннего приема, до и между занятиями, на прогулке, после сна, в вечернее время;</a:t>
            </a:r>
          </a:p>
          <a:p>
            <a:pPr>
              <a:buFont typeface="Wingdings 2" pitchFamily="18" charset="2"/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661511" y="692696"/>
            <a:ext cx="782098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Руководство самостоятельной</a:t>
            </a:r>
            <a:b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двигательной деятельностью</a:t>
            </a:r>
            <a:b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предусматривает: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Приемы ,помогающие вызвать интерес к занятиям</a:t>
            </a:r>
          </a:p>
        </p:txBody>
      </p:sp>
      <p:sp>
        <p:nvSpPr>
          <p:cNvPr id="921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Краткая беседа по сюжету в 2-3 вопроса.</a:t>
            </a:r>
          </a:p>
          <a:p>
            <a:r>
              <a:rPr lang="ru-RU" smtClean="0"/>
              <a:t>Использование музыки, художественного слова, загадок, потешек.</a:t>
            </a:r>
          </a:p>
          <a:p>
            <a:r>
              <a:rPr lang="ru-RU" smtClean="0"/>
              <a:t>Эмоционнальная , интонационная выразительность, с которой проводится занятие.</a:t>
            </a:r>
          </a:p>
          <a:p>
            <a:r>
              <a:rPr lang="ru-RU" smtClean="0"/>
              <a:t>Использование поощрений, положительных оценок.</a:t>
            </a:r>
          </a:p>
          <a:p>
            <a:r>
              <a:rPr lang="ru-RU" smtClean="0"/>
              <a:t>Участие детей в организации и проведении занятий(выполнять показ, напоминать правила знакомой игры , наводить порядок  после занятия).</a:t>
            </a:r>
          </a:p>
          <a:p>
            <a:endParaRPr lang="ru-RU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29600" cy="1431032"/>
          </a:xfrm>
        </p:spPr>
        <p:txBody>
          <a:bodyPr/>
          <a:lstStyle/>
          <a:p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0243" name="Содержимое 2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471664"/>
          </a:xfrm>
        </p:spPr>
        <p:txBody>
          <a:bodyPr/>
          <a:lstStyle/>
          <a:p>
            <a:r>
              <a:rPr lang="ru-RU" dirty="0" smtClean="0"/>
              <a:t>Наличие просторного помещения</a:t>
            </a:r>
          </a:p>
          <a:p>
            <a:r>
              <a:rPr lang="ru-RU" dirty="0" smtClean="0"/>
              <a:t>Наличие спортивного инвентаря , пособий,  атрибутов.</a:t>
            </a:r>
          </a:p>
          <a:p>
            <a:r>
              <a:rPr lang="ru-RU" dirty="0" smtClean="0"/>
              <a:t>Наличие у детей удобной, не стесняющей движений спортивной одежды и обуви.</a:t>
            </a:r>
          </a:p>
          <a:p>
            <a:r>
              <a:rPr lang="ru-RU" dirty="0" smtClean="0"/>
              <a:t>Своевременная подготовка перед приходом в зал</a:t>
            </a:r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891223" y="620688"/>
            <a:ext cx="7361567" cy="206210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Создание условий,</a:t>
            </a:r>
            <a:b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способствующих</a:t>
            </a:r>
            <a:b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формированию интереса к </a:t>
            </a:r>
            <a:b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двигательной активности.</a:t>
            </a:r>
            <a:endParaRPr lang="ru-RU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4000" dirty="0" smtClean="0">
              <a:solidFill>
                <a:srgbClr val="FF0000"/>
              </a:solidFill>
            </a:endParaRPr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 smtClean="0"/>
              <a:t>Выделение в режиме дня времени.</a:t>
            </a:r>
          </a:p>
          <a:p>
            <a:r>
              <a:rPr lang="ru-RU" sz="2400" dirty="0" smtClean="0"/>
              <a:t>Использование традиционного оборудования.</a:t>
            </a:r>
          </a:p>
          <a:p>
            <a:r>
              <a:rPr lang="ru-RU" sz="2400" dirty="0" smtClean="0"/>
              <a:t>Создание атмосферы радости.</a:t>
            </a:r>
          </a:p>
          <a:p>
            <a:r>
              <a:rPr lang="ru-RU" sz="2400" dirty="0" smtClean="0"/>
              <a:t>Использование музыкального сопровождения для обеспечения  ритмичности , темпа движений.</a:t>
            </a:r>
          </a:p>
          <a:p>
            <a:r>
              <a:rPr lang="ru-RU" sz="2400" dirty="0" smtClean="0"/>
              <a:t>Поощрения тактильных контактов педагога с детьми(касание ладони во время подпрыгивания, поглаживание, образование « кучи-малы»).</a:t>
            </a:r>
          </a:p>
          <a:p>
            <a:r>
              <a:rPr lang="ru-RU" sz="2400" dirty="0" smtClean="0"/>
              <a:t>Создание проблемных ситуаций(передвижение парами, ходьба по болоту не замочив ног,построение дорожки из разных предметов)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275139" y="692697"/>
            <a:ext cx="659372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Основные условия развития </a:t>
            </a:r>
            <a:b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творческой активности</a:t>
            </a:r>
            <a:b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в двигательной деятельности</a:t>
            </a:r>
            <a:endParaRPr lang="ru-RU" sz="28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/>
              <a:t>Подвижные игры и упражнения способствуют</a:t>
            </a:r>
            <a:r>
              <a:rPr lang="en-US" sz="4400" b="1" dirty="0" smtClean="0"/>
              <a:t>:</a:t>
            </a:r>
            <a:endParaRPr lang="ru-RU" sz="4400" b="1" dirty="0" smtClean="0"/>
          </a:p>
        </p:txBody>
      </p:sp>
      <p:sp>
        <p:nvSpPr>
          <p:cNvPr id="12291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закреплению и совершенствованию двигательных навыков и умений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предоставляют возможность развивать познавательный интерес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формируют умение ориентироваться в окружающей действительности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развивают ловкость, быстроту, координацию движений</a:t>
            </a:r>
            <a:r>
              <a:rPr lang="en-US" dirty="0" smtClean="0">
                <a:solidFill>
                  <a:schemeClr val="tx2"/>
                </a:solidFill>
                <a:latin typeface="Calibri" pitchFamily="34" charset="0"/>
              </a:rPr>
              <a:t>;</a:t>
            </a:r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 </a:t>
            </a:r>
            <a:endParaRPr lang="en-US" dirty="0" smtClean="0">
              <a:solidFill>
                <a:schemeClr val="tx2"/>
              </a:solidFill>
              <a:latin typeface="Calibri" pitchFamily="34" charset="0"/>
            </a:endParaRPr>
          </a:p>
          <a:p>
            <a:r>
              <a:rPr lang="ru-RU" dirty="0" smtClean="0">
                <a:solidFill>
                  <a:schemeClr val="tx2"/>
                </a:solidFill>
                <a:latin typeface="Calibri" pitchFamily="34" charset="0"/>
              </a:rPr>
              <a:t>благоприятно влияют на эмоциональное        состояние детей.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Литейная">
    <a:dk1>
      <a:sysClr val="windowText" lastClr="000000"/>
    </a:dk1>
    <a:lt1>
      <a:sysClr val="window" lastClr="FFFFFF"/>
    </a:lt1>
    <a:dk2>
      <a:srgbClr val="676A55"/>
    </a:dk2>
    <a:lt2>
      <a:srgbClr val="EAEBDE"/>
    </a:lt2>
    <a:accent1>
      <a:srgbClr val="72A376"/>
    </a:accent1>
    <a:accent2>
      <a:srgbClr val="B0CCB0"/>
    </a:accent2>
    <a:accent3>
      <a:srgbClr val="A8CDD7"/>
    </a:accent3>
    <a:accent4>
      <a:srgbClr val="C0BEAF"/>
    </a:accent4>
    <a:accent5>
      <a:srgbClr val="CEC597"/>
    </a:accent5>
    <a:accent6>
      <a:srgbClr val="E8B7B7"/>
    </a:accent6>
    <a:hlink>
      <a:srgbClr val="DB5353"/>
    </a:hlink>
    <a:folHlink>
      <a:srgbClr val="90363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952</TotalTime>
  <Words>471</Words>
  <Application>Microsoft Office PowerPoint</Application>
  <PresentationFormat>Экран (4:3)</PresentationFormat>
  <Paragraphs>74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Слайд 1</vt:lpstr>
      <vt:lpstr>Слайд 2</vt:lpstr>
      <vt:lpstr>Слайд 3</vt:lpstr>
      <vt:lpstr>   </vt:lpstr>
      <vt:lpstr> </vt:lpstr>
      <vt:lpstr>Приемы ,помогающие вызвать интерес к занятиям</vt:lpstr>
      <vt:lpstr>Слайд 7</vt:lpstr>
      <vt:lpstr>Слайд 8</vt:lpstr>
      <vt:lpstr>Подвижные игры и упражнения способствуют: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    Литература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Работа с родителями</dc:title>
  <dc:creator>Игорь</dc:creator>
  <cp:lastModifiedBy>.</cp:lastModifiedBy>
  <cp:revision>78</cp:revision>
  <dcterms:created xsi:type="dcterms:W3CDTF">2012-05-04T16:47:50Z</dcterms:created>
  <dcterms:modified xsi:type="dcterms:W3CDTF">2015-02-28T08:57:05Z</dcterms:modified>
</cp:coreProperties>
</file>