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57" r:id="rId3"/>
    <p:sldId id="258" r:id="rId4"/>
    <p:sldId id="266" r:id="rId5"/>
    <p:sldId id="262" r:id="rId6"/>
    <p:sldId id="265" r:id="rId7"/>
    <p:sldId id="263" r:id="rId8"/>
    <p:sldId id="264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>
        <p:scale>
          <a:sx n="75" d="100"/>
          <a:sy n="75" d="100"/>
        </p:scale>
        <p:origin x="-9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76647287007695E-3"/>
          <c:y val="0.11388887701936252"/>
          <c:w val="0.63279262440679762"/>
          <c:h val="0.79457516339869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Профессии</c:v>
                </c:pt>
              </c:strCache>
            </c:strRef>
          </c:tx>
          <c:spPr>
            <a:ln>
              <a:noFill/>
            </a:ln>
          </c:spPr>
          <c:explosion val="19"/>
          <c:dLbls>
            <c:dLbl>
              <c:idx val="12"/>
              <c:layout>
                <c:manualLayout>
                  <c:x val="0"/>
                  <c:y val="-9.16573084795279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Лист1!$A$2:$A$27</c:f>
              <c:strCache>
                <c:ptCount val="25"/>
                <c:pt idx="0">
                  <c:v>лингвист</c:v>
                </c:pt>
                <c:pt idx="1">
                  <c:v>врач</c:v>
                </c:pt>
                <c:pt idx="2">
                  <c:v>военный</c:v>
                </c:pt>
                <c:pt idx="3">
                  <c:v>програмист</c:v>
                </c:pt>
                <c:pt idx="4">
                  <c:v>журналист</c:v>
                </c:pt>
                <c:pt idx="5">
                  <c:v>адвокат </c:v>
                </c:pt>
                <c:pt idx="6">
                  <c:v>экономист</c:v>
                </c:pt>
                <c:pt idx="7">
                  <c:v>филолог</c:v>
                </c:pt>
                <c:pt idx="8">
                  <c:v>психолог</c:v>
                </c:pt>
                <c:pt idx="9">
                  <c:v>авиадиспетчер</c:v>
                </c:pt>
                <c:pt idx="10">
                  <c:v>ветеринар</c:v>
                </c:pt>
                <c:pt idx="11">
                  <c:v>инженер-конструктор</c:v>
                </c:pt>
                <c:pt idx="12">
                  <c:v>учитель</c:v>
                </c:pt>
                <c:pt idx="13">
                  <c:v>менеджер</c:v>
                </c:pt>
                <c:pt idx="14">
                  <c:v>дизайнер</c:v>
                </c:pt>
                <c:pt idx="15">
                  <c:v>инженер-химик</c:v>
                </c:pt>
                <c:pt idx="16">
                  <c:v>агроном</c:v>
                </c:pt>
                <c:pt idx="17">
                  <c:v>PR-технологии</c:v>
                </c:pt>
                <c:pt idx="18">
                  <c:v>бухгалтер</c:v>
                </c:pt>
                <c:pt idx="19">
                  <c:v>финансист</c:v>
                </c:pt>
                <c:pt idx="20">
                  <c:v>режиссер</c:v>
                </c:pt>
                <c:pt idx="21">
                  <c:v>архитектор</c:v>
                </c:pt>
                <c:pt idx="22">
                  <c:v>финансист</c:v>
                </c:pt>
                <c:pt idx="23">
                  <c:v>метеоролог</c:v>
                </c:pt>
                <c:pt idx="24">
                  <c:v>не оперделились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15</c:v>
                </c:pt>
                <c:pt idx="1">
                  <c:v>15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639477881660593"/>
          <c:y val="0"/>
          <c:w val="0.3136052122272594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2574-AB04-4331-842F-0212AAE10FE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CFA6-D2AA-4677-B78B-91E9DC042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05D1A-D5C5-4B78-B10D-A4F2BDF180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9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E08618B-D487-4350-BF7C-97BFD8627233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9237D7F-02DC-4B88-98CE-D4EF277450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err="1" smtClean="0"/>
              <a:t>Профессиограмма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 выбираю профессию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8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901" y="404664"/>
            <a:ext cx="2874205" cy="635670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Содержание труда: </a:t>
            </a:r>
            <a:r>
              <a:rPr lang="ru-RU" sz="2000" dirty="0" smtClean="0"/>
              <a:t>разрабатывает программы на основе анализа математических моделей и алгоритмов по реализации решения экономических и других задач, выбирает язык программирования и перевод на него используемых моделей и алгоритмов, производит отладку разработанных программ, корректирует их в процессе доработки, определяет возможность использования готовых программных средств.</a:t>
            </a:r>
          </a:p>
          <a:p>
            <a:pPr marL="0" indent="0">
              <a:buNone/>
            </a:pPr>
            <a:r>
              <a:rPr lang="ru-RU" sz="2000" b="1" dirty="0" smtClean="0"/>
              <a:t>Должен знать: </a:t>
            </a:r>
            <a:r>
              <a:rPr lang="ru-RU" sz="2000" dirty="0" smtClean="0"/>
              <a:t>методы программирования и использования вычислительной техники при обработке информации, технико-эксплуатационные характеристики, конструктивные особенности, режимы работы оборудования, правила эксплуатации, технологию механизированной обработки информации, языки программирования</a:t>
            </a:r>
            <a:r>
              <a:rPr lang="ru-RU" sz="1700" dirty="0" smtClean="0"/>
              <a:t>.</a:t>
            </a:r>
          </a:p>
        </p:txBody>
      </p:sp>
      <p:pic>
        <p:nvPicPr>
          <p:cNvPr id="1026" name="Picture 2" descr="C:\Users\u0517\Desktop\pro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92288" cy="236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0517\Desktop\21110-otkrytki-den-programmis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1" y="3900907"/>
            <a:ext cx="2756940" cy="234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34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3712" y="404664"/>
            <a:ext cx="2664296" cy="5983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23928" y="1340768"/>
            <a:ext cx="4594934" cy="411479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Профессионально важные качества: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Хорошее зрение;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Оперативная память;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Устойчивое концентрированное внимание;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Высокая работоспособность;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Дисциплинированность;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Аналитическое </a:t>
            </a:r>
            <a:r>
              <a:rPr lang="ru-RU" dirty="0" smtClean="0"/>
              <a:t>мышление;</a:t>
            </a:r>
          </a:p>
          <a:p>
            <a:pPr marL="0" indent="0">
              <a:buNone/>
            </a:pPr>
            <a:r>
              <a:rPr lang="ru-RU" b="1" dirty="0" smtClean="0"/>
              <a:t>Квалификационные требования: </a:t>
            </a:r>
            <a:r>
              <a:rPr lang="ru-RU" dirty="0" smtClean="0"/>
              <a:t>вузы.</a:t>
            </a:r>
          </a:p>
          <a:p>
            <a:pPr marL="0" indent="0">
              <a:buNone/>
            </a:pPr>
            <a:r>
              <a:rPr lang="ru-RU" b="1" dirty="0" smtClean="0"/>
              <a:t>Медицинские противопоказания: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Снижение остроты зрения;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Нарушение функции щитовидной железы;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Болезни крови.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0517\Desktop\pro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196752"/>
            <a:ext cx="2664296" cy="238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0517\Desktop\21110-otkrytki-den-programmis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" y="3797790"/>
            <a:ext cx="2844316" cy="266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48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dumarket.ru/images/for_news/aa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57317"/>
            <a:ext cx="2831471" cy="283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http://joegirard.ca/wp-content/uploads/2011/06/lead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04" y="4365103"/>
            <a:ext cx="2232912" cy="223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90853"/>
            <a:ext cx="5256584" cy="548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Содержание труда:</a:t>
            </a:r>
            <a:r>
              <a:rPr lang="ru-RU" sz="1800" b="1" dirty="0"/>
              <a:t> </a:t>
            </a:r>
            <a:r>
              <a:rPr lang="ru-RU" sz="1800" dirty="0" smtClean="0"/>
              <a:t>организация производства или коммерческой деятельности, организации внешнеторговых операций; ведет коммерческие переговоры, занимается маркетингом и формированием товарных ниш, определяет стратегию и тактику конкурентной борьбы. </a:t>
            </a:r>
          </a:p>
          <a:p>
            <a:pPr marL="0" indent="0">
              <a:buNone/>
            </a:pPr>
            <a:r>
              <a:rPr lang="ru-RU" sz="1800" b="1" dirty="0" smtClean="0"/>
              <a:t>Профессионально важные качества: 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 smtClean="0"/>
              <a:t>хорошо развитые виды памяти и внимание;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э</a:t>
            </a:r>
            <a:r>
              <a:rPr lang="ru-RU" sz="1800" dirty="0" smtClean="0"/>
              <a:t>моционально-волевая устойчивость;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д</a:t>
            </a:r>
            <a:r>
              <a:rPr lang="ru-RU" sz="1800" dirty="0" smtClean="0"/>
              <a:t>обросовестность;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ч</a:t>
            </a:r>
            <a:r>
              <a:rPr lang="ru-RU" sz="1800" dirty="0" smtClean="0"/>
              <a:t>естность;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к</a:t>
            </a:r>
            <a:r>
              <a:rPr lang="ru-RU" sz="1800" dirty="0" smtClean="0"/>
              <a:t>оммуникативные способности.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635896" y="319864"/>
            <a:ext cx="4991711" cy="2503731"/>
          </a:xfrm>
        </p:spPr>
        <p:txBody>
          <a:bodyPr/>
          <a:lstStyle/>
          <a:p>
            <a:r>
              <a:rPr lang="ru-RU" sz="1600" b="1" dirty="0" smtClean="0"/>
              <a:t>Квалификационные требования: </a:t>
            </a:r>
            <a:r>
              <a:rPr lang="ru-RU" sz="1600" dirty="0" smtClean="0"/>
              <a:t>высшее экономическое образование. </a:t>
            </a:r>
          </a:p>
          <a:p>
            <a:r>
              <a:rPr lang="ru-RU" sz="1600" b="1" dirty="0" smtClean="0"/>
              <a:t>Медицинские противопоказания: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Выраженные нарушения зрения;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Нервные и психические заболевания;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Выраженные сердечно-сосудистые заболевания.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0761"/>
            <a:ext cx="2450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/>
              <a:t>Менеджер</a:t>
            </a:r>
          </a:p>
        </p:txBody>
      </p:sp>
    </p:spTree>
    <p:extLst>
      <p:ext uri="{BB962C8B-B14F-4D97-AF65-F5344CB8AC3E}">
        <p14:creationId xmlns:p14="http://schemas.microsoft.com/office/powerpoint/2010/main" val="40599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formula5.justclick.ru/media/content/formula5/75017723_socialenterprise2.jpg"/>
          <p:cNvPicPr>
            <a:picLocks noChangeAspect="1" noChangeArrowheads="1"/>
          </p:cNvPicPr>
          <p:nvPr/>
        </p:nvPicPr>
        <p:blipFill>
          <a:blip r:embed="rId2"/>
          <a:srcRect b="5971"/>
          <a:stretch>
            <a:fillRect/>
          </a:stretch>
        </p:blipFill>
        <p:spPr bwMode="auto">
          <a:xfrm>
            <a:off x="235640" y="1412776"/>
            <a:ext cx="3190864" cy="225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://www.bligoo.es/media/users/18/925364/images/public/200236/marketing_1.jpg?v=13739736443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32" y="4005064"/>
            <a:ext cx="2950016" cy="204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348880"/>
            <a:ext cx="5580112" cy="4114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Содержание труда:</a:t>
            </a:r>
            <a:r>
              <a:rPr lang="ru-RU" dirty="0" smtClean="0"/>
              <a:t> изучает и прогнозирует спрос на товары и услуги путем наблюдения, опроса потребителей; анализирует причины колебания спроса на товары и услуги, определяет пути улучшения их потребительских свойств, перспективы сбыта, отслеживает конкурентную сферу, перспективы сбыта, отслеживает конкурентную сферу, изменения налоговой ценой и таможенной политики государства.</a:t>
            </a:r>
          </a:p>
          <a:p>
            <a:pPr marL="0" indent="0">
              <a:buNone/>
            </a:pPr>
            <a:r>
              <a:rPr lang="ru-RU" b="1" dirty="0" smtClean="0"/>
              <a:t>Должен знать: </a:t>
            </a:r>
            <a:r>
              <a:rPr lang="ru-RU" dirty="0" smtClean="0"/>
              <a:t>основы экономики, историю развития производства, торговли, действующее законодательство, основы социологии, психологии, правоведения, этики, статистики, вычислительную и оргтехнику.</a:t>
            </a:r>
          </a:p>
          <a:p>
            <a:pPr marL="0" indent="0">
              <a:buNone/>
            </a:pPr>
            <a:r>
              <a:rPr lang="ru-RU" b="1" dirty="0" smtClean="0"/>
              <a:t>Профессионально важные качества: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а</a:t>
            </a:r>
            <a:r>
              <a:rPr lang="ru-RU" dirty="0" smtClean="0"/>
              <a:t>налитическое мышление;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аблюдательность;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оциально психологическая интуиция;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бразно-логическая память;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к</a:t>
            </a:r>
            <a:r>
              <a:rPr lang="ru-RU" dirty="0" smtClean="0"/>
              <a:t>оммуникативные способности;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ысокая самооценка;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63888" y="-99392"/>
            <a:ext cx="5400600" cy="336148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Квалификационные требования: </a:t>
            </a:r>
            <a:r>
              <a:rPr lang="ru-RU" sz="1600" dirty="0" smtClean="0"/>
              <a:t>высшее экономическое образование, юридическое образование.</a:t>
            </a:r>
          </a:p>
          <a:p>
            <a:r>
              <a:rPr lang="ru-RU" sz="1600" b="1" dirty="0" smtClean="0"/>
              <a:t>Медицинские противопоказания: 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Нарушение функций опорно-двигательного аппарата;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Выраженные сердечно-сосудистые заболевания;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Нервные и психические заболевания.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2779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/>
              <a:t>Маркетолог</a:t>
            </a:r>
          </a:p>
        </p:txBody>
      </p:sp>
    </p:spTree>
    <p:extLst>
      <p:ext uri="{BB962C8B-B14F-4D97-AF65-F5344CB8AC3E}">
        <p14:creationId xmlns:p14="http://schemas.microsoft.com/office/powerpoint/2010/main" val="26822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7904" y="548680"/>
            <a:ext cx="51845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Содержание труда: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оказывает различную медицинскую помощь в условиях стационара и поликлиники.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Должен знать: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основы общетеоретических и клиничес- ких дисциплин, анатомно-физиологичские возрастные и половые особенности здорового и больного человека, симптомы заболеваний, тактику ведения больных.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сострадание;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обросовестность;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аккуратность;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налитический ум (способность анализировать факты и логически мыслить);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ысокий уровень развития произвольного внимания;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оммуникативные способности;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ольшой объем долговременной памяти;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сихоэмоциональная стабильность и способность переносить большие физические нагрузки.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8" b="9723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0" y="1417281"/>
            <a:ext cx="1788790" cy="258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000345" cy="249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9552" y="303171"/>
            <a:ext cx="18848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/>
              <a:t>Врач</a:t>
            </a:r>
          </a:p>
        </p:txBody>
      </p:sp>
    </p:spTree>
    <p:extLst>
      <p:ext uri="{BB962C8B-B14F-4D97-AF65-F5344CB8AC3E}">
        <p14:creationId xmlns:p14="http://schemas.microsoft.com/office/powerpoint/2010/main" val="12513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3707904" y="469900"/>
            <a:ext cx="5131296" cy="5191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лечебный факультет медицинского вуза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Качества, препятствующие эффективности профессиональной деятельности: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езответственность;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евнимательность;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гоистичность;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естокость;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брезгливость.</a:t>
            </a:r>
          </a:p>
          <a:p>
            <a:pPr marL="0" indent="0">
              <a:buClrTx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Медицинские противопоказания: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ервные и психические заболевания;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ыраженные заболевания зрения и слуха;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нфекционные и кожные заболевания.</a:t>
            </a:r>
          </a:p>
          <a:p>
            <a:pPr>
              <a:buClrTx/>
              <a:buFont typeface="Wingdings" pitchFamily="2" charset="2"/>
              <a:buChar char="§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8" b="9723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1656184" cy="239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5" y="4005064"/>
            <a:ext cx="2000345" cy="249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04169" y="345577"/>
            <a:ext cx="203906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/>
              <a:t> Врач</a:t>
            </a:r>
          </a:p>
        </p:txBody>
      </p:sp>
    </p:spTree>
    <p:extLst>
      <p:ext uri="{BB962C8B-B14F-4D97-AF65-F5344CB8AC3E}">
        <p14:creationId xmlns:p14="http://schemas.microsoft.com/office/powerpoint/2010/main" val="968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294" y="404664"/>
            <a:ext cx="2818745" cy="5483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дизайнер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35896" y="537377"/>
            <a:ext cx="5328592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Содержание труда: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работа на предприятиях и в организациях, агентствах и фирмах компьютерного дизайна по оформлению слайдов, созданию идеи и разработки макета сервера, обеспечению наилучшего восприятия документов на экране монитора, цветовой палитры; работа с узлом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Internet.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Должен знать: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технико-эксплуатационные характеристики, конструктивные особенности, режимы работы оборудования, правила эксплуатации, технологию механизированной обработки информации; современные специализированные компьютерные программы; основы психологии.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Высокий уровень развития памяти;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Высокий уровень развития образного мышления;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Высокий уровень развития логического и аналитического мышления;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Развитый эстетический и художественный вкус;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Креативность (творческий подход);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Внимательность;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Терпеливость;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Усидчивость.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9" y="1100043"/>
            <a:ext cx="3045201" cy="240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7" y="3645024"/>
            <a:ext cx="2714423" cy="283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3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76672"/>
            <a:ext cx="5101406" cy="563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ссузы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вузы, курсы.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Качества, препятствующие эффективности профессиональной деятельности: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художественного вкуса;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утомляемость;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Ригидность мыслительных процессов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Безответственность;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Невнимательность, рассеяность;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Неаккуратность.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Медицинские противопоказания: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Сильно развитая близорукость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5" y="1204807"/>
            <a:ext cx="3077559" cy="22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0" y="3717032"/>
            <a:ext cx="2933489" cy="296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24242" y="431449"/>
            <a:ext cx="28328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WEB-</a:t>
            </a:r>
            <a:r>
              <a:rPr lang="ru-RU" sz="3200" dirty="0"/>
              <a:t>дизайнер</a:t>
            </a:r>
          </a:p>
        </p:txBody>
      </p:sp>
    </p:spTree>
    <p:extLst>
      <p:ext uri="{BB962C8B-B14F-4D97-AF65-F5344CB8AC3E}">
        <p14:creationId xmlns:p14="http://schemas.microsoft.com/office/powerpoint/2010/main" val="4707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332655"/>
            <a:ext cx="3240360" cy="64807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Бухгалтер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07904" y="-3284"/>
            <a:ext cx="4895726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Содержание труда: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осуществляет бухгалтерский учет, ревизию и финансовый контроль на предприятиях и в организациях различного типа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проверяет достоверность полученной финансовой информации, контролирует соблюдение законности при распределении денежных средств.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нать: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статистику, финансы, кредит, анализ хозяйственной деятельности, основы управления и технологию конкретной отрасли народного хозяйства, ее экономику, организацию и планирование, методику составления отчетности.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 важные качества: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быстро и правильно считать;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Умение анализировать числа, за их динамикой, понимать суть производственных процессов;      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Терпение;  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усидчивость и устойчивость к монотонной работе;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курсы, вузы.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Медицинские противопоказания: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плохое зрение;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болезни нервной системы.</a:t>
            </a:r>
          </a:p>
          <a:p>
            <a:pPr>
              <a:buFont typeface="Wingdings" pitchFamily="2" charset="2"/>
              <a:buChar char="§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0517\Desktop\business_ledi-0534-ledi-0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6" y="1218247"/>
            <a:ext cx="301086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0517\Desktop\get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8" y="3717032"/>
            <a:ext cx="3089704" cy="294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2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2849918" cy="5983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Бухгалтер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016612"/>
            <a:ext cx="4824536" cy="4114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быстро и правильно считать;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анализировать числа, за их динамикой, понимать суть производственных процессов;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Терпение;  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усидчивость и устойчивость к монотонной работе;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Квалификационные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курсы,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вузы.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Медицинские противопоказания: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плохое зрение;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болезни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нервной системы.</a:t>
            </a:r>
          </a:p>
          <a:p>
            <a:endParaRPr lang="ru-RU" dirty="0"/>
          </a:p>
        </p:txBody>
      </p:sp>
      <p:pic>
        <p:nvPicPr>
          <p:cNvPr id="2050" name="Picture 2" descr="C:\Users\u0517\Desktop\get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" y="3551700"/>
            <a:ext cx="3314648" cy="284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0517\Desktop\business_ledi-0534-ledi-0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" y="1124744"/>
            <a:ext cx="3128725" cy="208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74" y="404664"/>
            <a:ext cx="3024336" cy="82939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Оператор банковского дела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908720"/>
            <a:ext cx="4824536" cy="43204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Содержание труда: </a:t>
            </a:r>
            <a:r>
              <a:rPr lang="ru-RU" sz="2000" dirty="0" smtClean="0"/>
              <a:t>оформление документов на проведение банковских операций, работа с клиентами банка, работа на компьютере. </a:t>
            </a:r>
          </a:p>
          <a:p>
            <a:r>
              <a:rPr lang="ru-RU" sz="2000" b="1" dirty="0" smtClean="0"/>
              <a:t>Должен знать: </a:t>
            </a:r>
            <a:r>
              <a:rPr lang="ru-RU" sz="2000" dirty="0" smtClean="0"/>
              <a:t>требования к правильности оформления банковских документов, инструкции по проведению различных банковских операций, сведения по автоматизированной обработке полученных данных, эксплуатационные характеристики и основные правила работы на счётно-вычислительной технике.</a:t>
            </a:r>
            <a:endParaRPr lang="ru-RU" sz="2000" dirty="0"/>
          </a:p>
        </p:txBody>
      </p:sp>
      <p:pic>
        <p:nvPicPr>
          <p:cNvPr id="1026" name="Picture 2" descr="C:\Users\света\Desktop\IMG_1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17231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света\Desktop\IMG_1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26" y="4149079"/>
            <a:ext cx="3220884" cy="179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42992"/>
            <a:ext cx="8532440" cy="10150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Профессии, выбранные воспитанницами 9 курса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347497"/>
              </p:ext>
            </p:extLst>
          </p:nvPr>
        </p:nvGraphicFramePr>
        <p:xfrm>
          <a:off x="0" y="332656"/>
          <a:ext cx="83358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3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8064896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АЛГОРИТМ СОСТАВЛЕНИЯ ПРОФЕССИОГРАММЫ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8640"/>
            <a:ext cx="7543800" cy="4383360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Название профессии</a:t>
            </a:r>
          </a:p>
          <a:p>
            <a:r>
              <a:rPr lang="ru-RU" sz="3200" dirty="0" smtClean="0"/>
              <a:t>Содержание труда</a:t>
            </a:r>
          </a:p>
          <a:p>
            <a:r>
              <a:rPr lang="ru-RU" sz="3200" dirty="0" smtClean="0"/>
              <a:t>Должен знать</a:t>
            </a:r>
          </a:p>
          <a:p>
            <a:r>
              <a:rPr lang="ru-RU" sz="3200" dirty="0" smtClean="0"/>
              <a:t>Профессионально важные качества</a:t>
            </a:r>
          </a:p>
          <a:p>
            <a:r>
              <a:rPr lang="ru-RU" sz="3200" dirty="0" smtClean="0"/>
              <a:t>Квалификационные требования</a:t>
            </a:r>
          </a:p>
          <a:p>
            <a:r>
              <a:rPr lang="ru-RU" sz="3200" dirty="0" smtClean="0"/>
              <a:t>Качества, препятствующие эффективности профессиональной деятельности</a:t>
            </a:r>
          </a:p>
          <a:p>
            <a:r>
              <a:rPr lang="ru-RU" sz="3200" dirty="0" smtClean="0"/>
              <a:t>Медицинские противопоказания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08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4960" y="476672"/>
            <a:ext cx="5207519" cy="3587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Профессионально важные качества:</a:t>
            </a:r>
          </a:p>
          <a:p>
            <a:r>
              <a:rPr lang="ru-RU" sz="1800" dirty="0" smtClean="0"/>
              <a:t>Внимательность;</a:t>
            </a:r>
          </a:p>
          <a:p>
            <a:r>
              <a:rPr lang="ru-RU" sz="1800" dirty="0" smtClean="0"/>
              <a:t>Аккуратность;</a:t>
            </a:r>
          </a:p>
          <a:p>
            <a:r>
              <a:rPr lang="ru-RU" sz="1800" dirty="0" smtClean="0"/>
              <a:t>Хорошая память;</a:t>
            </a:r>
          </a:p>
          <a:p>
            <a:r>
              <a:rPr lang="ru-RU" sz="1800" dirty="0" smtClean="0"/>
              <a:t>Высоко развитый уровень концентрации и переключения внимания;</a:t>
            </a:r>
          </a:p>
          <a:p>
            <a:r>
              <a:rPr lang="ru-RU" sz="1800" dirty="0" smtClean="0"/>
              <a:t>Устойчивость к монотонной работе;</a:t>
            </a:r>
          </a:p>
          <a:p>
            <a:r>
              <a:rPr lang="ru-RU" sz="1800" dirty="0" smtClean="0"/>
              <a:t>Быстрота движения рук;</a:t>
            </a:r>
          </a:p>
          <a:p>
            <a:r>
              <a:rPr lang="ru-RU" sz="1800" dirty="0" smtClean="0"/>
              <a:t>Ответственность;</a:t>
            </a:r>
          </a:p>
          <a:p>
            <a:r>
              <a:rPr lang="ru-RU" sz="1800" dirty="0" smtClean="0"/>
              <a:t>Эмоциональная устойчивость;</a:t>
            </a:r>
          </a:p>
          <a:p>
            <a:r>
              <a:rPr lang="ru-RU" sz="1800" dirty="0" smtClean="0"/>
              <a:t>Коммуникативные способности;</a:t>
            </a:r>
          </a:p>
          <a:p>
            <a:r>
              <a:rPr lang="ru-RU" sz="1800" dirty="0" smtClean="0"/>
              <a:t>Хорошие зрение и слух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4329100"/>
            <a:ext cx="5832648" cy="64807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Квалификационные данные: </a:t>
            </a:r>
            <a:r>
              <a:rPr lang="ru-RU" sz="2000" dirty="0" err="1" smtClean="0"/>
              <a:t>ссузы</a:t>
            </a:r>
            <a:r>
              <a:rPr lang="ru-RU" sz="2000" dirty="0" smtClean="0"/>
              <a:t>, курсы.</a:t>
            </a:r>
          </a:p>
          <a:p>
            <a:endParaRPr lang="ru-RU" sz="20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684961" y="4653136"/>
            <a:ext cx="5459039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Медицинские противопоказания: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Психические и нервный заболевания;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остроты зрения и слуха;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Нарушение координации движений рук.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297699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ru-RU" sz="2800" dirty="0" smtClean="0"/>
              <a:t>Оператор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банковского дела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5" y="1628800"/>
            <a:ext cx="2876550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272" y="476672"/>
            <a:ext cx="548295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Содержание труда:</a:t>
            </a:r>
            <a:r>
              <a:rPr lang="ru-RU" sz="1600" dirty="0" smtClean="0"/>
              <a:t> регистрирует и систематизирует письма, документы, ведет телефонные переговоры, выполняет поручения руководителя, передает по назначению его задания, участвует в подготовке заседаний и совещаний, ведет их стенограммы, готовит информационно-обзорные материалы, тиражирует необходимую документацию, использует в работе оргтехнику и компьютер.</a:t>
            </a:r>
          </a:p>
          <a:p>
            <a:r>
              <a:rPr lang="ru-RU" sz="1600" b="1" dirty="0" smtClean="0"/>
              <a:t>Должен знать: </a:t>
            </a:r>
            <a:r>
              <a:rPr lang="ru-RU" sz="1600" dirty="0" smtClean="0"/>
              <a:t>делопроизводство, основы научной организации труда, стенографию, правила эксплуатации персональных компьютеров и оргтехники, основы психологии и общения, эстетики,  этики, иностранный язык.</a:t>
            </a:r>
          </a:p>
          <a:p>
            <a:r>
              <a:rPr lang="ru-RU" sz="1600" b="1" dirty="0" smtClean="0"/>
              <a:t>Профессионально важные качества:</a:t>
            </a:r>
          </a:p>
          <a:p>
            <a:r>
              <a:rPr lang="ru-RU" sz="1600" dirty="0" smtClean="0"/>
              <a:t>хорошо развитые виды памяти</a:t>
            </a:r>
          </a:p>
          <a:p>
            <a:r>
              <a:rPr lang="ru-RU" sz="1600" b="1" dirty="0" smtClean="0"/>
              <a:t> </a:t>
            </a:r>
            <a:r>
              <a:rPr lang="ru-RU" sz="1600" dirty="0" smtClean="0"/>
              <a:t>коммуникативные и организаторские способности</a:t>
            </a:r>
          </a:p>
          <a:p>
            <a:r>
              <a:rPr lang="ru-RU" sz="1600" dirty="0" smtClean="0"/>
              <a:t> эмоционально-волевая устойчивость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аккуратность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исполнительность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ответственность</a:t>
            </a:r>
          </a:p>
          <a:p>
            <a:r>
              <a:rPr lang="ru-RU" sz="1600" b="1" dirty="0" smtClean="0"/>
              <a:t>Квалификационные требования:</a:t>
            </a:r>
            <a:r>
              <a:rPr lang="ru-RU" sz="1600" dirty="0" smtClean="0"/>
              <a:t> </a:t>
            </a:r>
            <a:r>
              <a:rPr lang="ru-RU" sz="1600" dirty="0" err="1" smtClean="0"/>
              <a:t>ссузы</a:t>
            </a:r>
            <a:r>
              <a:rPr lang="ru-RU" sz="1600" dirty="0" smtClean="0"/>
              <a:t>, курсы.</a:t>
            </a:r>
          </a:p>
          <a:p>
            <a:r>
              <a:rPr lang="ru-RU" sz="1600" b="1" dirty="0" smtClean="0"/>
              <a:t>Медицинские противопоказания:</a:t>
            </a:r>
            <a:endParaRPr lang="ru-RU" sz="1600" dirty="0" smtClean="0"/>
          </a:p>
          <a:p>
            <a:r>
              <a:rPr lang="ru-RU" sz="1600" dirty="0" smtClean="0"/>
              <a:t>Нервно-психические заболевания</a:t>
            </a:r>
          </a:p>
          <a:p>
            <a:r>
              <a:rPr lang="ru-RU" sz="1600" dirty="0" smtClean="0"/>
              <a:t>Дефекты зрения и слуха</a:t>
            </a:r>
          </a:p>
          <a:p>
            <a:r>
              <a:rPr lang="ru-RU" sz="1600" dirty="0" smtClean="0"/>
              <a:t>Выраженные дефекты речи</a:t>
            </a:r>
          </a:p>
          <a:p>
            <a:r>
              <a:rPr lang="ru-RU" sz="1600" dirty="0" smtClean="0"/>
              <a:t>Явные физические недостатки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8" y="1340768"/>
            <a:ext cx="3015411" cy="211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6" y="3717032"/>
            <a:ext cx="2990047" cy="224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6372" y="445344"/>
            <a:ext cx="34119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Секретарь-референт</a:t>
            </a:r>
          </a:p>
        </p:txBody>
      </p:sp>
    </p:spTree>
    <p:extLst>
      <p:ext uri="{BB962C8B-B14F-4D97-AF65-F5344CB8AC3E}">
        <p14:creationId xmlns:p14="http://schemas.microsoft.com/office/powerpoint/2010/main" val="27958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69" y="404664"/>
            <a:ext cx="3144739" cy="64807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Дизайнер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268760"/>
            <a:ext cx="5040560" cy="411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труда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эстетизация, гармонизация, упорядочение предметного окружения человека; сбор необходимых сведений об изделиях, их конструкции, технологии изготовления, материалах; изучение взаимодействия человека с изделием в процессе эксплуатации, разработка проектно-компоновочных схем, эскизов, форм, рабочих чертежей, отработка изделий на образцах.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знать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скульптуру, рисунок, живопись, основы композиции, технологию производства изделий, основы социологии, психологии.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 важные качества: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художественное воображение; пространственно-образное мышление; коммуникабельность.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художественно-промышленные училища, училища искусств, архитектурные институты, институты искусств.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Медицинские противопоказания: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координации движение рук; дальтонизм; дефекты зрения.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5" y="1268760"/>
            <a:ext cx="3100128" cy="210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5" y="3573016"/>
            <a:ext cx="3226329" cy="241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2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275857" cy="57606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Предприниматель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1920" y="165573"/>
            <a:ext cx="5688632" cy="6669359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Содержание труда: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занимается торговой(коммерческой) деятельностью в той или иной сфере народного хозяйства, обеспечивающей рынок товарами и услугами оптимального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ссортимента и высокого качества; определяет соответствие товаров и услуг нормативно-технической документации, фирменному знаку, прогнозирует спрос, организует рекламу. Стимулирует сбыт, документально оформляет коммерческие операции.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Должен знать: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основные правила и принципы классификации товаров и услуг, требования к их качеству, рынок, его типы, состояние и перспективы развития спроса и предложения, системы маркетинговой информации, стратегию коммуникации, стимулирование сбыта, банковскую и налоговую систему, организацию финансового планирования деятельности предприятия, этикет деловых и неофициальных встреч, структуру экономики, характер торговых операций, основы рекламного дела.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Хорошо развитые все виды памяти;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Аналитические способности;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Высокий уровень притязаний;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Коммуникативные и организаторские способности;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Психоэмоциональная устойчивость;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Высокий уровень интеллекта.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вузы,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ссузы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курсы.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Медицинские противопоказания: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Психические и нервные заболевания.</a:t>
            </a:r>
          </a:p>
          <a:p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215132" cy="316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82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456384" cy="66409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+mn-lt"/>
              </a:rPr>
              <a:t>Юрисконсульт</a:t>
            </a:r>
            <a:endParaRPr lang="ru-RU" sz="3600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282726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3923928" y="1196752"/>
            <a:ext cx="4968552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Содержание труда </a:t>
            </a:r>
            <a:r>
              <a:rPr lang="ru-RU" sz="2000" dirty="0" smtClean="0"/>
              <a:t>: осуществляет методическое руководство правовой работой на предприятии, участвует в подготовке ответов при отклонении претензий, даёт справки и консультации</a:t>
            </a:r>
          </a:p>
          <a:p>
            <a:pPr marL="0" indent="0">
              <a:buNone/>
            </a:pPr>
            <a:r>
              <a:rPr lang="ru-RU" sz="2000" b="1" dirty="0" smtClean="0"/>
              <a:t>Должен знать</a:t>
            </a:r>
            <a:r>
              <a:rPr lang="ru-RU" sz="2000" dirty="0" smtClean="0"/>
              <a:t>: действующее законодательство, права (админ., труд., граждан., фин.), нормативные и руководящие  материалы по правовой деятельности.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 важные качества: </a:t>
            </a:r>
            <a:r>
              <a:rPr lang="ru-RU" sz="2000" dirty="0" smtClean="0"/>
              <a:t>Аналитическое мышление, хорошую память,</a:t>
            </a:r>
          </a:p>
          <a:p>
            <a:pPr marL="0" indent="0">
              <a:buNone/>
            </a:pPr>
            <a:r>
              <a:rPr lang="ru-RU" sz="2000" dirty="0" smtClean="0"/>
              <a:t>Психологическая устойчивость, коммуникативные </a:t>
            </a:r>
            <a:r>
              <a:rPr lang="en-US" sz="2000" dirty="0" smtClean="0"/>
              <a:t>c</a:t>
            </a:r>
            <a:r>
              <a:rPr lang="ru-RU" sz="2000" dirty="0" err="1" smtClean="0"/>
              <a:t>пособности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3028"/>
            <a:ext cx="316813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21611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Аудитор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30367"/>
            <a:ext cx="86409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Содержание труда: </a:t>
            </a:r>
            <a:r>
              <a:rPr lang="ru-RU" sz="1600" dirty="0"/>
              <a:t>оказывает практическую помощь руководству и экономическим службам предприятия в ведении дел и управлении финансами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Должен знать: финансовый менеджмент, бухгалтерские учет, математику и статистику, экономика трудовое, финансовое, административное право. </a:t>
            </a:r>
          </a:p>
          <a:p>
            <a:r>
              <a:rPr lang="ru-RU" sz="1600" b="1" dirty="0"/>
              <a:t>Профессионально важные качества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sz="1600" dirty="0"/>
              <a:t>Высокий уровень развития памяти (долговременной и кратковременной);</a:t>
            </a:r>
          </a:p>
          <a:p>
            <a:r>
              <a:rPr lang="ru-RU" sz="1600" dirty="0"/>
              <a:t>Высокий уровень математических способностей;</a:t>
            </a:r>
          </a:p>
          <a:p>
            <a:r>
              <a:rPr lang="ru-RU" sz="1600" dirty="0"/>
              <a:t>Высокий уровень аналитического мышления; </a:t>
            </a:r>
          </a:p>
          <a:p>
            <a:r>
              <a:rPr lang="ru-RU" sz="1600" dirty="0"/>
              <a:t>Высокий уровень развития логического мышления;</a:t>
            </a:r>
          </a:p>
          <a:p>
            <a:r>
              <a:rPr lang="ru-RU" sz="1600" dirty="0"/>
              <a:t>Способность длительное время заниматься однообразными видами деятельности.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04664"/>
            <a:ext cx="5508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Квалификационные требования: </a:t>
            </a:r>
            <a:r>
              <a:rPr lang="ru-RU" sz="1600" dirty="0"/>
              <a:t>высшее учебное заведение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Качества, препятствующие эффективности профессиональной деятельности:</a:t>
            </a:r>
          </a:p>
          <a:p>
            <a:r>
              <a:rPr lang="ru-RU" sz="1600" dirty="0"/>
              <a:t>Отсутствие аналитических и математических способностей;</a:t>
            </a:r>
          </a:p>
          <a:p>
            <a:r>
              <a:rPr lang="ru-RU" sz="1600" dirty="0"/>
              <a:t>Высокая утомляемость;</a:t>
            </a:r>
          </a:p>
          <a:p>
            <a:r>
              <a:rPr lang="ru-RU" sz="1600" dirty="0"/>
              <a:t>Эмоционально-волевая неустойчивость;</a:t>
            </a:r>
          </a:p>
          <a:p>
            <a:r>
              <a:rPr lang="ru-RU" sz="1600" dirty="0"/>
              <a:t>Безответственность;</a:t>
            </a:r>
          </a:p>
          <a:p>
            <a:r>
              <a:rPr lang="ru-RU" sz="1600" dirty="0"/>
              <a:t>Невнимательность, рассеяность;</a:t>
            </a:r>
          </a:p>
          <a:p>
            <a:r>
              <a:rPr lang="ru-RU" sz="1600" dirty="0"/>
              <a:t>Нечестность;</a:t>
            </a:r>
          </a:p>
          <a:p>
            <a:r>
              <a:rPr lang="ru-RU" sz="1600" dirty="0"/>
              <a:t>Нетерпеливость.</a:t>
            </a:r>
          </a:p>
          <a:p>
            <a:r>
              <a:rPr lang="ru-RU" sz="1600" dirty="0"/>
              <a:t>Медицинские противопоказания:</a:t>
            </a:r>
          </a:p>
          <a:p>
            <a:r>
              <a:rPr lang="ru-RU" sz="1600" dirty="0"/>
              <a:t>Болезнь нервной системы;</a:t>
            </a:r>
          </a:p>
          <a:p>
            <a:r>
              <a:rPr lang="ru-RU" sz="1600" dirty="0"/>
              <a:t>Выраженные заболевания зрения.</a:t>
            </a:r>
          </a:p>
        </p:txBody>
      </p:sp>
    </p:spTree>
    <p:extLst>
      <p:ext uri="{BB962C8B-B14F-4D97-AF65-F5344CB8AC3E}">
        <p14:creationId xmlns:p14="http://schemas.microsoft.com/office/powerpoint/2010/main" val="3555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78" y="404664"/>
            <a:ext cx="2657872" cy="7989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005880"/>
            <a:ext cx="5292080" cy="5852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Профессионально важные качества: </a:t>
            </a:r>
            <a:endParaRPr lang="en-US" sz="1400" b="1" dirty="0" smtClean="0"/>
          </a:p>
          <a:p>
            <a:r>
              <a:rPr lang="ru-RU" sz="1600" dirty="0" smtClean="0"/>
              <a:t>концентрация </a:t>
            </a:r>
            <a:r>
              <a:rPr lang="ru-RU" sz="1600" dirty="0"/>
              <a:t>на клиенте, желание и способность ему помочь;</a:t>
            </a:r>
          </a:p>
          <a:p>
            <a:r>
              <a:rPr lang="ru-RU" sz="1600" dirty="0" smtClean="0"/>
              <a:t>открытость </a:t>
            </a:r>
            <a:r>
              <a:rPr lang="ru-RU" sz="1600" dirty="0"/>
              <a:t>к отличным от собственных взглядам и суждениям, гибкость и терпимость;</a:t>
            </a:r>
          </a:p>
          <a:p>
            <a:r>
              <a:rPr lang="ru-RU" sz="1600" dirty="0" smtClean="0"/>
              <a:t>апатичность, </a:t>
            </a:r>
            <a:r>
              <a:rPr lang="ru-RU" sz="1600" dirty="0"/>
              <a:t>восприимчивость, способность создавать атмосферу эмоционального комфорта;</a:t>
            </a:r>
          </a:p>
          <a:p>
            <a:r>
              <a:rPr lang="ru-RU" sz="1600" dirty="0" smtClean="0"/>
              <a:t>аутентичность </a:t>
            </a:r>
            <a:r>
              <a:rPr lang="ru-RU" sz="1600" dirty="0"/>
              <a:t>поведения, то есть способность предъявлять группе подлинные эмоции и переживания;</a:t>
            </a:r>
          </a:p>
          <a:p>
            <a:r>
              <a:rPr lang="ru-RU" sz="1600" dirty="0" smtClean="0"/>
              <a:t>энтузиазм </a:t>
            </a:r>
            <a:r>
              <a:rPr lang="ru-RU" sz="1600" dirty="0"/>
              <a:t>и оптимизм, вера в способности участников группы к изменению и развитию;</a:t>
            </a:r>
          </a:p>
          <a:p>
            <a:r>
              <a:rPr lang="ru-RU" sz="1600" dirty="0" smtClean="0"/>
              <a:t>уравновешенность</a:t>
            </a:r>
            <a:r>
              <a:rPr lang="ru-RU" sz="1600" dirty="0"/>
              <a:t>, терпимость к фрустрации и неопределенности, высокий уровень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;</a:t>
            </a:r>
          </a:p>
          <a:p>
            <a:pPr marL="0" indent="0" algn="ctr">
              <a:buNone/>
            </a:pPr>
            <a:r>
              <a:rPr lang="ru-RU" sz="1400" b="1" dirty="0" smtClean="0"/>
              <a:t>Содержание труда: </a:t>
            </a:r>
            <a:r>
              <a:rPr lang="ru-RU" sz="1600" dirty="0" smtClean="0"/>
              <a:t>изучает различные виды психологической деятельности человека и применяет свои знания на практике.</a:t>
            </a:r>
          </a:p>
          <a:p>
            <a:pPr marL="0" indent="0" algn="just">
              <a:buNone/>
            </a:pPr>
            <a:r>
              <a:rPr lang="ru-RU" sz="1400" b="1" dirty="0" smtClean="0"/>
              <a:t>Медицинские противопоказания:</a:t>
            </a:r>
          </a:p>
          <a:p>
            <a:pPr algn="just"/>
            <a:r>
              <a:rPr lang="ru-RU" sz="1600" dirty="0" smtClean="0"/>
              <a:t>Нервные и психические заболевания</a:t>
            </a:r>
          </a:p>
          <a:p>
            <a:pPr algn="just"/>
            <a:r>
              <a:rPr lang="ru-RU" sz="1600" dirty="0" smtClean="0"/>
              <a:t>Выраженное заболевание зрения и слуха</a:t>
            </a:r>
          </a:p>
          <a:p>
            <a:pPr algn="just"/>
            <a:r>
              <a:rPr lang="ru-RU" sz="1600" dirty="0" smtClean="0"/>
              <a:t>Инфекционные кожные заболевания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3635896" cy="1819672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/>
              <a:t>Качества, </a:t>
            </a:r>
            <a:r>
              <a:rPr lang="ru-RU" sz="2600" b="1" dirty="0" smtClean="0"/>
              <a:t>препятствующие</a:t>
            </a:r>
            <a:r>
              <a:rPr lang="en-US" sz="2600" b="1" dirty="0" smtClean="0"/>
              <a:t> </a:t>
            </a:r>
            <a:r>
              <a:rPr lang="ru-RU" sz="2600" b="1" dirty="0" smtClean="0"/>
              <a:t>эффективности </a:t>
            </a:r>
            <a:r>
              <a:rPr lang="ru-RU" sz="2600" b="1" dirty="0"/>
              <a:t>профессиональной </a:t>
            </a:r>
            <a:r>
              <a:rPr lang="en-US" sz="2600" b="1" dirty="0" smtClean="0"/>
              <a:t>              </a:t>
            </a:r>
            <a:r>
              <a:rPr lang="ru-RU" sz="2600" b="1" dirty="0" smtClean="0"/>
              <a:t>деятельности</a:t>
            </a:r>
            <a:r>
              <a:rPr lang="ru-RU" sz="2600" b="1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Агрессивность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Замкнутость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Нерешительность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Отсутствие склонности работы с людьми</a:t>
            </a:r>
          </a:p>
          <a:p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8" y="2996952"/>
            <a:ext cx="30003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96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1678</Words>
  <Application>Microsoft Office PowerPoint</Application>
  <PresentationFormat>Экран (4:3)</PresentationFormat>
  <Paragraphs>233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Профессиограмма</vt:lpstr>
      <vt:lpstr>Оператор банковского дела</vt:lpstr>
      <vt:lpstr>Презентация PowerPoint</vt:lpstr>
      <vt:lpstr>Презентация PowerPoint</vt:lpstr>
      <vt:lpstr>Дизайнер</vt:lpstr>
      <vt:lpstr>Предприниматель</vt:lpstr>
      <vt:lpstr> Юрисконсульт</vt:lpstr>
      <vt:lpstr>Презентация PowerPoint</vt:lpstr>
      <vt:lpstr>Психолог</vt:lpstr>
      <vt:lpstr>  Программист</vt:lpstr>
      <vt:lpstr>Программист</vt:lpstr>
      <vt:lpstr>Презентация PowerPoint</vt:lpstr>
      <vt:lpstr>Презентация PowerPoint</vt:lpstr>
      <vt:lpstr>Презентация PowerPoint</vt:lpstr>
      <vt:lpstr>      </vt:lpstr>
      <vt:lpstr>WEB-дизайнер</vt:lpstr>
      <vt:lpstr>Презентация PowerPoint</vt:lpstr>
      <vt:lpstr>Бухгалтер</vt:lpstr>
      <vt:lpstr> Бухгалтер</vt:lpstr>
      <vt:lpstr>Профессии, выбранные воспитанницами 9 курса</vt:lpstr>
      <vt:lpstr>АЛГОРИТМ СОСТАВЛЕНИЯ ПРОФЕССИОГРАММЫ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Оператор банковского дела</dc:title>
  <dc:creator>света</dc:creator>
  <cp:lastModifiedBy>Малафеева </cp:lastModifiedBy>
  <cp:revision>52</cp:revision>
  <cp:lastPrinted>2013-12-11T14:37:37Z</cp:lastPrinted>
  <dcterms:created xsi:type="dcterms:W3CDTF">2013-11-28T13:27:03Z</dcterms:created>
  <dcterms:modified xsi:type="dcterms:W3CDTF">2015-04-08T17:39:03Z</dcterms:modified>
</cp:coreProperties>
</file>