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6" r:id="rId6"/>
    <p:sldId id="270" r:id="rId7"/>
    <p:sldId id="264" r:id="rId8"/>
    <p:sldId id="265" r:id="rId9"/>
    <p:sldId id="273" r:id="rId10"/>
    <p:sldId id="274" r:id="rId11"/>
    <p:sldId id="275" r:id="rId12"/>
    <p:sldId id="276" r:id="rId13"/>
    <p:sldId id="272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</a:t>
            </a:r>
            <a:r>
              <a:rPr lang="ru-RU" baseline="0" dirty="0" smtClean="0"/>
              <a:t> каких банках родителям выдается зарплата?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человек, %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Сбербанк</c:v>
                </c:pt>
                <c:pt idx="1">
                  <c:v>Росбанк</c:v>
                </c:pt>
                <c:pt idx="2">
                  <c:v>АТБ</c:v>
                </c:pt>
                <c:pt idx="3">
                  <c:v>Альфа-Банк</c:v>
                </c:pt>
                <c:pt idx="4">
                  <c:v>Другой вид получания зарплаты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Какими банками пользуется </a:t>
            </a:r>
            <a:r>
              <a:rPr lang="ru-RU" dirty="0" smtClean="0"/>
              <a:t>семья </a:t>
            </a:r>
            <a:r>
              <a:rPr lang="ru-RU" dirty="0"/>
              <a:t>при получении кредитов?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985558105434316E-2"/>
          <c:y val="0.29239369134697807"/>
          <c:w val="0.81609417380240323"/>
          <c:h val="0.630951493046593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какими банками пользуется семь при получении кредитов?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Сбербанк</c:v>
                </c:pt>
                <c:pt idx="1">
                  <c:v>Росбанк</c:v>
                </c:pt>
                <c:pt idx="2">
                  <c:v>АТБ</c:v>
                </c:pt>
                <c:pt idx="3">
                  <c:v>Альфа-Банк</c:v>
                </c:pt>
                <c:pt idx="4">
                  <c:v>нет кредитов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каком банке семья брала ипотеку?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Сбербанк</c:v>
                </c:pt>
                <c:pt idx="1">
                  <c:v>ВТБ-24</c:v>
                </c:pt>
                <c:pt idx="2">
                  <c:v>не брали ипотеку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1</c:v>
                </c:pt>
                <c:pt idx="2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3598C-BAFC-4A7C-9C8F-B806FA172EFA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775CB-1814-436F-841A-02717315E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487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775CB-1814-436F-841A-02717315E1B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400" b="1" cap="all" spc="213" baseline="0">
                <a:solidFill>
                  <a:schemeClr val="tx2"/>
                </a:solidFill>
              </a:defRPr>
            </a:lvl1pPr>
            <a:lvl2pPr marL="389626" indent="0" algn="ctr">
              <a:buNone/>
            </a:lvl2pPr>
            <a:lvl3pPr marL="779252" indent="0" algn="ctr">
              <a:buNone/>
            </a:lvl3pPr>
            <a:lvl4pPr marL="1168878" indent="0" algn="ctr">
              <a:buNone/>
            </a:lvl4pPr>
            <a:lvl5pPr marL="1558503" indent="0" algn="ctr">
              <a:buNone/>
            </a:lvl5pPr>
            <a:lvl6pPr marL="1948129" indent="0" algn="ctr">
              <a:buNone/>
            </a:lvl6pPr>
            <a:lvl7pPr marL="2337755" indent="0" algn="ctr">
              <a:buNone/>
            </a:lvl7pPr>
            <a:lvl8pPr marL="2727381" indent="0" algn="ctr">
              <a:buNone/>
            </a:lvl8pPr>
            <a:lvl9pPr marL="3117007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97DD-CADD-4ADC-984A-5939EDDD8AE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99171F-D813-4FDF-AB81-24B2E67D29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97DD-CADD-4ADC-984A-5939EDDD8AE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171F-D813-4FDF-AB81-24B2E67D2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BC99171F-D813-4FDF-AB81-24B2E67D29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1"/>
            <a:ext cx="6553200" cy="5821367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97DD-CADD-4ADC-984A-5939EDDD8AE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3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97DD-CADD-4ADC-984A-5939EDDD8AE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BC99171F-D813-4FDF-AB81-24B2E67D29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1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4" cy="1673225"/>
          </a:xfrm>
        </p:spPr>
        <p:txBody>
          <a:bodyPr anchor="t"/>
          <a:lstStyle>
            <a:lvl1pPr marL="0" indent="0" algn="ctr">
              <a:buNone/>
              <a:defRPr sz="1400" b="1" cap="all" spc="213" baseline="0">
                <a:solidFill>
                  <a:schemeClr val="tx2"/>
                </a:solidFill>
              </a:defRPr>
            </a:lvl1pPr>
            <a:lvl2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97DD-CADD-4ADC-984A-5939EDDD8AE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99171F-D813-4FDF-AB81-24B2E67D29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36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BF897DD-CADD-4ADC-984A-5939EDDD8AE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171F-D813-4FDF-AB81-24B2E67D29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1" y="1575654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1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1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1"/>
            <a:ext cx="4040188" cy="732975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1900" b="1" dirty="0" smtClean="0">
                <a:solidFill>
                  <a:srgbClr val="FFFFFF"/>
                </a:solidFill>
              </a:defRPr>
            </a:lvl1pPr>
            <a:lvl2pPr>
              <a:buNone/>
              <a:defRPr sz="1700" b="1"/>
            </a:lvl2pPr>
            <a:lvl3pPr>
              <a:buNone/>
              <a:defRPr sz="1500" b="1"/>
            </a:lvl3pPr>
            <a:lvl4pPr>
              <a:buNone/>
              <a:defRPr sz="1400" b="1"/>
            </a:lvl4pPr>
            <a:lvl5pPr>
              <a:buNone/>
              <a:defRPr sz="14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1900" b="1"/>
            </a:lvl1pPr>
            <a:lvl2pPr>
              <a:buNone/>
              <a:defRPr sz="1700" b="1"/>
            </a:lvl2pPr>
            <a:lvl3pPr>
              <a:buNone/>
              <a:defRPr sz="1500" b="1"/>
            </a:lvl3pPr>
            <a:lvl4pPr>
              <a:buNone/>
              <a:defRPr sz="1400" b="1"/>
            </a:lvl4pPr>
            <a:lvl5pPr>
              <a:buNone/>
              <a:defRPr sz="14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97DD-CADD-4ADC-984A-5939EDDD8AE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C99171F-D813-4FDF-AB81-24B2E67D29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97DD-CADD-4ADC-984A-5939EDDD8AE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BC99171F-D813-4FDF-AB81-24B2E67D2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97DD-CADD-4ADC-984A-5939EDDD8AE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1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99171F-D813-4FDF-AB81-24B2E67D2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19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852"/>
              </a:spcAft>
              <a:buNone/>
              <a:defRPr sz="1400">
                <a:solidFill>
                  <a:srgbClr val="FFFFFF"/>
                </a:solidFill>
              </a:defRPr>
            </a:lvl1pPr>
            <a:lvl2pPr>
              <a:buNone/>
              <a:defRPr sz="1000"/>
            </a:lvl2pPr>
            <a:lvl3pPr>
              <a:buNone/>
              <a:defRPr sz="9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99171F-D813-4FDF-AB81-24B2E67D29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97DD-CADD-4ADC-984A-5939EDDD8AE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BC99171F-D813-4FDF-AB81-24B2E67D29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27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852"/>
              </a:spcAft>
              <a:buFontTx/>
              <a:buNone/>
              <a:defRPr sz="1400">
                <a:solidFill>
                  <a:srgbClr val="FFFFFF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F897DD-CADD-4ADC-984A-5939EDDD8AE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 lIns="77925" tIns="38963" rIns="77925" bIns="38963"/>
          <a:lstStyle>
            <a:lvl1pPr algn="r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fld id="{ABF897DD-CADD-4ADC-984A-5939EDDD8AEF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 lIns="77925" tIns="38963" rIns="77925" bIns="38963"/>
          <a:lstStyle>
            <a:lvl1pPr algn="l" eaLnBrk="1" latinLnBrk="0" hangingPunct="1">
              <a:defRPr kumimoji="0" sz="10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77925" tIns="38963" rIns="77925" bIns="38963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38963" tIns="38963" rIns="38963" bIns="38963" anchor="ctr">
            <a:normAutofit/>
          </a:bodyPr>
          <a:lstStyle>
            <a:lvl1pPr algn="ctr" eaLnBrk="1" latinLnBrk="0" hangingPunct="1">
              <a:defRPr kumimoji="0" sz="14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99171F-D813-4FDF-AB81-24B2E67D29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77925" tIns="38963" rIns="77925" bIns="38963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 lIns="77925" tIns="38963" rIns="77925" bIns="38963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28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33776" indent="-23377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467551" indent="-23377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701327" indent="-194813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35102" indent="-194813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1168878" indent="-194813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402653" indent="-15585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429" indent="-15585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92279" indent="-15585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26054" indent="-15585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2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19400"/>
            <a:ext cx="8643998" cy="3538558"/>
          </a:xfrm>
        </p:spPr>
        <p:txBody>
          <a:bodyPr>
            <a:normAutofit/>
          </a:bodyPr>
          <a:lstStyle/>
          <a:p>
            <a:endParaRPr lang="ru-RU" sz="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СОШ № 77</a:t>
            </a:r>
          </a:p>
          <a:p>
            <a:pPr algn="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Ученица 10 класса «А» </a:t>
            </a:r>
          </a:p>
          <a:p>
            <a:pPr algn="r"/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Яценко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Анастасия</a:t>
            </a:r>
          </a:p>
          <a:p>
            <a:pPr algn="r"/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dela.biz/uploads/posts/2012-05/thumbs/1337280170_ipotechnyy-kred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496"/>
            <a:ext cx="4214842" cy="314708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2844" y="214290"/>
            <a:ext cx="864399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/>
                <a:solidFill>
                  <a:schemeClr val="accent3"/>
                </a:solidFill>
              </a:rPr>
              <a:t>Ипотечное Кредитование</a:t>
            </a:r>
            <a:endParaRPr lang="ru-RU" sz="6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9" name="Половина рамки 8"/>
          <p:cNvSpPr/>
          <p:nvPr/>
        </p:nvSpPr>
        <p:spPr>
          <a:xfrm>
            <a:off x="357158" y="2857496"/>
            <a:ext cx="1857388" cy="571504"/>
          </a:xfrm>
          <a:prstGeom prst="halfFrame">
            <a:avLst>
              <a:gd name="adj1" fmla="val 31249"/>
              <a:gd name="adj2" fmla="val 3333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 rot="10800000">
            <a:off x="2714612" y="5500702"/>
            <a:ext cx="1857388" cy="571504"/>
          </a:xfrm>
          <a:prstGeom prst="halfFrame">
            <a:avLst>
              <a:gd name="adj1" fmla="val 31249"/>
              <a:gd name="adj2" fmla="val 3333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оловина рамки 10"/>
          <p:cNvSpPr/>
          <p:nvPr/>
        </p:nvSpPr>
        <p:spPr>
          <a:xfrm rot="16200000">
            <a:off x="928662" y="4929198"/>
            <a:ext cx="500066" cy="1643074"/>
          </a:xfrm>
          <a:prstGeom prst="halfFrame">
            <a:avLst>
              <a:gd name="adj1" fmla="val 31249"/>
              <a:gd name="adj2" fmla="val 3333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оловина рамки 12"/>
          <p:cNvSpPr/>
          <p:nvPr/>
        </p:nvSpPr>
        <p:spPr>
          <a:xfrm rot="5400000">
            <a:off x="3500430" y="2285992"/>
            <a:ext cx="500066" cy="1643074"/>
          </a:xfrm>
          <a:prstGeom prst="halfFrame">
            <a:avLst>
              <a:gd name="adj1" fmla="val 31249"/>
              <a:gd name="adj2" fmla="val 3333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Исследовательская работа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Исследовательская работа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Ипотека – залог недвижимости с целью                                             получения ипотечной ссуды, при                                                              котором закладываемое имущество                                                               не передается в руки кредитора, а                                                      остается у должника.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Перспективы развития ипотечного                                                            кредитования в России довольно                                                          неоднозначны. С одной стороны он                                                 является наиболее удобной формой                                                            кредитования населения для                                                                 приобретения товаров и услуг, однако в                                                          настоящий момент существуют                                                               достаточно весомые сдерживающие                                                            факторы, которые замедляют рост                                                             сегмента и даже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могут вызвать общий                                                     кризис банковской системы за счет роста невозвращенных кредитов.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okreditah.org/uploads/posts/2011-11/1320852773_ipoteka-v-ukrain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643050"/>
            <a:ext cx="3214709" cy="3756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-конечная звезда 5"/>
          <p:cNvSpPr/>
          <p:nvPr/>
        </p:nvSpPr>
        <p:spPr>
          <a:xfrm>
            <a:off x="5500694" y="1714488"/>
            <a:ext cx="428628" cy="428628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8143900" y="1714488"/>
            <a:ext cx="428628" cy="428628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Лаврухин О.Н. Ипотечное кредитование: Реальность и перспективы // Бизнес и банки. -2005.-№22.-С. 8-9.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Щербаков А.И.,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Ивасенко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А.Г.,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Опольская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Н.В., Соколов В.И. Ипотека в России. Современные тенденции и перспективы развития на федеральном и региональных уровнях.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Каноков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А.К развитию залогового кредитования // Российский экономический журнал. -2006.-№5/6.-С.52-55.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Алешкина Н. Ипотека теряет в процентах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Меркулов В.В. Мировой опыт ипотечного жилищного кредитования и перспективы его использования в России.- СПб.: Изд-во "Юридический центр Пресс", 2003</a:t>
            </a:r>
            <a:r>
              <a:rPr lang="ru-RU" dirty="0" smtClean="0"/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900igr.net/datas/doshkolnoe-obrazovanie/Multfilmy-dlja-detej/0024-024-Spasibo-za-vnimanie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4282" y="6072206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Работу выполнила ученица 10 класса «А» Яценко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Анастасия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Научный руководитель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Шанаурина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Л.В.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85725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			 Введение 	                 	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71612"/>
            <a:ext cx="8503920" cy="452743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 темы обусловлена тем, что обеспечение жильем граждан РФ является одной из наиболее значимых социальных проблем, стоящих перед Российским государством на современном этапе его развития. 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Ипотечное кредитование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один из самых проверенных в мировой практике и надежных способов привлечения инвестиций в жилищную сферу,                                 затрагивающий такие острейшие                                              проблемы, как обеспечение жильем,                                      распределение доходов населения,                                              кардинальное ускорение жилищного                                             строительства и связанных с ним                                                  отраслей производства.</a:t>
            </a:r>
          </a:p>
          <a:p>
            <a:endParaRPr lang="ru-RU" b="1" dirty="0"/>
          </a:p>
        </p:txBody>
      </p:sp>
      <p:sp>
        <p:nvSpPr>
          <p:cNvPr id="5" name="Загнутый угол 4"/>
          <p:cNvSpPr/>
          <p:nvPr/>
        </p:nvSpPr>
        <p:spPr>
          <a:xfrm>
            <a:off x="6429388" y="4071942"/>
            <a:ext cx="2428892" cy="1928826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8" descr="http://www.edu.cap.ru/home/8120/preyskurant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214818"/>
            <a:ext cx="2082773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ый треугольник 10"/>
          <p:cNvSpPr/>
          <p:nvPr/>
        </p:nvSpPr>
        <p:spPr>
          <a:xfrm rot="5400000">
            <a:off x="8501090" y="5643578"/>
            <a:ext cx="357190" cy="357190"/>
          </a:xfrm>
          <a:prstGeom prst="rt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Целью работы является изучение механизмов ипотечного кредитования.</a:t>
            </a:r>
          </a:p>
          <a:p>
            <a:pPr algn="ctr">
              <a:buNone/>
            </a:pPr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Для достижения этой цели в ходе работы решаются следующие задачи:</a:t>
            </a: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	- раскрыть понятие ипотечного кредитования, определив его социально-экономическое значение;</a:t>
            </a: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	- проанализировать текущую ситуацию на рынке ипотечного кредитования в России;</a:t>
            </a: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	- сделать опрос среди учащихся, с целью выявления использования ипотечного кредитования	</a:t>
            </a: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История ипотечного кредитования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8858312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Понятие «ипотека» пришло в мировую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	финансово-экономическую систему из древней Греции. Его ввел Солон в VI веке до н.э. Солон ввел свободу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	завещания, по которой  имущество уже не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обязательно переходит к наследникам рода.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Для перевода личной собственности в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имущественную он предложил ставить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на имени должника столб с надписью,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 что эта земля служит обеспечением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претензий на определенную сумму.</a:t>
            </a:r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Такой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 столб  назвали ипотекой. На нем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	отмечались все долги собственника земли.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mudrageli.ru/images/solon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500306"/>
            <a:ext cx="2948305" cy="371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ипотеки в России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3108" y="1643050"/>
          <a:ext cx="6786610" cy="4714907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338204"/>
                <a:gridCol w="5448406"/>
              </a:tblGrid>
              <a:tr h="3821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Событие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8347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/>
                        <a:t>1754г.</a:t>
                      </a:r>
                      <a:endParaRPr lang="ru-RU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Созданы первые государственные кредитные</a:t>
                      </a:r>
                      <a:r>
                        <a:rPr lang="ru-RU" sz="14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учреждения</a:t>
                      </a:r>
                      <a:endParaRPr lang="ru-RU" sz="1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1428">
                <a:tc>
                  <a:txBody>
                    <a:bodyPr/>
                    <a:lstStyle/>
                    <a:p>
                      <a:pPr algn="l"/>
                      <a:r>
                        <a:rPr lang="ru-RU" sz="1400" b="1" i="0" dirty="0" smtClean="0"/>
                        <a:t>1768г. (29 октября)</a:t>
                      </a:r>
                      <a:endParaRPr lang="ru-RU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Манифест Екатерины II. Впервые юридически закреплен выпуск бумажных денег</a:t>
                      </a:r>
                      <a:endParaRPr lang="ru-RU" sz="1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1428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/>
                        <a:t>1789г.</a:t>
                      </a:r>
                      <a:endParaRPr lang="ru-RU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Реорганизованы конторы, являющиеся первыми кредитными учреждениями</a:t>
                      </a:r>
                      <a:endParaRPr lang="ru-RU" sz="1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486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/>
                        <a:t>1786г.</a:t>
                      </a:r>
                      <a:endParaRPr lang="ru-RU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Образовано 1-е</a:t>
                      </a:r>
                      <a:r>
                        <a:rPr lang="ru-RU" sz="14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страховое учреждение</a:t>
                      </a:r>
                      <a:endParaRPr lang="ru-RU" sz="1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8347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/>
                        <a:t>1861г.</a:t>
                      </a:r>
                      <a:endParaRPr lang="ru-RU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Отмена крепостного права и новый этап развития ипотеки</a:t>
                      </a:r>
                      <a:endParaRPr lang="ru-RU" sz="1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2618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/>
                        <a:t>1864г.</a:t>
                      </a:r>
                      <a:endParaRPr lang="ru-RU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Появление 1-х акционерных</a:t>
                      </a:r>
                      <a:r>
                        <a:rPr lang="ru-RU" sz="14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коммерческих банков</a:t>
                      </a:r>
                      <a:endParaRPr lang="ru-RU" sz="1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486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/>
                        <a:t>1872г.</a:t>
                      </a:r>
                      <a:endParaRPr lang="ru-RU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smtClean="0">
                          <a:latin typeface="Times New Roman" pitchFamily="18" charset="0"/>
                          <a:cs typeface="Times New Roman" pitchFamily="18" charset="0"/>
                        </a:rPr>
                        <a:t>Появление акционерных земельных банков</a:t>
                      </a:r>
                      <a:endParaRPr lang="ru-RU" sz="1400" b="1" i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2618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/>
                        <a:t>1882г.</a:t>
                      </a:r>
                      <a:endParaRPr lang="ru-RU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</a:t>
                      </a:r>
                      <a:r>
                        <a:rPr lang="ru-RU" sz="14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Крестьянских поземельных банков</a:t>
                      </a:r>
                      <a:endParaRPr lang="ru-RU" sz="1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8347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/>
                        <a:t>1885г.</a:t>
                      </a:r>
                      <a:endParaRPr lang="ru-RU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Открытие Дворянского (исключительно ипотечного) банка</a:t>
                      </a:r>
                      <a:endParaRPr lang="ru-RU" sz="1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2618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/>
                        <a:t>1917г.</a:t>
                      </a:r>
                      <a:endParaRPr lang="ru-RU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Революция, национализация и закрытие банков</a:t>
                      </a:r>
                      <a:endParaRPr lang="ru-RU" sz="1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2844" y="1357298"/>
            <a:ext cx="20002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Ипотечное кредитование было первым на Руси видом кредитования и получило название «заклад». В 1754 г. были созданы первые кредитные учреждения.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Ипотечное кредитование в современной России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1" name="Багетная рамка 10"/>
          <p:cNvSpPr/>
          <p:nvPr/>
        </p:nvSpPr>
        <p:spPr>
          <a:xfrm>
            <a:off x="4286248" y="2500306"/>
            <a:ext cx="4643470" cy="3429024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http://www.fx57.net/wp-content/uploads/2012/11/%D0%A1%D0%B1%D0%B5%D1%80%D0%B1%D0%B0%D0%BD%D0%B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928934"/>
            <a:ext cx="378621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00034" y="1428737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Улучшение жилищных условий и приобретение жилья - одна из основных потребностей граждан России, независимо от того, к какой имущественной группе они принадлежат.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2143116"/>
            <a:ext cx="392909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1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Зарубежный опыт свидетельствует, что объем ипотечного жилищного кредитования может достигать половины ВВП, в то время как в России объем ипотеки не превышает 2,4 % ВВП. Сегодня в среднем только около 10% жилья  приобретается по ипотечным кредитам. Значительно выросла и инвестиционная привлекательность  ипотечного рынка. Ипотечное  кредитование становится сферой выгодного вложения средств как для банков, так и для их клиентов. Число банков, занимающихся  ипотечным кредитованием в России, приближается к 600.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Социально-экономическое значение: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Функции ипотечного кредитования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Функции, выполняемые ипотечным кредитованием, можно сформулировать следующим образом: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функция финансового механизма привлечения инвестиций в сферу материального производства;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функция обеспечения возврата заемных средств;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функция стимулирования оборота и перераспределения недвижимого имущества, когда иные способы (купля-продажа и др.) экономически нецелесообразны или юридически невозможны;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функция формирования многоуровневого фиктивного капитала в виде закладных, производных ипотечных ценных бумаг и др.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Социально-экономическое значение: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ипотечного кредитования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Обязательность обеспечения залогом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Длительность срока предоставления кредита.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Долгосрочные ипотечные жилищные кредиты предоставляются на срок от 3 и более лет (оптимально 20-25 лет). Благодаря длительному сроку погашения уменьшается размер ежемесячных выплат заемщика.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Большинство ипотечных ссуд                                            носят целевой характер.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Ипотечный кредит считается                                               относительно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низкорисковой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банковской операцией. </a:t>
            </a:r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6215074" y="3714752"/>
            <a:ext cx="2571768" cy="257176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Исследовательская работа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500174"/>
          <a:ext cx="771530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655</TotalTime>
  <Words>664</Words>
  <Application>Microsoft Office PowerPoint</Application>
  <PresentationFormat>Экран (4:3)</PresentationFormat>
  <Paragraphs>98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Презентация PowerPoint</vt:lpstr>
      <vt:lpstr>    Введение                    </vt:lpstr>
      <vt:lpstr>Введение</vt:lpstr>
      <vt:lpstr>История ипотечного кредитования</vt:lpstr>
      <vt:lpstr>Развитие ипотеки в России</vt:lpstr>
      <vt:lpstr>Ипотечное кредитование в современной России</vt:lpstr>
      <vt:lpstr>Социально-экономическое значение: Функции ипотечного кредитования</vt:lpstr>
      <vt:lpstr>Социально-экономическое значение: Особенности ипотечного кредитования</vt:lpstr>
      <vt:lpstr>Исследовательская работа</vt:lpstr>
      <vt:lpstr>Исследовательская работа</vt:lpstr>
      <vt:lpstr>Исследовательская работа</vt:lpstr>
      <vt:lpstr>Заключение</vt:lpstr>
      <vt:lpstr>Список литературы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Учитель</cp:lastModifiedBy>
  <cp:revision>73</cp:revision>
  <dcterms:created xsi:type="dcterms:W3CDTF">2015-03-30T03:09:11Z</dcterms:created>
  <dcterms:modified xsi:type="dcterms:W3CDTF">2015-04-14T03:33:17Z</dcterms:modified>
</cp:coreProperties>
</file>