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9945688"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100" d="100"/>
          <a:sy n="100" d="100"/>
        </p:scale>
        <p:origin x="-516" y="288"/>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782" y="-96"/>
      </p:cViewPr>
      <p:guideLst>
        <p:guide orient="horz" pos="2160"/>
        <p:guide pos="313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162346F-7220-4F92-A407-CE3B32777CB9}"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7868E6-DA48-42DF-8EE5-88847F2C41BA}" type="slidenum">
              <a:rPr lang="ru-RU" smtClean="0"/>
              <a:pPr/>
              <a:t>‹#›</a:t>
            </a:fld>
            <a:endParaRPr lang="ru-RU"/>
          </a:p>
        </p:txBody>
      </p:sp>
    </p:spTree>
  </p:cSld>
  <p:clrMapOvr>
    <a:masterClrMapping/>
  </p:clrMapOvr>
  <p:transition spd="slow">
    <p:pull dir="r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2346F-7220-4F92-A407-CE3B32777CB9}" type="datetimeFigureOut">
              <a:rPr lang="ru-RU" smtClean="0"/>
              <a:pPr/>
              <a:t>18.01.2015</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868E6-DA48-42DF-8EE5-88847F2C41B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rd"/>
    <p:sndAc>
      <p:stSnd>
        <p:snd r:embed="rId13" name="chimes.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hobobo.ru/catalog/skazka/zolotoj-prutik" TargetMode="External"/><Relationship Id="rId3" Type="http://schemas.openxmlformats.org/officeDocument/2006/relationships/hyperlink" Target="http://www.hobobo.ru/catalog/skazka/vedmina-dochka" TargetMode="External"/><Relationship Id="rId7" Type="http://schemas.openxmlformats.org/officeDocument/2006/relationships/hyperlink" Target="http://www.hobobo.ru/catalog/skazka/zmeinoe-derevtse" TargetMode="Externa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hyperlink" Target="http://www.hobobo.ru/catalog/skazka/devushka-iz-tsvetochnogo-gorshka" TargetMode="External"/><Relationship Id="rId11" Type="http://schemas.openxmlformats.org/officeDocument/2006/relationships/hyperlink" Target="http://www.hobobo.ru/catalog/skazka/chudesnoe-lekarstvo" TargetMode="External"/><Relationship Id="rId5" Type="http://schemas.openxmlformats.org/officeDocument/2006/relationships/hyperlink" Target="http://www.hobobo.ru/catalog/skazka/devitsa-na-vojne" TargetMode="External"/><Relationship Id="rId10" Type="http://schemas.openxmlformats.org/officeDocument/2006/relationships/hyperlink" Target="http://www.hobobo.ru/catalog/skazka/tri-udaltsa-i-tri-devushki" TargetMode="External"/><Relationship Id="rId4" Type="http://schemas.openxmlformats.org/officeDocument/2006/relationships/hyperlink" Target="http://www.hobobo.ru/catalog/skazka/vyishivalschitsa-ptits" TargetMode="External"/><Relationship Id="rId9" Type="http://schemas.openxmlformats.org/officeDocument/2006/relationships/hyperlink" Target="http://www.hobobo.ru/catalog/skazka/petuh-i-kurochk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5" y="500043"/>
            <a:ext cx="7772400" cy="1470025"/>
          </a:xfrm>
        </p:spPr>
        <p:txBody>
          <a:bodyPr>
            <a:normAutofit fontScale="90000"/>
          </a:bodyPr>
          <a:lstStyle/>
          <a:p>
            <a:r>
              <a:rPr lang="ru-RU" dirty="0" smtClean="0">
                <a:solidFill>
                  <a:srgbClr val="0070C0"/>
                </a:solidFill>
              </a:rPr>
              <a:t>Презентация на тему культура и достопримечательности </a:t>
            </a:r>
            <a:br>
              <a:rPr lang="ru-RU" dirty="0" smtClean="0">
                <a:solidFill>
                  <a:srgbClr val="0070C0"/>
                </a:solidFill>
              </a:rPr>
            </a:br>
            <a:r>
              <a:rPr lang="ru-RU" sz="6000" dirty="0" smtClean="0">
                <a:solidFill>
                  <a:srgbClr val="0070C0"/>
                </a:solidFill>
              </a:rPr>
              <a:t>Греция</a:t>
            </a:r>
            <a:endParaRPr lang="ru-RU" sz="6000" dirty="0">
              <a:solidFill>
                <a:srgbClr val="0070C0"/>
              </a:solidFill>
            </a:endParaRPr>
          </a:p>
        </p:txBody>
      </p:sp>
      <p:pic>
        <p:nvPicPr>
          <p:cNvPr id="3" name="Picture 2" descr="C:\Users\1\Pictures\135px-Flag_of_Greece_svg.png"/>
          <p:cNvPicPr>
            <a:picLocks noChangeAspect="1" noChangeArrowheads="1"/>
          </p:cNvPicPr>
          <p:nvPr/>
        </p:nvPicPr>
        <p:blipFill>
          <a:blip r:embed="rId3" cstate="print"/>
          <a:srcRect/>
          <a:stretch>
            <a:fillRect/>
          </a:stretch>
        </p:blipFill>
        <p:spPr bwMode="auto">
          <a:xfrm>
            <a:off x="611561" y="2348881"/>
            <a:ext cx="2678889" cy="1785926"/>
          </a:xfrm>
          <a:prstGeom prst="rect">
            <a:avLst/>
          </a:prstGeom>
          <a:noFill/>
        </p:spPr>
      </p:pic>
      <p:pic>
        <p:nvPicPr>
          <p:cNvPr id="4" name="Picture 2" descr="C:\Users\1\Pictures\5686.jpg"/>
          <p:cNvPicPr>
            <a:picLocks noChangeAspect="1" noChangeArrowheads="1"/>
          </p:cNvPicPr>
          <p:nvPr/>
        </p:nvPicPr>
        <p:blipFill>
          <a:blip r:embed="rId4" cstate="print"/>
          <a:srcRect/>
          <a:stretch>
            <a:fillRect/>
          </a:stretch>
        </p:blipFill>
        <p:spPr bwMode="auto">
          <a:xfrm>
            <a:off x="6012161" y="2204864"/>
            <a:ext cx="2475391" cy="1928802"/>
          </a:xfrm>
          <a:prstGeom prst="rect">
            <a:avLst/>
          </a:prstGeom>
          <a:noFill/>
        </p:spPr>
      </p:pic>
      <p:sp>
        <p:nvSpPr>
          <p:cNvPr id="5" name="Прямоугольник 4"/>
          <p:cNvSpPr/>
          <p:nvPr/>
        </p:nvSpPr>
        <p:spPr>
          <a:xfrm>
            <a:off x="6084168" y="5805264"/>
            <a:ext cx="2808312" cy="600164"/>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ru-RU" sz="1100" b="1" spc="150" dirty="0" smtClean="0">
                <a:ln w="11430"/>
                <a:solidFill>
                  <a:srgbClr val="FF0000"/>
                </a:solidFill>
                <a:effectLst>
                  <a:outerShdw blurRad="25400" algn="tl" rotWithShape="0">
                    <a:srgbClr val="000000">
                      <a:alpha val="43000"/>
                    </a:srgbClr>
                  </a:outerShdw>
                </a:effectLst>
              </a:rPr>
              <a:t>Воспитатель</a:t>
            </a:r>
          </a:p>
          <a:p>
            <a:pPr algn="ctr"/>
            <a:r>
              <a:rPr lang="ru-RU" sz="1100" b="1" spc="150" dirty="0" smtClean="0">
                <a:ln w="11430"/>
                <a:solidFill>
                  <a:srgbClr val="FF0000"/>
                </a:solidFill>
                <a:effectLst>
                  <a:outerShdw blurRad="25400" algn="tl" rotWithShape="0">
                    <a:srgbClr val="000000">
                      <a:alpha val="43000"/>
                    </a:srgbClr>
                  </a:outerShdw>
                </a:effectLst>
              </a:rPr>
              <a:t>Судакова Зоя Александровна</a:t>
            </a:r>
          </a:p>
          <a:p>
            <a:pPr algn="ctr"/>
            <a:r>
              <a:rPr lang="ru-RU" sz="1100" b="1" spc="150" dirty="0" smtClean="0">
                <a:ln w="11430"/>
                <a:solidFill>
                  <a:srgbClr val="FF0000"/>
                </a:solidFill>
                <a:effectLst>
                  <a:outerShdw blurRad="25400" algn="tl" rotWithShape="0">
                    <a:srgbClr val="000000">
                      <a:alpha val="43000"/>
                    </a:srgbClr>
                  </a:outerShdw>
                </a:effectLst>
              </a:rPr>
              <a:t>Гр. «Солнышко»</a:t>
            </a:r>
          </a:p>
        </p:txBody>
      </p:sp>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6286512" cy="6858000"/>
          </a:xfrm>
        </p:spPr>
        <p:txBody>
          <a:bodyPr>
            <a:noAutofit/>
          </a:bodyPr>
          <a:lstStyle/>
          <a:p>
            <a:r>
              <a:rPr lang="ru-RU" sz="2000" dirty="0" smtClean="0">
                <a:solidFill>
                  <a:srgbClr val="FF0000"/>
                </a:solidFill>
              </a:rPr>
              <a:t>Греческая музыка</a:t>
            </a:r>
          </a:p>
          <a:p>
            <a:r>
              <a:rPr lang="ru-RU" sz="1400" dirty="0" smtClean="0"/>
              <a:t>Фольклорная музыка Греции во многом схожа с музыкой других балканских стран — Болгарии, Сербии, бывшей Югославской Македонии. В них прослеживаются схожие ритмы и эмоциональная окраска песен.</a:t>
            </a:r>
          </a:p>
          <a:p>
            <a:r>
              <a:rPr lang="ru-RU" sz="1400" dirty="0" err="1" smtClean="0"/>
              <a:t>Ребетика</a:t>
            </a:r>
            <a:r>
              <a:rPr lang="ru-RU" sz="1400" dirty="0" smtClean="0"/>
              <a:t> — греческая городская песня. Сформировалась в начале XX века, когда после малоазиатской катастрофы в Грецию хлынуло множество обездоленных беженцев и музыка Ионии, то есть запада Малой Азии, слилась с трактирной музыкой припортового греческого люмпен-пролетариата. Стиль </a:t>
            </a:r>
            <a:r>
              <a:rPr lang="ru-RU" sz="1400" dirty="0" err="1" smtClean="0"/>
              <a:t>ребетика</a:t>
            </a:r>
            <a:r>
              <a:rPr lang="ru-RU" sz="1400" dirty="0" smtClean="0"/>
              <a:t> подвергался гонениям со стороны греческих властей, так что эта музыка вышла из «подполья» лишь в 1950-е годы при поддержке таких композиторов, как </a:t>
            </a:r>
            <a:r>
              <a:rPr lang="ru-RU" sz="1400" dirty="0" err="1" smtClean="0"/>
              <a:t>Манос</a:t>
            </a:r>
            <a:r>
              <a:rPr lang="ru-RU" sz="1400" dirty="0" smtClean="0"/>
              <a:t> </a:t>
            </a:r>
            <a:r>
              <a:rPr lang="ru-RU" sz="1400" dirty="0" err="1" smtClean="0"/>
              <a:t>Хадзидакис</a:t>
            </a:r>
            <a:r>
              <a:rPr lang="ru-RU" sz="1400" dirty="0" smtClean="0"/>
              <a:t> и </a:t>
            </a:r>
            <a:r>
              <a:rPr lang="ru-RU" sz="1400" dirty="0" err="1" smtClean="0"/>
              <a:t>Теодоракис</a:t>
            </a:r>
            <a:r>
              <a:rPr lang="ru-RU" sz="1400" dirty="0" smtClean="0"/>
              <a:t>, поддержавших </a:t>
            </a:r>
            <a:r>
              <a:rPr lang="ru-RU" sz="1400" dirty="0" err="1" smtClean="0"/>
              <a:t>ребетику</a:t>
            </a:r>
            <a:r>
              <a:rPr lang="ru-RU" sz="1400" dirty="0" smtClean="0"/>
              <a:t> как музыкальное течение, несущее элементы древней византийской музыки.</a:t>
            </a:r>
          </a:p>
          <a:p>
            <a:r>
              <a:rPr lang="ru-RU" sz="1400" dirty="0" smtClean="0"/>
              <a:t>Современная популярная музыка испытывает большое влияние Запада. Но и в ней нередко прослеживаются традиционные для Греции мелодии и использование национальных инструментов таких как </a:t>
            </a:r>
            <a:r>
              <a:rPr lang="ru-RU" sz="1400" dirty="0" err="1" smtClean="0"/>
              <a:t>бузуки</a:t>
            </a:r>
            <a:r>
              <a:rPr lang="ru-RU" sz="1400" dirty="0" smtClean="0"/>
              <a:t>.</a:t>
            </a:r>
          </a:p>
          <a:p>
            <a:r>
              <a:rPr lang="ru-RU" sz="1400" dirty="0" smtClean="0"/>
              <a:t>В 2005 году греческая певица Елена </a:t>
            </a:r>
            <a:r>
              <a:rPr lang="ru-RU" sz="1400" dirty="0" err="1" smtClean="0"/>
              <a:t>Папаризу</a:t>
            </a:r>
            <a:r>
              <a:rPr lang="ru-RU" sz="1400" dirty="0" smtClean="0"/>
              <a:t> с песней «</a:t>
            </a:r>
            <a:r>
              <a:rPr lang="ru-RU" sz="1400" dirty="0" err="1" smtClean="0"/>
              <a:t>Number</a:t>
            </a:r>
            <a:r>
              <a:rPr lang="ru-RU" sz="1400" dirty="0" smtClean="0"/>
              <a:t> </a:t>
            </a:r>
            <a:r>
              <a:rPr lang="ru-RU" sz="1400" dirty="0" err="1" smtClean="0"/>
              <a:t>One</a:t>
            </a:r>
            <a:r>
              <a:rPr lang="ru-RU" sz="1400" dirty="0" smtClean="0"/>
              <a:t>» выиграла конкурс Евровидение — впервые для Греции.</a:t>
            </a:r>
          </a:p>
          <a:p>
            <a:r>
              <a:rPr lang="ru-RU" sz="1400" dirty="0" smtClean="0"/>
              <a:t>Современная Греция подарила миру немало композиторов, близких к направлению </a:t>
            </a:r>
            <a:r>
              <a:rPr lang="ru-RU" sz="1400" dirty="0" err="1" smtClean="0"/>
              <a:t>New</a:t>
            </a:r>
            <a:r>
              <a:rPr lang="ru-RU" sz="1400" dirty="0" smtClean="0"/>
              <a:t> </a:t>
            </a:r>
            <a:r>
              <a:rPr lang="ru-RU" sz="1400" dirty="0" err="1" smtClean="0"/>
              <a:t>Age</a:t>
            </a:r>
            <a:r>
              <a:rPr lang="ru-RU" sz="1400" dirty="0" smtClean="0"/>
              <a:t>. Среди них всемирно известные </a:t>
            </a:r>
            <a:r>
              <a:rPr lang="ru-RU" sz="1400" dirty="0" err="1" smtClean="0"/>
              <a:t>Вангелис</a:t>
            </a:r>
            <a:r>
              <a:rPr lang="ru-RU" sz="1400" dirty="0" smtClean="0"/>
              <a:t> и </a:t>
            </a:r>
            <a:r>
              <a:rPr lang="ru-RU" sz="1400" dirty="0" err="1" smtClean="0"/>
              <a:t>Янни</a:t>
            </a:r>
            <a:r>
              <a:rPr lang="ru-RU" sz="1400" dirty="0" smtClean="0"/>
              <a:t> </a:t>
            </a:r>
            <a:r>
              <a:rPr lang="ru-RU" sz="1400" dirty="0" err="1" smtClean="0"/>
              <a:t>и</a:t>
            </a:r>
            <a:r>
              <a:rPr lang="ru-RU" sz="1400" dirty="0" smtClean="0"/>
              <a:t> менее известные </a:t>
            </a:r>
            <a:r>
              <a:rPr lang="ru-RU" sz="1400" dirty="0" err="1" smtClean="0"/>
              <a:t>Крис</a:t>
            </a:r>
            <a:r>
              <a:rPr lang="ru-RU" sz="1400" dirty="0" smtClean="0"/>
              <a:t> </a:t>
            </a:r>
            <a:r>
              <a:rPr lang="ru-RU" sz="1400" dirty="0" err="1" smtClean="0"/>
              <a:t>Сфирис</a:t>
            </a:r>
            <a:r>
              <a:rPr lang="ru-RU" sz="1400" dirty="0" smtClean="0"/>
              <a:t> и </a:t>
            </a:r>
            <a:r>
              <a:rPr lang="ru-RU" sz="1400" dirty="0" err="1" smtClean="0"/>
              <a:t>Стаматис</a:t>
            </a:r>
            <a:r>
              <a:rPr lang="ru-RU" sz="1400" dirty="0" smtClean="0"/>
              <a:t> </a:t>
            </a:r>
            <a:r>
              <a:rPr lang="ru-RU" sz="1400" dirty="0" err="1" smtClean="0"/>
              <a:t>Спанудакис</a:t>
            </a:r>
            <a:r>
              <a:rPr lang="ru-RU" sz="1400" dirty="0" smtClean="0"/>
              <a:t>.</a:t>
            </a:r>
          </a:p>
          <a:p>
            <a:r>
              <a:rPr lang="ru-RU" sz="1400" dirty="0" smtClean="0"/>
              <a:t>Среди молодёжи весьма популярен рок. </a:t>
            </a:r>
            <a:r>
              <a:rPr lang="ru-RU" sz="1400" dirty="0" err="1" smtClean="0"/>
              <a:t>Rotting</a:t>
            </a:r>
            <a:r>
              <a:rPr lang="ru-RU" sz="1400" dirty="0" smtClean="0"/>
              <a:t> </a:t>
            </a:r>
            <a:r>
              <a:rPr lang="ru-RU" sz="1400" dirty="0" err="1" smtClean="0"/>
              <a:t>Christ</a:t>
            </a:r>
            <a:r>
              <a:rPr lang="ru-RU" sz="1400" dirty="0" smtClean="0"/>
              <a:t> — греческая </a:t>
            </a:r>
            <a:r>
              <a:rPr lang="ru-RU" sz="1400" dirty="0" err="1" smtClean="0"/>
              <a:t>дарк</a:t>
            </a:r>
            <a:r>
              <a:rPr lang="ru-RU" sz="1400" dirty="0" smtClean="0"/>
              <a:t>/</a:t>
            </a:r>
            <a:r>
              <a:rPr lang="ru-RU" sz="1400" dirty="0" err="1" smtClean="0"/>
              <a:t>блэк</a:t>
            </a:r>
            <a:r>
              <a:rPr lang="ru-RU" sz="1400" dirty="0" smtClean="0"/>
              <a:t>/</a:t>
            </a:r>
            <a:r>
              <a:rPr lang="ru-RU" sz="1400" dirty="0" err="1" smtClean="0"/>
              <a:t>готик-метал-группа</a:t>
            </a:r>
            <a:r>
              <a:rPr lang="ru-RU" sz="1400" dirty="0" smtClean="0"/>
              <a:t>, созданная в Афинах в 1987 году, известна далеко за пределами страны. Второй культовой рок-группой из Греции стоит считать дум/</a:t>
            </a:r>
            <a:r>
              <a:rPr lang="ru-RU" sz="1400" dirty="0" err="1" smtClean="0"/>
              <a:t>дэт-команду</a:t>
            </a:r>
            <a:r>
              <a:rPr lang="ru-RU" sz="1400" dirty="0" smtClean="0"/>
              <a:t> </a:t>
            </a:r>
            <a:r>
              <a:rPr lang="ru-RU" sz="1400" dirty="0" err="1" smtClean="0"/>
              <a:t>Septic</a:t>
            </a:r>
            <a:r>
              <a:rPr lang="ru-RU" sz="1400" dirty="0" smtClean="0"/>
              <a:t> </a:t>
            </a:r>
            <a:r>
              <a:rPr lang="ru-RU" sz="1400" dirty="0" err="1" smtClean="0"/>
              <a:t>Flesh</a:t>
            </a:r>
            <a:r>
              <a:rPr lang="ru-RU" sz="1400" dirty="0" smtClean="0"/>
              <a:t>. Третьей по значимости рок-группой из Греции стоит считать </a:t>
            </a:r>
            <a:r>
              <a:rPr lang="ru-RU" sz="1400" dirty="0" err="1" smtClean="0"/>
              <a:t>Brutal</a:t>
            </a:r>
            <a:r>
              <a:rPr lang="ru-RU" sz="1400" dirty="0" smtClean="0"/>
              <a:t> </a:t>
            </a:r>
            <a:r>
              <a:rPr lang="ru-RU" sz="1400" dirty="0" err="1" smtClean="0"/>
              <a:t>Death</a:t>
            </a:r>
            <a:r>
              <a:rPr lang="ru-RU" sz="1400" dirty="0" smtClean="0"/>
              <a:t> группу </a:t>
            </a:r>
            <a:r>
              <a:rPr lang="ru-RU" sz="1400" dirty="0" err="1" smtClean="0"/>
              <a:t>Homo</a:t>
            </a:r>
            <a:r>
              <a:rPr lang="ru-RU" sz="1400" dirty="0" smtClean="0"/>
              <a:t> </a:t>
            </a:r>
            <a:r>
              <a:rPr lang="ru-RU" sz="1400" dirty="0" err="1" smtClean="0"/>
              <a:t>iratus</a:t>
            </a:r>
            <a:r>
              <a:rPr lang="ru-RU" sz="1400" dirty="0" smtClean="0"/>
              <a:t>.</a:t>
            </a:r>
          </a:p>
          <a:p>
            <a:endParaRPr lang="ru-RU" sz="1400" dirty="0"/>
          </a:p>
        </p:txBody>
      </p:sp>
      <p:pic>
        <p:nvPicPr>
          <p:cNvPr id="9218" name="Picture 2" descr="C:\Users\1\Pictures\i.jpg"/>
          <p:cNvPicPr>
            <a:picLocks noChangeAspect="1" noChangeArrowheads="1"/>
          </p:cNvPicPr>
          <p:nvPr/>
        </p:nvPicPr>
        <p:blipFill>
          <a:blip r:embed="rId3" cstate="print"/>
          <a:srcRect/>
          <a:stretch>
            <a:fillRect/>
          </a:stretch>
        </p:blipFill>
        <p:spPr bwMode="auto">
          <a:xfrm>
            <a:off x="6307525" y="0"/>
            <a:ext cx="2836475" cy="1928802"/>
          </a:xfrm>
          <a:prstGeom prst="rect">
            <a:avLst/>
          </a:prstGeom>
          <a:noFill/>
        </p:spPr>
      </p:pic>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6500827" cy="6858000"/>
          </a:xfrm>
        </p:spPr>
        <p:txBody>
          <a:bodyPr>
            <a:normAutofit/>
          </a:bodyPr>
          <a:lstStyle/>
          <a:p>
            <a:r>
              <a:rPr lang="ru-RU" sz="2000" dirty="0" smtClean="0">
                <a:solidFill>
                  <a:srgbClr val="FF0000"/>
                </a:solidFill>
              </a:rPr>
              <a:t>Греческая кухня</a:t>
            </a:r>
          </a:p>
          <a:p>
            <a:r>
              <a:rPr lang="ru-RU" sz="1400" dirty="0" smtClean="0"/>
              <a:t>Греческий </a:t>
            </a:r>
            <a:r>
              <a:rPr lang="ru-RU" sz="1400" dirty="0" err="1" smtClean="0"/>
              <a:t>салатГреческая</a:t>
            </a:r>
            <a:r>
              <a:rPr lang="ru-RU" sz="1400" dirty="0" smtClean="0"/>
              <a:t> кухня являет собой пример типичной средиземноморской или балканской кухни. Но во многом кухня греков отлична от кухонь её ближайших соседей — Болгарии, Албании и Италии. Прежде всего специями. Их греки добавляют в свою еду чаще других в Европе. Вместе с тем греческая кухня не является острой.</a:t>
            </a:r>
          </a:p>
          <a:p>
            <a:r>
              <a:rPr lang="ru-RU" sz="1400" dirty="0" smtClean="0"/>
              <a:t>Другая отличительная особенность греческой кухни это обилие оливкового масла. Оно добавляется практически во все блюда и используется не только как ароматная приправа, но и во время термической обработки пищи. Ещё одним незаменимым компонентом является лимон.</a:t>
            </a:r>
          </a:p>
          <a:p>
            <a:r>
              <a:rPr lang="ru-RU" sz="1400" dirty="0" smtClean="0"/>
              <a:t>Особая гордость греков — сыр. В Греции его производится не менее 50 сортов (в каждом регионе свой особенный рецепт). Греки потребляют сыра больше всех в мире — более 25 кг в год на человека. Самый популярный сорт носит название «Фета»: именно он используется в приготовлении знаменитого «греческого салата». В Греции этот салат называется «</a:t>
            </a:r>
            <a:r>
              <a:rPr lang="ru-RU" sz="1400" dirty="0" err="1" smtClean="0"/>
              <a:t>хориатики</a:t>
            </a:r>
            <a:r>
              <a:rPr lang="ru-RU" sz="1400" dirty="0" smtClean="0"/>
              <a:t>» (деревенский).</a:t>
            </a:r>
          </a:p>
          <a:p>
            <a:r>
              <a:rPr lang="ru-RU" sz="1400" dirty="0" smtClean="0"/>
              <a:t>Не менее популярно в Греции мясо. Предпочтение отдается свинине, баранине и козлятине. Мусака — одно из самых известных блюд, приготовленное с добавлением как мяса, так и традиционных для Греции овощей. </a:t>
            </a:r>
            <a:r>
              <a:rPr lang="ru-RU" sz="1400" dirty="0" err="1" smtClean="0"/>
              <a:t>Пастицио</a:t>
            </a:r>
            <a:r>
              <a:rPr lang="ru-RU" sz="1400" dirty="0" smtClean="0"/>
              <a:t> — другое любимое греками блюдо. Популярна рыба, моллюски и другие морепродукты.</a:t>
            </a:r>
            <a:endParaRPr lang="ru-RU" sz="1400" dirty="0"/>
          </a:p>
        </p:txBody>
      </p:sp>
      <p:pic>
        <p:nvPicPr>
          <p:cNvPr id="10242" name="Picture 2" descr="C:\Users\1\Pictures\200px-GreekSalad.jpg"/>
          <p:cNvPicPr>
            <a:picLocks noChangeAspect="1" noChangeArrowheads="1"/>
          </p:cNvPicPr>
          <p:nvPr/>
        </p:nvPicPr>
        <p:blipFill>
          <a:blip r:embed="rId3" cstate="print"/>
          <a:srcRect/>
          <a:stretch>
            <a:fillRect/>
          </a:stretch>
        </p:blipFill>
        <p:spPr bwMode="auto">
          <a:xfrm>
            <a:off x="6492860" y="0"/>
            <a:ext cx="2651141" cy="2571744"/>
          </a:xfrm>
          <a:prstGeom prst="rect">
            <a:avLst/>
          </a:prstGeom>
          <a:noFill/>
        </p:spPr>
      </p:pic>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Сказки </a:t>
            </a:r>
            <a:r>
              <a:rPr lang="ru-RU" dirty="0" smtClean="0">
                <a:solidFill>
                  <a:srgbClr val="FF0000"/>
                </a:solidFill>
              </a:rPr>
              <a:t>Г</a:t>
            </a:r>
            <a:r>
              <a:rPr lang="ru-RU" dirty="0" smtClean="0">
                <a:solidFill>
                  <a:srgbClr val="FF0000"/>
                </a:solidFill>
              </a:rPr>
              <a:t>реции</a:t>
            </a:r>
            <a:endParaRPr lang="ru-RU" dirty="0">
              <a:solidFill>
                <a:srgbClr val="FF0000"/>
              </a:solidFill>
            </a:endParaRPr>
          </a:p>
        </p:txBody>
      </p:sp>
      <p:sp>
        <p:nvSpPr>
          <p:cNvPr id="3" name="Прямоугольник 2"/>
          <p:cNvSpPr/>
          <p:nvPr/>
        </p:nvSpPr>
        <p:spPr>
          <a:xfrm>
            <a:off x="2286000" y="2136339"/>
            <a:ext cx="4572000" cy="2585323"/>
          </a:xfrm>
          <a:prstGeom prst="rect">
            <a:avLst/>
          </a:prstGeom>
          <a:ln>
            <a:noFill/>
          </a:ln>
        </p:spPr>
        <p:txBody>
          <a:bodyPr>
            <a:spAutoFit/>
          </a:bodyPr>
          <a:lstStyle/>
          <a:p>
            <a:pPr fontAlgn="t"/>
            <a:r>
              <a:rPr lang="ru-RU" u="sng" dirty="0" err="1" smtClean="0">
                <a:solidFill>
                  <a:srgbClr val="FF0000"/>
                </a:solidFill>
                <a:hlinkClick r:id="rId3"/>
              </a:rPr>
              <a:t>Ведьмина</a:t>
            </a:r>
            <a:r>
              <a:rPr lang="ru-RU" u="sng" dirty="0" smtClean="0">
                <a:solidFill>
                  <a:srgbClr val="FF0000"/>
                </a:solidFill>
                <a:hlinkClick r:id="rId3"/>
              </a:rPr>
              <a:t> дочка</a:t>
            </a:r>
            <a:endParaRPr lang="ru-RU" dirty="0" smtClean="0">
              <a:solidFill>
                <a:srgbClr val="FF0000"/>
              </a:solidFill>
            </a:endParaRPr>
          </a:p>
          <a:p>
            <a:pPr fontAlgn="t"/>
            <a:r>
              <a:rPr lang="ru-RU" dirty="0" smtClean="0">
                <a:hlinkClick r:id="rId4"/>
              </a:rPr>
              <a:t>Вышивальщица птиц</a:t>
            </a:r>
            <a:endParaRPr lang="ru-RU" dirty="0" smtClean="0"/>
          </a:p>
          <a:p>
            <a:pPr fontAlgn="t"/>
            <a:r>
              <a:rPr lang="ru-RU" u="sng" dirty="0" smtClean="0">
                <a:hlinkClick r:id="rId5"/>
              </a:rPr>
              <a:t>Девица на войне</a:t>
            </a:r>
            <a:endParaRPr lang="ru-RU" dirty="0" smtClean="0"/>
          </a:p>
          <a:p>
            <a:pPr fontAlgn="t"/>
            <a:r>
              <a:rPr lang="ru-RU" u="sng" dirty="0" smtClean="0">
                <a:hlinkClick r:id="rId6"/>
              </a:rPr>
              <a:t>Девушка из цветочного горшка</a:t>
            </a:r>
            <a:endParaRPr lang="ru-RU" dirty="0" smtClean="0"/>
          </a:p>
          <a:p>
            <a:pPr fontAlgn="t"/>
            <a:r>
              <a:rPr lang="ru-RU" u="sng" dirty="0" smtClean="0">
                <a:hlinkClick r:id="rId7"/>
              </a:rPr>
              <a:t>Змеиное деревце</a:t>
            </a:r>
            <a:endParaRPr lang="ru-RU" dirty="0" smtClean="0"/>
          </a:p>
          <a:p>
            <a:pPr fontAlgn="t"/>
            <a:r>
              <a:rPr lang="ru-RU" u="sng" dirty="0" smtClean="0">
                <a:hlinkClick r:id="rId8"/>
              </a:rPr>
              <a:t>Золотой прутик</a:t>
            </a:r>
            <a:endParaRPr lang="ru-RU" dirty="0" smtClean="0"/>
          </a:p>
          <a:p>
            <a:pPr fontAlgn="t"/>
            <a:r>
              <a:rPr lang="ru-RU" u="sng" dirty="0" smtClean="0">
                <a:hlinkClick r:id="rId9"/>
              </a:rPr>
              <a:t>Петух и курочка</a:t>
            </a:r>
            <a:endParaRPr lang="ru-RU" dirty="0" smtClean="0"/>
          </a:p>
          <a:p>
            <a:pPr fontAlgn="t"/>
            <a:r>
              <a:rPr lang="ru-RU" u="sng" dirty="0" smtClean="0">
                <a:hlinkClick r:id="rId10"/>
              </a:rPr>
              <a:t>Три удальца и три девушки</a:t>
            </a:r>
            <a:endParaRPr lang="ru-RU" dirty="0" smtClean="0"/>
          </a:p>
          <a:p>
            <a:pPr fontAlgn="t"/>
            <a:r>
              <a:rPr lang="ru-RU" u="sng" dirty="0" smtClean="0">
                <a:hlinkClick r:id="rId11"/>
              </a:rPr>
              <a:t>Чудесное лекарство</a:t>
            </a:r>
            <a:endParaRPr lang="ru-RU" dirty="0"/>
          </a:p>
        </p:txBody>
      </p:sp>
    </p:spTree>
  </p:cSld>
  <p:clrMapOvr>
    <a:masterClrMapping/>
  </p:clrMapOvr>
  <p:transition spd="slow">
    <p:pull dir="rd"/>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6500827" cy="6858000"/>
          </a:xfrm>
        </p:spPr>
        <p:txBody>
          <a:bodyPr>
            <a:normAutofit/>
          </a:bodyPr>
          <a:lstStyle/>
          <a:p>
            <a:r>
              <a:rPr lang="ru-RU" sz="1600" dirty="0" err="1" smtClean="0">
                <a:solidFill>
                  <a:srgbClr val="FF0000"/>
                </a:solidFill>
              </a:rPr>
              <a:t>Гре́ция</a:t>
            </a:r>
            <a:r>
              <a:rPr lang="ru-RU" sz="1600" dirty="0" smtClean="0"/>
              <a:t> (самоназвание — Эллада, греч. </a:t>
            </a:r>
            <a:r>
              <a:rPr lang="ru-RU" sz="1600" dirty="0" err="1" smtClean="0"/>
              <a:t>Ελλάδα [eˈlaða</a:t>
            </a:r>
            <a:r>
              <a:rPr lang="ru-RU" sz="1600" dirty="0" smtClean="0"/>
              <a:t>]), официальное название — </a:t>
            </a:r>
            <a:r>
              <a:rPr lang="ru-RU" sz="1600" dirty="0" err="1" smtClean="0"/>
              <a:t>Гре́ческая</a:t>
            </a:r>
            <a:r>
              <a:rPr lang="ru-RU" sz="1600" dirty="0" smtClean="0"/>
              <a:t> </a:t>
            </a:r>
            <a:r>
              <a:rPr lang="ru-RU" sz="1600" dirty="0" err="1" smtClean="0"/>
              <a:t>Респу́блика</a:t>
            </a:r>
            <a:r>
              <a:rPr lang="ru-RU" sz="1600" dirty="0" smtClean="0"/>
              <a:t> (греч. </a:t>
            </a:r>
            <a:r>
              <a:rPr lang="ru-RU" sz="1600" dirty="0" err="1" smtClean="0"/>
              <a:t>Ελληνική Δημοκρατία </a:t>
            </a:r>
            <a:r>
              <a:rPr lang="ru-RU" sz="1600" dirty="0" smtClean="0"/>
              <a:t>[</a:t>
            </a:r>
            <a:r>
              <a:rPr lang="ru-RU" sz="1600" dirty="0" err="1" smtClean="0"/>
              <a:t>eliniˈci</a:t>
            </a:r>
            <a:r>
              <a:rPr lang="ru-RU" sz="1600" dirty="0" smtClean="0"/>
              <a:t> </a:t>
            </a:r>
            <a:r>
              <a:rPr lang="ru-RU" sz="1600" dirty="0" err="1" smtClean="0"/>
              <a:t>ðimokraˈtia</a:t>
            </a:r>
            <a:r>
              <a:rPr lang="ru-RU" sz="1600" dirty="0" smtClean="0"/>
              <a:t>]); историческое имя — </a:t>
            </a:r>
            <a:r>
              <a:rPr lang="ru-RU" sz="1600" dirty="0" err="1" smtClean="0"/>
              <a:t>др.-греч</a:t>
            </a:r>
            <a:r>
              <a:rPr lang="ru-RU" sz="1600" dirty="0" smtClean="0"/>
              <a:t>. </a:t>
            </a:r>
            <a:r>
              <a:rPr lang="ru-RU" sz="1600" dirty="0" err="1" smtClean="0"/>
              <a:t>Ἑλλάς [helːˈas</a:t>
            </a:r>
            <a:r>
              <a:rPr lang="ru-RU" sz="1600" dirty="0" smtClean="0"/>
              <a:t>]) — государство на юге Европы, расположено на Балканском полуострове и многочисленных островах. На севере граничит с Албанией, Республикой Македония и Болгарией, на северо-востоке — с Турцией. Омывается Эгейским на востоке, Ионическим на западе, на юге — Средиземным и Критским морями. В состав Греческой Республики входит автономная республика Афон, расположенная на одном из полуостровов </a:t>
            </a:r>
            <a:r>
              <a:rPr lang="ru-RU" sz="1600" dirty="0" err="1" smtClean="0"/>
              <a:t>Халкидики</a:t>
            </a:r>
            <a:r>
              <a:rPr lang="ru-RU" sz="1600" dirty="0" smtClean="0"/>
              <a:t> </a:t>
            </a:r>
            <a:r>
              <a:rPr lang="ru-RU" sz="1600" dirty="0" err="1" smtClean="0"/>
              <a:t>Айон-Орос</a:t>
            </a:r>
            <a:r>
              <a:rPr lang="ru-RU" sz="1600" dirty="0" smtClean="0"/>
              <a:t>.</a:t>
            </a:r>
          </a:p>
          <a:p>
            <a:r>
              <a:rPr lang="ru-RU" sz="1600" dirty="0" smtClean="0"/>
              <a:t>Современная Греция — наследница культуры Древней Греции, считающаяся колыбелью западной цивилизации и родиной демократии[4] и западной философии[5], основных принципов физико-математических наук, театра[6] и современных Олимпийских игр. Греческий язык имеет самую длинную историю среди всех языков индоевропейской группы и насчитывает 34 века только письменного периода[7]. На основе греческого алфавита возникли латиница и кириллица. Богатое культурное наследие и географическое положение делают Грецию одной из самых посещаемых стран мира[8].</a:t>
            </a:r>
          </a:p>
          <a:p>
            <a:r>
              <a:rPr lang="ru-RU" sz="1600" dirty="0" smtClean="0"/>
              <a:t>Страна названа по этнониму народа — греки. Столица государства — город Афины. Греция является членом ЕС с 1981 года, НАТО — с 1952 (в период с 1973 по 1981 год страна не состояла в организации).</a:t>
            </a:r>
            <a:endParaRPr lang="ru-RU" sz="1600" dirty="0"/>
          </a:p>
        </p:txBody>
      </p:sp>
      <p:pic>
        <p:nvPicPr>
          <p:cNvPr id="1026" name="Picture 2" descr="C:\Users\1\Pictures\135px-Flag_of_Greece_svg.png"/>
          <p:cNvPicPr>
            <a:picLocks noChangeAspect="1" noChangeArrowheads="1"/>
          </p:cNvPicPr>
          <p:nvPr/>
        </p:nvPicPr>
        <p:blipFill>
          <a:blip r:embed="rId3" cstate="print"/>
          <a:srcRect/>
          <a:stretch>
            <a:fillRect/>
          </a:stretch>
        </p:blipFill>
        <p:spPr bwMode="auto">
          <a:xfrm>
            <a:off x="6084169" y="836712"/>
            <a:ext cx="2894913" cy="2736304"/>
          </a:xfrm>
          <a:prstGeom prst="rect">
            <a:avLst/>
          </a:prstGeom>
          <a:noFill/>
        </p:spPr>
      </p:pic>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7524328" cy="7000900"/>
          </a:xfrm>
        </p:spPr>
        <p:txBody>
          <a:bodyPr>
            <a:normAutofit/>
          </a:bodyPr>
          <a:lstStyle/>
          <a:p>
            <a:r>
              <a:rPr lang="ru-RU" sz="2000" dirty="0" smtClean="0">
                <a:solidFill>
                  <a:srgbClr val="FF0000"/>
                </a:solidFill>
              </a:rPr>
              <a:t>История Греции, </a:t>
            </a:r>
            <a:r>
              <a:rPr lang="ru-RU" sz="1600" dirty="0" smtClean="0"/>
              <a:t>Древняя Греция</a:t>
            </a:r>
          </a:p>
          <a:p>
            <a:r>
              <a:rPr lang="ru-RU" sz="1600" dirty="0" smtClean="0"/>
              <a:t>Александр </a:t>
            </a:r>
            <a:r>
              <a:rPr lang="ru-RU" sz="1600" dirty="0" err="1" smtClean="0"/>
              <a:t>МакедонскийГреция</a:t>
            </a:r>
            <a:r>
              <a:rPr lang="ru-RU" sz="1600" dirty="0" smtClean="0"/>
              <a:t> считается колыбелью западной цивилизации. В период около 3 тысяч лет до нашей эры на острове Крит возникла высокоразвитая минойская цивилизация, культура которой впоследствии распространилась и на материк. За ней последовала эпоха крито-микенской или эгейской цивилизации. Позже возникли греческие полисы, а также античные колонии Северного Причерноморья, Великой Греции и Малой Азии. Культурный уровень развития распространялся на весь средиземноморский регион, что нашло отражение в архитектуре, театре, науке и философии. Полисы Афины и Спарта сыграли ведущую роль в победе над Персией, однако позже сами были побеждены Фивами, а впоследствии и Македонским царством. Последнее под руководством Филиппа II Македонского и его сына Александра Великого достигло чрезвычайной мощи, которая была предвестницей начала эпохи эллинизма. Однако, Македония была уничтожена в 146 году до нашей эры и Эллада стала зависимой от Римской империи.</a:t>
            </a:r>
          </a:p>
          <a:p>
            <a:r>
              <a:rPr lang="ru-RU" sz="1600" dirty="0" smtClean="0"/>
              <a:t>Дальнейшее взаимовлияние эллинской и римской культур формализуется в культуре Византийской империи. Она оставалась основным культурным центром на протяжении тысячи лет, до своего падения под натиском Османской империи 29 мая 1453 года. В начале османской эпохи представители греческой интеллигенции мигрировали в страны западной Европы, где сыграли важную роль в западноевропейском Возрождении. Во времена османского владычества существовала система османских </a:t>
            </a:r>
            <a:r>
              <a:rPr lang="ru-RU" sz="1600" dirty="0" err="1" smtClean="0"/>
              <a:t>миллетов</a:t>
            </a:r>
            <a:r>
              <a:rPr lang="ru-RU" sz="1600" dirty="0" smtClean="0"/>
              <a:t>, помогавшая православным грекам сохранять свои традиции на протяжении 4 веков и способствовавшая их сплочённости на основе религии, которая сыграла важную роль в формировании современной греческой идентичности.</a:t>
            </a:r>
            <a:endParaRPr lang="ru-RU" sz="1600" dirty="0"/>
          </a:p>
        </p:txBody>
      </p:sp>
      <p:pic>
        <p:nvPicPr>
          <p:cNvPr id="2050" name="Picture 2" descr="C:\Users\1\Pictures\5686.jpg"/>
          <p:cNvPicPr>
            <a:picLocks noChangeAspect="1" noChangeArrowheads="1"/>
          </p:cNvPicPr>
          <p:nvPr/>
        </p:nvPicPr>
        <p:blipFill>
          <a:blip r:embed="rId3" cstate="print"/>
          <a:srcRect/>
          <a:stretch>
            <a:fillRect/>
          </a:stretch>
        </p:blipFill>
        <p:spPr bwMode="auto">
          <a:xfrm>
            <a:off x="7380312" y="2492896"/>
            <a:ext cx="1547664" cy="1928802"/>
          </a:xfrm>
          <a:prstGeom prst="rect">
            <a:avLst/>
          </a:prstGeom>
          <a:noFill/>
        </p:spPr>
      </p:pic>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7236296" cy="6597352"/>
          </a:xfrm>
        </p:spPr>
        <p:txBody>
          <a:bodyPr>
            <a:normAutofit fontScale="92500" lnSpcReduction="20000"/>
          </a:bodyPr>
          <a:lstStyle/>
          <a:p>
            <a:r>
              <a:rPr lang="ru-RU" sz="2000" dirty="0" smtClean="0">
                <a:solidFill>
                  <a:srgbClr val="FF0000"/>
                </a:solidFill>
              </a:rPr>
              <a:t>Новогреческий период </a:t>
            </a:r>
          </a:p>
          <a:p>
            <a:r>
              <a:rPr lang="ru-RU" sz="1600" dirty="0" smtClean="0"/>
              <a:t>Иоанн </a:t>
            </a:r>
            <a:r>
              <a:rPr lang="ru-RU" sz="1600" dirty="0" err="1" smtClean="0"/>
              <a:t>Каподистрия</a:t>
            </a:r>
            <a:r>
              <a:rPr lang="ru-RU" sz="1600" dirty="0" smtClean="0"/>
              <a:t>, первый президент </a:t>
            </a:r>
            <a:r>
              <a:rPr lang="ru-RU" sz="1600" dirty="0" err="1" smtClean="0"/>
              <a:t>ГрецииОсновная</a:t>
            </a:r>
            <a:r>
              <a:rPr lang="ru-RU" sz="1600" dirty="0" smtClean="0"/>
              <a:t> статья: История современной Греции</a:t>
            </a:r>
          </a:p>
          <a:p>
            <a:r>
              <a:rPr lang="ru-RU" sz="1600" dirty="0" smtClean="0"/>
              <a:t>Свою независимость от Османской империи Греция получила в 1830 году, после национально-освободительной войны 1821—1829 годов. Первым президентом независимой Греции стал Иоанн </a:t>
            </a:r>
            <a:r>
              <a:rPr lang="ru-RU" sz="1600" dirty="0" err="1" smtClean="0"/>
              <a:t>Каподистрия</a:t>
            </a:r>
            <a:r>
              <a:rPr lang="ru-RU" sz="1600" dirty="0" smtClean="0"/>
              <a:t>. Однако, вскоре в Греции была установлена монархия и был приглашён на престол несовершеннолетний </a:t>
            </a:r>
            <a:r>
              <a:rPr lang="ru-RU" sz="1600" dirty="0" err="1" smtClean="0"/>
              <a:t>Оттон</a:t>
            </a:r>
            <a:r>
              <a:rPr lang="ru-RU" sz="1600" dirty="0" smtClean="0"/>
              <a:t> Баварский из династии </a:t>
            </a:r>
            <a:r>
              <a:rPr lang="ru-RU" sz="1600" dirty="0" err="1" smtClean="0"/>
              <a:t>Виттельсбахов</a:t>
            </a:r>
            <a:r>
              <a:rPr lang="ru-RU" sz="1600" dirty="0" smtClean="0"/>
              <a:t>. Восстание 3 сентября 1843 заставило короля </a:t>
            </a:r>
            <a:r>
              <a:rPr lang="ru-RU" sz="1600" dirty="0" err="1" smtClean="0"/>
              <a:t>Оттона</a:t>
            </a:r>
            <a:r>
              <a:rPr lang="ru-RU" sz="1600" dirty="0" smtClean="0"/>
              <a:t> предоставить Конституцию и основать представительское Национальное собрание. Но, в 1863 году </a:t>
            </a:r>
            <a:r>
              <a:rPr lang="ru-RU" sz="1600" dirty="0" err="1" smtClean="0"/>
              <a:t>Оттон</a:t>
            </a:r>
            <a:r>
              <a:rPr lang="ru-RU" sz="1600" dirty="0" smtClean="0"/>
              <a:t> был свергнут, а на греческий престол был приглашён датский принц Вильгельм, который стал Георгом I. В честь его коронации Великобритания подарила Греции Ионические острова. В 1877 году по инициативе </a:t>
            </a:r>
            <a:r>
              <a:rPr lang="ru-RU" sz="1600" dirty="0" err="1" smtClean="0"/>
              <a:t>Харилаоса</a:t>
            </a:r>
            <a:r>
              <a:rPr lang="ru-RU" sz="1600" dirty="0" smtClean="0"/>
              <a:t> </a:t>
            </a:r>
            <a:r>
              <a:rPr lang="ru-RU" sz="1600" dirty="0" err="1" smtClean="0"/>
              <a:t>Трикуписа</a:t>
            </a:r>
            <a:r>
              <a:rPr lang="ru-RU" sz="1600" dirty="0" smtClean="0"/>
              <a:t>, наиболее яркой фигуры греческой политики того времени, король был лишён права влиять на Национальное собрание путем выдвижения вотума недоверия премьер-министру страны.</a:t>
            </a:r>
          </a:p>
          <a:p>
            <a:r>
              <a:rPr lang="ru-RU" sz="1600" dirty="0" smtClean="0"/>
              <a:t>В Гражданской войне 1946 года Коммунистическая партия Греции потерпела поражение. В 1949 году в Греции восстановлена ​​монархия, которая была окончательно отменена 21 апреля 1967 года, после военного переворота «чёрных полковников», поддерживаемых Соединенными Штатами Америки. Режим полковников оказался абсолютно беспомощным, когда 20 июля 1974 года Турция напала на Кипр. </a:t>
            </a:r>
          </a:p>
          <a:p>
            <a:r>
              <a:rPr lang="ru-RU" sz="1600" dirty="0" smtClean="0"/>
              <a:t>В 1980 году Греция повторно присоединилась к военному союзу НАТО (в 1974 году она вышла из него в знак протеста против оккупации северного Кипра). Членом Евросоюза Греция стала 1 января 1981 года. В Македонском вопросе Греция до сих пор остаётся непреклонной в своём решении не признавать Республику Македонию за попытку последней заявить свои права на историко-культурное наследие Македонии.</a:t>
            </a:r>
          </a:p>
          <a:p>
            <a:r>
              <a:rPr lang="ru-RU" sz="1600" dirty="0" smtClean="0"/>
              <a:t>В декабре 2008 года в Афинах вспыхнули массовые беспорядки, которые быстро охватили и всколыхнули всю Европу. Причиной беспорядков было давно нарастающее недовольство экономическим положением, которое значительно осложнялось в связи с начавшимся в том же году Всемирным экономическим кризисом. </a:t>
            </a:r>
          </a:p>
          <a:p>
            <a:endParaRPr lang="ru-RU" sz="1400" dirty="0"/>
          </a:p>
        </p:txBody>
      </p:sp>
      <p:pic>
        <p:nvPicPr>
          <p:cNvPr id="3074" name="Picture 2" descr="C:\Users\1\Pictures\i.jpg"/>
          <p:cNvPicPr>
            <a:picLocks noChangeAspect="1" noChangeArrowheads="1"/>
          </p:cNvPicPr>
          <p:nvPr/>
        </p:nvPicPr>
        <p:blipFill>
          <a:blip r:embed="rId3" cstate="print"/>
          <a:srcRect/>
          <a:stretch>
            <a:fillRect/>
          </a:stretch>
        </p:blipFill>
        <p:spPr bwMode="auto">
          <a:xfrm>
            <a:off x="7308304" y="2420888"/>
            <a:ext cx="1547664" cy="1714488"/>
          </a:xfrm>
          <a:prstGeom prst="rect">
            <a:avLst/>
          </a:prstGeom>
          <a:noFill/>
        </p:spPr>
      </p:pic>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 y="0"/>
            <a:ext cx="6929455" cy="6858000"/>
          </a:xfrm>
        </p:spPr>
        <p:txBody>
          <a:bodyPr>
            <a:noAutofit/>
          </a:bodyPr>
          <a:lstStyle/>
          <a:p>
            <a:r>
              <a:rPr lang="ru-RU" sz="2000" dirty="0" smtClean="0">
                <a:solidFill>
                  <a:srgbClr val="FF0000"/>
                </a:solidFill>
              </a:rPr>
              <a:t>Географические данные</a:t>
            </a:r>
          </a:p>
          <a:p>
            <a:r>
              <a:rPr lang="ru-RU" sz="1400" dirty="0" smtClean="0"/>
              <a:t>География Греции</a:t>
            </a:r>
          </a:p>
          <a:p>
            <a:r>
              <a:rPr lang="ru-RU" sz="1400" dirty="0" smtClean="0"/>
              <a:t>Греция расположена в южной части Балканского полуострова и на прилегающих к нему и к побережью Малой Азии островах и занимает площадь 131 994 км². Граничит с Албанией, бывшей Югославской Македонией, Болгарией и Турцией. Омывается Средиземным морем, в том числе: Ионическим, Эгейским морями, а южное побережье Крита — Ливийским морем. В состав Греции входит около 2 тысяч островов, на которые приходится почти 20 % всей страны.</a:t>
            </a:r>
          </a:p>
          <a:p>
            <a:r>
              <a:rPr lang="ru-RU" sz="1400" dirty="0" smtClean="0"/>
              <a:t>Территория Греции может быть разделена на три части:</a:t>
            </a:r>
          </a:p>
          <a:p>
            <a:r>
              <a:rPr lang="ru-RU" sz="1400" dirty="0" smtClean="0"/>
              <a:t>материковая Греция, в состав которой входят Македония (Флорина, славянское название Лерин, </a:t>
            </a:r>
            <a:r>
              <a:rPr lang="ru-RU" sz="1400" dirty="0" err="1" smtClean="0"/>
              <a:t>Пелла</a:t>
            </a:r>
            <a:r>
              <a:rPr lang="ru-RU" sz="1400" dirty="0" smtClean="0"/>
              <a:t> </a:t>
            </a:r>
            <a:r>
              <a:rPr lang="ru-RU" sz="1400" dirty="0" err="1" smtClean="0"/>
              <a:t>Кавала</a:t>
            </a:r>
            <a:r>
              <a:rPr lang="ru-RU" sz="1400" dirty="0" smtClean="0"/>
              <a:t>, </a:t>
            </a:r>
            <a:r>
              <a:rPr lang="ru-RU" sz="1400" dirty="0" err="1" smtClean="0"/>
              <a:t>Кастория</a:t>
            </a:r>
            <a:r>
              <a:rPr lang="ru-RU" sz="1400" dirty="0" smtClean="0"/>
              <a:t>, </a:t>
            </a:r>
            <a:r>
              <a:rPr lang="ru-RU" sz="1400" dirty="0" err="1" smtClean="0"/>
              <a:t>Халкидики</a:t>
            </a:r>
            <a:r>
              <a:rPr lang="ru-RU" sz="1400" dirty="0" smtClean="0"/>
              <a:t> и </a:t>
            </a:r>
            <a:r>
              <a:rPr lang="ru-RU" sz="1400" dirty="0" err="1" smtClean="0"/>
              <a:t>др</a:t>
            </a:r>
            <a:r>
              <a:rPr lang="ru-RU" sz="1400" dirty="0" smtClean="0"/>
              <a:t>), Фракия (</a:t>
            </a:r>
            <a:r>
              <a:rPr lang="ru-RU" sz="1400" dirty="0" err="1" smtClean="0"/>
              <a:t>Родопи,Ксанти</a:t>
            </a:r>
            <a:r>
              <a:rPr lang="ru-RU" sz="1400" dirty="0" smtClean="0"/>
              <a:t> и </a:t>
            </a:r>
            <a:r>
              <a:rPr lang="ru-RU" sz="1400" dirty="0" err="1" smtClean="0"/>
              <a:t>Эврос</a:t>
            </a:r>
            <a:r>
              <a:rPr lang="ru-RU" sz="1400" dirty="0" smtClean="0"/>
              <a:t>), </a:t>
            </a:r>
            <a:r>
              <a:rPr lang="ru-RU" sz="1400" dirty="0" err="1" smtClean="0"/>
              <a:t>Эпир</a:t>
            </a:r>
            <a:r>
              <a:rPr lang="ru-RU" sz="1400" dirty="0" smtClean="0"/>
              <a:t> (</a:t>
            </a:r>
            <a:r>
              <a:rPr lang="ru-RU" sz="1400" dirty="0" err="1" smtClean="0"/>
              <a:t>Теспротия</a:t>
            </a:r>
            <a:r>
              <a:rPr lang="ru-RU" sz="1400" dirty="0" smtClean="0"/>
              <a:t>, </a:t>
            </a:r>
            <a:r>
              <a:rPr lang="ru-RU" sz="1400" dirty="0" err="1" smtClean="0"/>
              <a:t>ПревезаЯнина</a:t>
            </a:r>
            <a:r>
              <a:rPr lang="ru-RU" sz="1400" dirty="0" smtClean="0"/>
              <a:t> </a:t>
            </a:r>
            <a:r>
              <a:rPr lang="ru-RU" sz="1400" dirty="0" err="1" smtClean="0"/>
              <a:t>и</a:t>
            </a:r>
            <a:r>
              <a:rPr lang="ru-RU" sz="1400" dirty="0" smtClean="0"/>
              <a:t> </a:t>
            </a:r>
            <a:r>
              <a:rPr lang="ru-RU" sz="1400" dirty="0" err="1" smtClean="0"/>
              <a:t>др</a:t>
            </a:r>
            <a:r>
              <a:rPr lang="ru-RU" sz="1400" dirty="0" smtClean="0"/>
              <a:t>), Фессалия (Лариса, </a:t>
            </a:r>
            <a:r>
              <a:rPr lang="ru-RU" sz="1400" dirty="0" err="1" smtClean="0"/>
              <a:t>Магнисия</a:t>
            </a:r>
            <a:r>
              <a:rPr lang="ru-RU" sz="1400" dirty="0" smtClean="0"/>
              <a:t> и </a:t>
            </a:r>
            <a:r>
              <a:rPr lang="ru-RU" sz="1400" dirty="0" err="1" smtClean="0"/>
              <a:t>др</a:t>
            </a:r>
            <a:r>
              <a:rPr lang="ru-RU" sz="1400" dirty="0" smtClean="0"/>
              <a:t>) </a:t>
            </a:r>
            <a:r>
              <a:rPr lang="ru-RU" sz="1400" dirty="0" err="1" smtClean="0"/>
              <a:t>и</a:t>
            </a:r>
            <a:r>
              <a:rPr lang="ru-RU" sz="1400" dirty="0" smtClean="0"/>
              <a:t> Центральная Греция (</a:t>
            </a:r>
            <a:r>
              <a:rPr lang="ru-RU" sz="1400" dirty="0" err="1" smtClean="0"/>
              <a:t>Фтиотида</a:t>
            </a:r>
            <a:r>
              <a:rPr lang="ru-RU" sz="1400" dirty="0" smtClean="0"/>
              <a:t>, </a:t>
            </a:r>
            <a:r>
              <a:rPr lang="ru-RU" sz="1400" dirty="0" err="1" smtClean="0"/>
              <a:t>Фокида</a:t>
            </a:r>
            <a:r>
              <a:rPr lang="ru-RU" sz="1400" dirty="0" smtClean="0"/>
              <a:t>, Аттика и </a:t>
            </a:r>
            <a:r>
              <a:rPr lang="ru-RU" sz="1400" dirty="0" err="1" smtClean="0"/>
              <a:t>др</a:t>
            </a:r>
            <a:r>
              <a:rPr lang="ru-RU" sz="1400" dirty="0" smtClean="0"/>
              <a:t>). Также географически к этому региону можно отнести Ионические острова;</a:t>
            </a:r>
          </a:p>
          <a:p>
            <a:r>
              <a:rPr lang="ru-RU" sz="1400" dirty="0" smtClean="0"/>
              <a:t>острова Эгейского моря, крупнейшими из которых являются Крит — крупнейший остров Греции и восьмой в Европе (8259 км²) и </a:t>
            </a:r>
            <a:r>
              <a:rPr lang="ru-RU" sz="1400" dirty="0" err="1" smtClean="0"/>
              <a:t>Эвбея</a:t>
            </a:r>
            <a:r>
              <a:rPr lang="ru-RU" sz="1400" dirty="0" smtClean="0"/>
              <a:t> — второй по величине, после Крита, остров Греции (3654 км²), соединённый с континентом мостом, переброшенным через пролив </a:t>
            </a:r>
            <a:r>
              <a:rPr lang="ru-RU" sz="1400" dirty="0" err="1" smtClean="0"/>
              <a:t>Эврип</a:t>
            </a:r>
            <a:r>
              <a:rPr lang="ru-RU" sz="1400" dirty="0" smtClean="0"/>
              <a:t>, а также </a:t>
            </a:r>
            <a:r>
              <a:rPr lang="ru-RU" sz="1400" dirty="0" err="1" smtClean="0"/>
              <a:t>Лесбос</a:t>
            </a:r>
            <a:r>
              <a:rPr lang="ru-RU" sz="1400" dirty="0" smtClean="0"/>
              <a:t> (1630 км²), расположенный у берегов Турции. Также здесь расположено множество групп небольших островов — Северные </a:t>
            </a:r>
            <a:r>
              <a:rPr lang="ru-RU" sz="1400" dirty="0" err="1" smtClean="0"/>
              <a:t>Спорады</a:t>
            </a:r>
            <a:r>
              <a:rPr lang="ru-RU" sz="1400" dirty="0" smtClean="0"/>
              <a:t>, </a:t>
            </a:r>
            <a:r>
              <a:rPr lang="ru-RU" sz="1400" dirty="0" err="1" smtClean="0"/>
              <a:t>Киклады</a:t>
            </a:r>
            <a:r>
              <a:rPr lang="ru-RU" sz="1400" dirty="0" smtClean="0"/>
              <a:t>, </a:t>
            </a:r>
            <a:r>
              <a:rPr lang="ru-RU" sz="1400" dirty="0" err="1" smtClean="0"/>
              <a:t>Додеканес</a:t>
            </a:r>
            <a:r>
              <a:rPr lang="ru-RU" sz="1400" dirty="0" smtClean="0"/>
              <a:t>.</a:t>
            </a:r>
          </a:p>
          <a:p>
            <a:r>
              <a:rPr lang="ru-RU" sz="1400" dirty="0" smtClean="0"/>
              <a:t> Рельеф </a:t>
            </a:r>
          </a:p>
          <a:p>
            <a:r>
              <a:rPr lang="ru-RU" sz="1400" dirty="0" smtClean="0"/>
              <a:t>Гора </a:t>
            </a:r>
            <a:r>
              <a:rPr lang="ru-RU" sz="1400" dirty="0" err="1" smtClean="0"/>
              <a:t>Олимп.Греческий</a:t>
            </a:r>
            <a:r>
              <a:rPr lang="ru-RU" sz="1400" dirty="0" smtClean="0"/>
              <a:t> ландшафт — это чередование скалистых, обычно безлесных гор, густонаселённых долин, многочисленных островов, проливов и бухт. Живописные скалы, пляжи, экзотические гроты предоставляют огромные возможности для отдыха на море и горного туризма. Широкое распространение известняков, особенно в западной части страны, привело к формированию карстовых воронок, пещер, придающих ландшафту своеобразный дикий облик и привлекающих любителей испытать свои силы в спелеологии. </a:t>
            </a:r>
            <a:endParaRPr lang="ru-RU" sz="1400" dirty="0"/>
          </a:p>
        </p:txBody>
      </p:sp>
      <p:pic>
        <p:nvPicPr>
          <p:cNvPr id="4098" name="Picture 2" descr="C:\Users\1\Pictures\7POETRCA8IJSV1CA3V41PRCA3BYOYACAZ9ULZCCAMX47RJCAI049Z6CAVQVZATCAUM6VLCCA4CCQ75CA0OA18MCATHOCR9CALNMJH1CAT4YP5XCAR1UXLBCAXXBENXCAB5U91YCAF0D768CAW2HUWYCARR8FBG.jpg"/>
          <p:cNvPicPr>
            <a:picLocks noChangeAspect="1" noChangeArrowheads="1"/>
          </p:cNvPicPr>
          <p:nvPr/>
        </p:nvPicPr>
        <p:blipFill>
          <a:blip r:embed="rId3" cstate="print"/>
          <a:srcRect/>
          <a:stretch>
            <a:fillRect/>
          </a:stretch>
        </p:blipFill>
        <p:spPr bwMode="auto">
          <a:xfrm>
            <a:off x="6948264" y="2924944"/>
            <a:ext cx="2195736" cy="2357430"/>
          </a:xfrm>
          <a:prstGeom prst="rect">
            <a:avLst/>
          </a:prstGeom>
          <a:noFill/>
        </p:spPr>
      </p:pic>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7236296" cy="6858000"/>
          </a:xfrm>
        </p:spPr>
        <p:txBody>
          <a:bodyPr>
            <a:normAutofit/>
          </a:bodyPr>
          <a:lstStyle/>
          <a:p>
            <a:r>
              <a:rPr lang="ru-RU" sz="2000" dirty="0" smtClean="0">
                <a:solidFill>
                  <a:srgbClr val="FF0000"/>
                </a:solidFill>
              </a:rPr>
              <a:t>Климат</a:t>
            </a:r>
          </a:p>
          <a:p>
            <a:r>
              <a:rPr lang="ru-RU" sz="1400" dirty="0" smtClean="0"/>
              <a:t>Климат Греции можно разделить на три типа: средиземноморский, альпийский и умеренный, каждый из которых влияет на строго определённую территорию. Горный хребет </a:t>
            </a:r>
            <a:r>
              <a:rPr lang="ru-RU" sz="1400" dirty="0" err="1" smtClean="0"/>
              <a:t>Пинд</a:t>
            </a:r>
            <a:r>
              <a:rPr lang="ru-RU" sz="1400" dirty="0" smtClean="0"/>
              <a:t> сильно влияет на климат материковой части страны: регионы, расположенные западнее склонов </a:t>
            </a:r>
            <a:r>
              <a:rPr lang="ru-RU" sz="1400" dirty="0" err="1" smtClean="0"/>
              <a:t>Пинда</a:t>
            </a:r>
            <a:r>
              <a:rPr lang="ru-RU" sz="1400" dirty="0" smtClean="0"/>
              <a:t> (</a:t>
            </a:r>
            <a:r>
              <a:rPr lang="ru-RU" sz="1400" dirty="0" err="1" smtClean="0"/>
              <a:t>Эпир</a:t>
            </a:r>
            <a:r>
              <a:rPr lang="ru-RU" sz="1400" dirty="0" smtClean="0"/>
              <a:t>) получают большее количество осадков, чем регионы, расположенные на восточной стороне хребта (Фессалия).</a:t>
            </a:r>
          </a:p>
          <a:p>
            <a:r>
              <a:rPr lang="ru-RU" sz="1400" dirty="0" smtClean="0"/>
              <a:t>Типичный солнечный и тёплый средиземноморский климат. Остров </a:t>
            </a:r>
            <a:r>
              <a:rPr lang="ru-RU" sz="1400" dirty="0" err="1" smtClean="0"/>
              <a:t>Тира.Средиземноморский</a:t>
            </a:r>
            <a:r>
              <a:rPr lang="ru-RU" sz="1400" dirty="0" smtClean="0"/>
              <a:t> тип климата характеризуется мягкой влажной зимой и жарким сухим летом. В этом типе климата расположены </a:t>
            </a:r>
            <a:r>
              <a:rPr lang="ru-RU" sz="1400" dirty="0" err="1" smtClean="0"/>
              <a:t>Киклады</a:t>
            </a:r>
            <a:r>
              <a:rPr lang="ru-RU" sz="1400" dirty="0" smtClean="0"/>
              <a:t>, </a:t>
            </a:r>
            <a:r>
              <a:rPr lang="ru-RU" sz="1400" dirty="0" err="1" smtClean="0"/>
              <a:t>Додеканес</a:t>
            </a:r>
            <a:r>
              <a:rPr lang="ru-RU" sz="1400" dirty="0" smtClean="0"/>
              <a:t>, Крит, восточная часть Пелопоннеса и часть Центральной Греции. Температуры здесь не часто достигают рекордных значений, а зимой, даже на </a:t>
            </a:r>
            <a:r>
              <a:rPr lang="ru-RU" sz="1400" dirty="0" err="1" smtClean="0"/>
              <a:t>Кикладах</a:t>
            </a:r>
            <a:r>
              <a:rPr lang="ru-RU" sz="1400" dirty="0" smtClean="0"/>
              <a:t> и островах </a:t>
            </a:r>
            <a:r>
              <a:rPr lang="ru-RU" sz="1400" dirty="0" err="1" smtClean="0"/>
              <a:t>Додеканес</a:t>
            </a:r>
            <a:r>
              <a:rPr lang="ru-RU" sz="1400" dirty="0" smtClean="0"/>
              <a:t>, иногда может выпадать снег в течение зимних месяцев.</a:t>
            </a:r>
          </a:p>
          <a:p>
            <a:r>
              <a:rPr lang="ru-RU" sz="1400" dirty="0" smtClean="0"/>
              <a:t>Альпийский тип климата более характерен для горных районов страны: </a:t>
            </a:r>
            <a:r>
              <a:rPr lang="ru-RU" sz="1400" dirty="0" err="1" smtClean="0"/>
              <a:t>Эпир</a:t>
            </a:r>
            <a:r>
              <a:rPr lang="ru-RU" sz="1400" dirty="0" smtClean="0"/>
              <a:t>, Центральная Греция, Западная Македония, часть Фессалии, а также номы </a:t>
            </a:r>
            <a:r>
              <a:rPr lang="ru-RU" sz="1400" dirty="0" err="1" smtClean="0"/>
              <a:t>Ахея</a:t>
            </a:r>
            <a:r>
              <a:rPr lang="ru-RU" sz="1400" dirty="0" smtClean="0"/>
              <a:t>, Аркадия и </a:t>
            </a:r>
            <a:r>
              <a:rPr lang="ru-RU" sz="1400" dirty="0" err="1" smtClean="0"/>
              <a:t>Лакония</a:t>
            </a:r>
            <a:r>
              <a:rPr lang="ru-RU" sz="1400" dirty="0" smtClean="0"/>
              <a:t>.</a:t>
            </a:r>
          </a:p>
          <a:p>
            <a:r>
              <a:rPr lang="ru-RU" sz="1400" dirty="0" smtClean="0"/>
              <a:t>Восточную Македонию и Фракию можно отнести к регионам с умеренным типом климата, с относительно холодной и влажной зимой и жарким, сухим летом.</a:t>
            </a:r>
          </a:p>
          <a:p>
            <a:r>
              <a:rPr lang="ru-RU" sz="1400" dirty="0" smtClean="0"/>
              <a:t>Афины расположены в переходной зоне, где соединяются два типа климата: средиземноморский и умеренный. В северной части Афин преобладает умеренный климат, в то время как в центральных и южных районах наблюдаются черты средиземноморского климата.</a:t>
            </a:r>
            <a:endParaRPr lang="ru-RU" sz="1400" dirty="0"/>
          </a:p>
        </p:txBody>
      </p:sp>
      <p:pic>
        <p:nvPicPr>
          <p:cNvPr id="5122" name="Picture 2" descr="C:\Users\1\Pictures\22.jpg"/>
          <p:cNvPicPr>
            <a:picLocks noChangeAspect="1" noChangeArrowheads="1"/>
          </p:cNvPicPr>
          <p:nvPr/>
        </p:nvPicPr>
        <p:blipFill>
          <a:blip r:embed="rId3" cstate="print"/>
          <a:srcRect/>
          <a:stretch>
            <a:fillRect/>
          </a:stretch>
        </p:blipFill>
        <p:spPr bwMode="auto">
          <a:xfrm>
            <a:off x="7236296" y="2204864"/>
            <a:ext cx="1691680" cy="1928802"/>
          </a:xfrm>
          <a:prstGeom prst="rect">
            <a:avLst/>
          </a:prstGeom>
          <a:noFill/>
        </p:spPr>
      </p:pic>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1"/>
            <a:ext cx="8712968" cy="4392488"/>
          </a:xfrm>
        </p:spPr>
        <p:txBody>
          <a:bodyPr>
            <a:normAutofit/>
          </a:bodyPr>
          <a:lstStyle/>
          <a:p>
            <a:r>
              <a:rPr lang="ru-RU" sz="2000" dirty="0" smtClean="0">
                <a:solidFill>
                  <a:srgbClr val="FF0000"/>
                </a:solidFill>
              </a:rPr>
              <a:t>Полезные ископаемые Греции</a:t>
            </a:r>
          </a:p>
          <a:p>
            <a:r>
              <a:rPr lang="ru-RU" sz="1400" dirty="0" smtClean="0"/>
              <a:t>Греция не обладает значительными запасами каких-либо полезных ископаемых. Наиболее распространённым и добываемым является — лигнит, или </a:t>
            </a:r>
            <a:r>
              <a:rPr lang="ru-RU" sz="1400" dirty="0" err="1" smtClean="0"/>
              <a:t>слабоуглифицированный</a:t>
            </a:r>
            <a:r>
              <a:rPr lang="ru-RU" sz="1400" dirty="0" smtClean="0"/>
              <a:t> бурый уголь. Он является главным топливным ресурсом Греции. В конце XX века в Эгейском море были обнаружены незначительные запасы нефти и газа. Ведется их разработка.</a:t>
            </a:r>
          </a:p>
          <a:p>
            <a:r>
              <a:rPr lang="ru-RU" sz="1400" dirty="0" smtClean="0"/>
              <a:t>Относительно богата Греция рудными полезными ископаемыми. Среди них железные, марганцевые, никелевые, хромовые, медные и полиметаллические руды. В Аттике, у города </a:t>
            </a:r>
            <a:r>
              <a:rPr lang="ru-RU" sz="1400" dirty="0" err="1" smtClean="0"/>
              <a:t>Лаврион</a:t>
            </a:r>
            <a:r>
              <a:rPr lang="ru-RU" sz="1400" dirty="0" smtClean="0"/>
              <a:t> со времен Древних Афин ведется добыча серебра и свинца.</a:t>
            </a:r>
          </a:p>
          <a:p>
            <a:r>
              <a:rPr lang="ru-RU" sz="1400" dirty="0" smtClean="0"/>
              <a:t>Во Фракии ведется добыча сульфидных и никелевых руд.</a:t>
            </a:r>
          </a:p>
          <a:p>
            <a:r>
              <a:rPr lang="ru-RU" sz="1400" dirty="0" smtClean="0"/>
              <a:t>На острове </a:t>
            </a:r>
            <a:r>
              <a:rPr lang="ru-RU" sz="1400" dirty="0" err="1" smtClean="0"/>
              <a:t>Наксос</a:t>
            </a:r>
            <a:r>
              <a:rPr lang="ru-RU" sz="1400" dirty="0" smtClean="0"/>
              <a:t> расположено крупнейшее в мире месторождение наждака. На островах </a:t>
            </a:r>
            <a:r>
              <a:rPr lang="ru-RU" sz="1400" dirty="0" err="1" smtClean="0"/>
              <a:t>Санторини</a:t>
            </a:r>
            <a:r>
              <a:rPr lang="ru-RU" sz="1400" dirty="0" smtClean="0"/>
              <a:t> и </a:t>
            </a:r>
            <a:r>
              <a:rPr lang="ru-RU" sz="1400" dirty="0" err="1" smtClean="0"/>
              <a:t>Нисирос</a:t>
            </a:r>
            <a:r>
              <a:rPr lang="ru-RU" sz="1400" dirty="0" smtClean="0"/>
              <a:t> ведется массовая добыча пемзы. Так как это острова вулканического происхождения, здесь бывали частые извержения вулкана, что и привело к образованию этого материала.</a:t>
            </a:r>
          </a:p>
          <a:p>
            <a:r>
              <a:rPr lang="ru-RU" sz="1400" dirty="0" smtClean="0"/>
              <a:t>На </a:t>
            </a:r>
            <a:r>
              <a:rPr lang="ru-RU" sz="1400" dirty="0" err="1" smtClean="0"/>
              <a:t>Кикладах</a:t>
            </a:r>
            <a:r>
              <a:rPr lang="ru-RU" sz="1400" dirty="0" smtClean="0"/>
              <a:t> добывают различные строительные материалы: мрамор, гранит, известняк и песчаник.</a:t>
            </a:r>
          </a:p>
          <a:p>
            <a:r>
              <a:rPr lang="ru-RU" sz="1400" dirty="0" smtClean="0"/>
              <a:t>Значительны запасы бокситов, или алюминиевых руд. По оценкам геологов в недрах Греции залегает около 650 млн.т. этой ценной руды, что делает Грецию одним из крупнейших её добытчиков в Европе.</a:t>
            </a:r>
            <a:endParaRPr lang="ru-RU" sz="1400" dirty="0"/>
          </a:p>
        </p:txBody>
      </p:sp>
      <p:pic>
        <p:nvPicPr>
          <p:cNvPr id="6146" name="Picture 2" descr="C:\Users\1\Pictures\X6UAHCCAW54SQNCA0CAAZRCAZQLVEUCA6T9SZ7CA3I8D2ECAOS899BCAY1DSYJCAWO2LKMCAGK8N9JCAK5HBEUCAUGWMNMCA13NQVFCA4PU1G8CAWS2L6BCAVVEBUECAA16Q9SCA9I3H60CACPID5XCA6P6MAR.jpg"/>
          <p:cNvPicPr>
            <a:picLocks noChangeAspect="1" noChangeArrowheads="1"/>
          </p:cNvPicPr>
          <p:nvPr/>
        </p:nvPicPr>
        <p:blipFill>
          <a:blip r:embed="rId3" cstate="print"/>
          <a:srcRect/>
          <a:stretch>
            <a:fillRect/>
          </a:stretch>
        </p:blipFill>
        <p:spPr bwMode="auto">
          <a:xfrm>
            <a:off x="6084169" y="4797153"/>
            <a:ext cx="2678889" cy="1785926"/>
          </a:xfrm>
          <a:prstGeom prst="rect">
            <a:avLst/>
          </a:prstGeom>
          <a:noFill/>
        </p:spPr>
      </p:pic>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6572264" cy="6858000"/>
          </a:xfrm>
        </p:spPr>
        <p:txBody>
          <a:bodyPr>
            <a:normAutofit/>
          </a:bodyPr>
          <a:lstStyle/>
          <a:p>
            <a:r>
              <a:rPr lang="ru-RU" sz="2000" dirty="0" smtClean="0">
                <a:solidFill>
                  <a:srgbClr val="FF0000"/>
                </a:solidFill>
              </a:rPr>
              <a:t>Демография</a:t>
            </a:r>
          </a:p>
          <a:p>
            <a:r>
              <a:rPr lang="ru-RU" sz="1400" dirty="0" smtClean="0"/>
              <a:t>Население Греции, Народы Греции </a:t>
            </a:r>
          </a:p>
          <a:p>
            <a:r>
              <a:rPr lang="ru-RU" sz="1400" dirty="0" smtClean="0"/>
              <a:t>Большинство населения Греции составляют греки (95 %), хотя эти данные оспариваются из-за разночтения данных по меньшинствам, особенно языковым. Есть мнение, что греческая статистика не ведёт учёт населения по национальности, но это ложное умозаключение. Основным официально признанным религиозным меньшинством современной Греции являются мусульмане Фракии и </a:t>
            </a:r>
            <a:r>
              <a:rPr lang="ru-RU" sz="1400" dirty="0" err="1" smtClean="0"/>
              <a:t>Додеканесских</a:t>
            </a:r>
            <a:r>
              <a:rPr lang="ru-RU" sz="1400" dirty="0" smtClean="0"/>
              <a:t> островов, включающие турок (1 % населения Греции), </a:t>
            </a:r>
            <a:r>
              <a:rPr lang="ru-RU" sz="1400" dirty="0" err="1" smtClean="0"/>
              <a:t>помаков</a:t>
            </a:r>
            <a:r>
              <a:rPr lang="ru-RU" sz="1400" dirty="0" smtClean="0"/>
              <a:t> (</a:t>
            </a:r>
            <a:r>
              <a:rPr lang="ru-RU" sz="1400" dirty="0" err="1" smtClean="0"/>
              <a:t>болгароязычные</a:t>
            </a:r>
            <a:r>
              <a:rPr lang="ru-RU" sz="1400" dirty="0" smtClean="0"/>
              <a:t> мусульмане, 0,3 %) и цыган-мусульман (0,1 %). Но здесь Греция следует букве </a:t>
            </a:r>
            <a:r>
              <a:rPr lang="ru-RU" sz="1400" dirty="0" err="1" smtClean="0"/>
              <a:t>Лозанских</a:t>
            </a:r>
            <a:r>
              <a:rPr lang="ru-RU" sz="1400" dirty="0" smtClean="0"/>
              <a:t> соглашений 1924 г. и требует того же от Турции, поскольку эта часть населения осталась в пределах Греции на тех же условиях, что должны были защищать греческое меньшинство Константинополя и островов </a:t>
            </a:r>
            <a:r>
              <a:rPr lang="ru-RU" sz="1400" dirty="0" err="1" smtClean="0"/>
              <a:t>Имврос</a:t>
            </a:r>
            <a:r>
              <a:rPr lang="ru-RU" sz="1400" dirty="0" smtClean="0"/>
              <a:t> и </a:t>
            </a:r>
            <a:r>
              <a:rPr lang="ru-RU" sz="1400" dirty="0" err="1" smtClean="0"/>
              <a:t>Тенедос</a:t>
            </a:r>
            <a:r>
              <a:rPr lang="ru-RU" sz="1400" dirty="0" smtClean="0"/>
              <a:t>. Но только греческая сторона следует соглашениям — греческого меньшинства в Константинополе практически уже нет.</a:t>
            </a:r>
          </a:p>
          <a:p>
            <a:r>
              <a:rPr lang="ru-RU" sz="1400" dirty="0" smtClean="0"/>
              <a:t>Есть меньшинства, которые выделяются в основном учёными-этнографами на языковых основаниях, но тут есть своя специфика: албанцы (4 %; в том числе арнауты) — это двуязычное население с греческим самосознанием давшее стране десятки национальных героев в борьбе с турками и арнаутами мусульманами, «славяноязычные греки» или македонские славяне (1,2 %), которые в начале XX века называли себя болгарами и признавались таковыми, </a:t>
            </a:r>
            <a:r>
              <a:rPr lang="ru-RU" sz="1400" dirty="0" err="1" smtClean="0"/>
              <a:t>аромуны</a:t>
            </a:r>
            <a:r>
              <a:rPr lang="ru-RU" sz="1400" dirty="0" smtClean="0"/>
              <a:t> (1,1 %, включая </a:t>
            </a:r>
            <a:r>
              <a:rPr lang="ru-RU" sz="1400" dirty="0" err="1" smtClean="0"/>
              <a:t>мегленитов</a:t>
            </a:r>
            <a:r>
              <a:rPr lang="ru-RU" sz="1400" dirty="0" smtClean="0"/>
              <a:t>) — это двуязычная группа с греческим самосознанием, давшая стране национальных героев и добрую половину её меценатов, православные цыгане (ещё 0,8 %).</a:t>
            </a:r>
          </a:p>
          <a:p>
            <a:r>
              <a:rPr lang="ru-RU" sz="1400" dirty="0" smtClean="0"/>
              <a:t>Официально признаются армяне, сербы (0,3 %), арабы (0,3 %), евреи (0,05 %) и др.</a:t>
            </a:r>
            <a:endParaRPr lang="ru-RU" sz="1400" dirty="0"/>
          </a:p>
        </p:txBody>
      </p:sp>
      <p:pic>
        <p:nvPicPr>
          <p:cNvPr id="7170" name="Picture 2" descr="C:\Users\1\Pictures\IS549KCA8YV4HWCAFCVM1YCA1IVDUBCA5NDI2SCAWGJ00ACAQT1JDLCATZ2R9DCAGN6Y1FCA8LC81BCAT0LYT0CA3OWRRDCA4QH6P4CAIPQH0ICAHQ1OAFCAPN5YKPCABNDZ0ICA3X9C9ECAHSXT5SCAYO5MJA.jpg"/>
          <p:cNvPicPr>
            <a:picLocks noChangeAspect="1" noChangeArrowheads="1"/>
          </p:cNvPicPr>
          <p:nvPr/>
        </p:nvPicPr>
        <p:blipFill>
          <a:blip r:embed="rId3" cstate="print"/>
          <a:srcRect/>
          <a:stretch>
            <a:fillRect/>
          </a:stretch>
        </p:blipFill>
        <p:spPr bwMode="auto">
          <a:xfrm>
            <a:off x="6583645" y="0"/>
            <a:ext cx="2560356" cy="1928802"/>
          </a:xfrm>
          <a:prstGeom prst="rect">
            <a:avLst/>
          </a:prstGeom>
          <a:noFill/>
        </p:spPr>
      </p:pic>
    </p:spTree>
  </p:cSld>
  <p:clrMapOvr>
    <a:masterClrMapping/>
  </p:clrMapOvr>
  <p:transition spd="slow">
    <p:pull dir="rd"/>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6286512" cy="6858000"/>
          </a:xfrm>
        </p:spPr>
        <p:txBody>
          <a:bodyPr>
            <a:normAutofit/>
          </a:bodyPr>
          <a:lstStyle/>
          <a:p>
            <a:endParaRPr lang="ru-RU" sz="1400" dirty="0" smtClean="0"/>
          </a:p>
          <a:p>
            <a:r>
              <a:rPr lang="ru-RU" sz="2000" dirty="0" smtClean="0">
                <a:solidFill>
                  <a:srgbClr val="FF0000"/>
                </a:solidFill>
              </a:rPr>
              <a:t>Культура</a:t>
            </a:r>
          </a:p>
          <a:p>
            <a:r>
              <a:rPr lang="ru-RU" sz="1400" dirty="0" smtClean="0"/>
              <a:t>Культура Греции формировалась на протяжении многих тысяч лет, начиная со времён Минойской цивилизации, формирование шло во время Классической Греции и Греции времен римского господства. Османское иго также оказало влияние на культуру греков, главным образом затормозив[источник не указан 648 дней] активное развитие древней греческой культуры. Но даже во время Греческой революции создавались великие произведения литературы, музыки, живописи. Огромное влияние на всю культуру современной Греции оказало православное христианство. Некоторые исследователи, например, Роберт Каган, считают, что современная культура Греции гораздо больше связана с культурным наследием Византийской и Османской империй, нежели с культурой древней Эллады.[13]</a:t>
            </a:r>
            <a:endParaRPr lang="ru-RU" sz="1400" dirty="0"/>
          </a:p>
        </p:txBody>
      </p:sp>
      <p:pic>
        <p:nvPicPr>
          <p:cNvPr id="8194" name="Picture 2" descr="C:\Users\1\Pictures\UR4B7ACAVR8MYDCAH8KIQ1CACXFAW5CA8EHN0BCAKVMF9MCA92LNFVCA1WGM4OCAOWGPBWCA14WGOBCAMMSAW2CAC061J3CAJGZT50CA45C2GMCA55E778CA7GRXIXCAVO0H1GCASKMVY8CA9KCC1JCAV1O1DN.jpg"/>
          <p:cNvPicPr>
            <a:picLocks noChangeAspect="1" noChangeArrowheads="1"/>
          </p:cNvPicPr>
          <p:nvPr/>
        </p:nvPicPr>
        <p:blipFill>
          <a:blip r:embed="rId3" cstate="print"/>
          <a:srcRect/>
          <a:stretch>
            <a:fillRect/>
          </a:stretch>
        </p:blipFill>
        <p:spPr bwMode="auto">
          <a:xfrm>
            <a:off x="6344436" y="0"/>
            <a:ext cx="2799565" cy="2071678"/>
          </a:xfrm>
          <a:prstGeom prst="rect">
            <a:avLst/>
          </a:prstGeom>
          <a:noFill/>
        </p:spPr>
      </p:pic>
    </p:spTree>
  </p:cSld>
  <p:clrMapOvr>
    <a:masterClrMapping/>
  </p:clrMapOvr>
  <p:transition spd="slow">
    <p:pull dir="rd"/>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2343</Words>
  <Application>Microsoft Office PowerPoint</Application>
  <PresentationFormat>Экран (4:3)</PresentationFormat>
  <Paragraphs>67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на тему культура и достопримечательности  Греция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Сказки Греции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Греция</dc:title>
  <dc:creator>1</dc:creator>
  <cp:lastModifiedBy>Юля</cp:lastModifiedBy>
  <cp:revision>11</cp:revision>
  <dcterms:created xsi:type="dcterms:W3CDTF">2012-02-15T11:26:51Z</dcterms:created>
  <dcterms:modified xsi:type="dcterms:W3CDTF">2015-01-18T19:27:54Z</dcterms:modified>
</cp:coreProperties>
</file>