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8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C645-F6F1-44D6-BA75-E9611A5694E9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8C645-F6F1-44D6-BA75-E9611A5694E9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89EE7-C33C-4F5B-A3C3-DA69FA3869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 cap="all" spc="0">
          <a:ln/>
          <a:solidFill>
            <a:schemeClr val="accent1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2">
              <a:lumMod val="50000"/>
            </a:schemeClr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/>
              <a:t>Сложное </a:t>
            </a:r>
            <a:br>
              <a:rPr lang="ru-RU" sz="8000" dirty="0" smtClean="0"/>
            </a:br>
            <a:r>
              <a:rPr lang="ru-RU" sz="8000" dirty="0" smtClean="0"/>
              <a:t>предложение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например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4. Гремят раскаты молодые, вот дождик брызнул, пыль летит.</a:t>
            </a:r>
          </a:p>
          <a:p>
            <a:pPr marL="0" indent="0">
              <a:buNone/>
            </a:pPr>
            <a:r>
              <a:rPr lang="ru-RU" sz="3600" dirty="0" smtClean="0"/>
              <a:t>5. Сентябрь холодный бушевал, с деревьев ржавый лист валил.</a:t>
            </a:r>
          </a:p>
          <a:p>
            <a:pPr marL="0" indent="0">
              <a:buNone/>
            </a:pPr>
            <a:r>
              <a:rPr lang="ru-RU" sz="3600" dirty="0" smtClean="0"/>
              <a:t>6. Вдруг я увидел, что из кустов выскочила лисица.</a:t>
            </a:r>
          </a:p>
          <a:p>
            <a:pPr marL="0" indent="0">
              <a:buNone/>
            </a:pPr>
            <a:r>
              <a:rPr lang="ru-RU" sz="3600" dirty="0" smtClean="0"/>
              <a:t>7. Гроза прошла, и ветка белых роз в окно мне дышит ароматом.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437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Сравните предложения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 smtClean="0"/>
              <a:t>Белые </a:t>
            </a:r>
            <a:r>
              <a:rPr lang="ru-RU" sz="4000" u="sng" dirty="0" smtClean="0"/>
              <a:t>акации </a:t>
            </a:r>
            <a:r>
              <a:rPr lang="ru-RU" sz="4000" u="dbl" dirty="0" smtClean="0"/>
              <a:t>стояли</a:t>
            </a:r>
            <a:r>
              <a:rPr lang="ru-RU" sz="4000" dirty="0" smtClean="0"/>
              <a:t> в цвету и </a:t>
            </a:r>
            <a:r>
              <a:rPr lang="ru-RU" sz="4000" u="dbl" dirty="0" smtClean="0"/>
              <a:t>наполняли</a:t>
            </a:r>
            <a:r>
              <a:rPr lang="ru-RU" sz="4000" dirty="0" smtClean="0"/>
              <a:t> воздух ароматом.  </a:t>
            </a:r>
          </a:p>
          <a:p>
            <a:pPr marL="0" indent="0">
              <a:buNone/>
            </a:pPr>
            <a:r>
              <a:rPr lang="ru-RU" sz="4000" dirty="0" smtClean="0"/>
              <a:t>    ______                  и</a:t>
            </a:r>
          </a:p>
          <a:p>
            <a:pPr marL="0" indent="0">
              <a:buNone/>
            </a:pPr>
            <a:r>
              <a:rPr lang="ru-RU" sz="4000" dirty="0"/>
              <a:t>	</a:t>
            </a:r>
            <a:r>
              <a:rPr lang="ru-RU" sz="4000" dirty="0" smtClean="0"/>
              <a:t>Белые </a:t>
            </a:r>
            <a:r>
              <a:rPr lang="ru-RU" sz="4000" u="sng" dirty="0" smtClean="0"/>
              <a:t>акации</a:t>
            </a:r>
            <a:r>
              <a:rPr lang="ru-RU" sz="4000" dirty="0" smtClean="0"/>
              <a:t> </a:t>
            </a:r>
            <a:r>
              <a:rPr lang="ru-RU" sz="4000" u="dbl" dirty="0" smtClean="0"/>
              <a:t>стояли</a:t>
            </a:r>
            <a:r>
              <a:rPr lang="ru-RU" sz="4000" dirty="0" smtClean="0"/>
              <a:t> в цвету, и </a:t>
            </a:r>
            <a:r>
              <a:rPr lang="ru-RU" sz="4000" u="sng" dirty="0" smtClean="0"/>
              <a:t>воздух</a:t>
            </a:r>
            <a:r>
              <a:rPr lang="ru-RU" sz="4000" dirty="0" smtClean="0"/>
              <a:t> </a:t>
            </a:r>
            <a:r>
              <a:rPr lang="ru-RU" sz="4000" u="dbl" dirty="0" smtClean="0"/>
              <a:t>наполнялся</a:t>
            </a:r>
            <a:r>
              <a:rPr lang="ru-RU" sz="4000" dirty="0" smtClean="0"/>
              <a:t> ароматом.</a:t>
            </a:r>
          </a:p>
          <a:p>
            <a:pPr marL="0" indent="0">
              <a:buNone/>
            </a:pPr>
            <a:r>
              <a:rPr lang="ru-RU" sz="4000" dirty="0" smtClean="0"/>
              <a:t>                               , и                 .              </a:t>
            </a:r>
            <a:endParaRPr lang="ru-RU" sz="4000" dirty="0"/>
          </a:p>
        </p:txBody>
      </p:sp>
      <p:sp>
        <p:nvSpPr>
          <p:cNvPr id="9" name="Овал 8"/>
          <p:cNvSpPr/>
          <p:nvPr/>
        </p:nvSpPr>
        <p:spPr>
          <a:xfrm>
            <a:off x="3419872" y="2348880"/>
            <a:ext cx="936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52120" y="2348880"/>
            <a:ext cx="86409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437112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64088" y="4437112"/>
            <a:ext cx="17281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1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Сравните и составьте схемы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sz="4400" dirty="0" smtClean="0"/>
              <a:t>Дни и ночи </a:t>
            </a:r>
            <a:r>
              <a:rPr lang="ru-RU" sz="4400" u="dbl" dirty="0" smtClean="0"/>
              <a:t>падали</a:t>
            </a:r>
            <a:r>
              <a:rPr lang="ru-RU" sz="4400" dirty="0" smtClean="0"/>
              <a:t> </a:t>
            </a:r>
            <a:r>
              <a:rPr lang="ru-RU" sz="4400" u="sng" dirty="0" smtClean="0"/>
              <a:t>листья</a:t>
            </a:r>
            <a:r>
              <a:rPr lang="ru-RU" sz="4400" dirty="0" smtClean="0"/>
              <a:t> и </a:t>
            </a:r>
            <a:r>
              <a:rPr lang="ru-RU" sz="4400" u="dbl" dirty="0" smtClean="0"/>
              <a:t>устилали</a:t>
            </a:r>
            <a:r>
              <a:rPr lang="ru-RU" sz="4400" dirty="0" smtClean="0"/>
              <a:t> землю.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Дни и ночи </a:t>
            </a:r>
            <a:r>
              <a:rPr lang="ru-RU" sz="4400" u="dbl" dirty="0" smtClean="0"/>
              <a:t>падали</a:t>
            </a:r>
            <a:r>
              <a:rPr lang="ru-RU" sz="4400" dirty="0" smtClean="0"/>
              <a:t> </a:t>
            </a:r>
            <a:r>
              <a:rPr lang="ru-RU" sz="4400" u="sng" dirty="0" smtClean="0"/>
              <a:t>листья</a:t>
            </a:r>
            <a:r>
              <a:rPr lang="ru-RU" sz="4400" dirty="0" smtClean="0"/>
              <a:t>, и вся </a:t>
            </a:r>
            <a:r>
              <a:rPr lang="ru-RU" sz="4400" u="sng" dirty="0" smtClean="0"/>
              <a:t>земля</a:t>
            </a:r>
            <a:r>
              <a:rPr lang="ru-RU" sz="4400" dirty="0" smtClean="0"/>
              <a:t> </a:t>
            </a:r>
            <a:r>
              <a:rPr lang="ru-RU" sz="4400" u="dbl" dirty="0" smtClean="0"/>
              <a:t>покрывалась</a:t>
            </a:r>
            <a:r>
              <a:rPr lang="ru-RU" sz="4400" dirty="0" smtClean="0"/>
              <a:t> разноцветным ковром.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9767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Спишите, расставьте знаки препинания и составьте схемы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sz="4000" dirty="0" smtClean="0"/>
              <a:t>Повалил густой дым от еловых шишек и скоро вся поляна погрузилась в белую пелену.</a:t>
            </a:r>
          </a:p>
          <a:p>
            <a:pPr marL="0" indent="0">
              <a:buNone/>
            </a:pPr>
            <a:r>
              <a:rPr lang="ru-RU" sz="4000" dirty="0" smtClean="0"/>
              <a:t>	</a:t>
            </a:r>
          </a:p>
          <a:p>
            <a:pPr marL="0" indent="0">
              <a:buNone/>
            </a:pPr>
            <a:r>
              <a:rPr lang="ru-RU" sz="4000" dirty="0"/>
              <a:t>	</a:t>
            </a:r>
            <a:r>
              <a:rPr lang="ru-RU" sz="4000" dirty="0" smtClean="0"/>
              <a:t>Повалил </a:t>
            </a:r>
            <a:r>
              <a:rPr lang="ru-RU" sz="4000" dirty="0"/>
              <a:t>густой дым от еловых </a:t>
            </a:r>
            <a:r>
              <a:rPr lang="ru-RU" sz="4000" dirty="0" smtClean="0"/>
              <a:t>шишек и скоро разостлался по земле.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601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Что связывает союз 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6419056" cy="543346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dirty="0" smtClean="0"/>
              <a:t>Над пенящимся морем кружили и кричали чайки.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Постепенно глаза привыкли к полумраку  и  я увидел огромный зал.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Деревья только сбросили одеяние и листья падали бесшумно и плавно.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76256" y="692696"/>
            <a:ext cx="1810544" cy="54334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 и    _ 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, и      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 , и     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308304" y="9087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848364" y="9087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36296" y="1916832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1916832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3933056"/>
            <a:ext cx="21602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028384" y="3933056"/>
            <a:ext cx="28803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Что связывает союз </a:t>
            </a:r>
            <a:r>
              <a:rPr lang="ru-RU" sz="3600" dirty="0">
                <a:solidFill>
                  <a:srgbClr val="FF0000"/>
                </a:solidFill>
              </a:rPr>
              <a:t>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sz="3600" dirty="0" smtClean="0"/>
              <a:t>Я делаю ещё один шаг и погружаюсь в зелёное мерцание волны.</a:t>
            </a:r>
          </a:p>
          <a:p>
            <a:pPr marL="0" indent="0">
              <a:buNone/>
            </a:pPr>
            <a:r>
              <a:rPr lang="ru-RU" sz="3600" dirty="0" smtClean="0"/>
              <a:t>5. Ослепительной змейкой блеснула молния и над самой головой оглушительными раскатами прокатился гром.</a:t>
            </a:r>
          </a:p>
          <a:p>
            <a:pPr marL="0" indent="0">
              <a:buNone/>
            </a:pPr>
            <a:r>
              <a:rPr lang="ru-RU" sz="3600" dirty="0" smtClean="0"/>
              <a:t>6. У лосёнка погибла мать и он вырос в сторожке у лесника.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61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Что связывает союз </a:t>
            </a:r>
            <a:r>
              <a:rPr lang="ru-RU" sz="3600" dirty="0">
                <a:solidFill>
                  <a:srgbClr val="FF0000"/>
                </a:solidFill>
              </a:rPr>
              <a:t>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7. Бормотали под корнями ручьи и на дне оврага блестели маленькие озёра.</a:t>
            </a:r>
          </a:p>
          <a:p>
            <a:pPr marL="0" indent="0">
              <a:buNone/>
            </a:pPr>
            <a:r>
              <a:rPr lang="ru-RU" sz="3600" dirty="0" smtClean="0"/>
              <a:t>8. Дороги уходят вдаль и исчезают в темноте больших глубин.</a:t>
            </a:r>
          </a:p>
          <a:p>
            <a:pPr marL="0" indent="0">
              <a:buNone/>
            </a:pPr>
            <a:r>
              <a:rPr lang="ru-RU" sz="3600" dirty="0" smtClean="0"/>
              <a:t>9. Вблизи что-то зашумело и первые тяжёлые капли дождя упали на землю.</a:t>
            </a:r>
          </a:p>
          <a:p>
            <a:pPr marL="0" indent="0">
              <a:buNone/>
            </a:pPr>
            <a:r>
              <a:rPr lang="ru-RU" sz="3600" dirty="0" smtClean="0"/>
              <a:t>10. Заметил нас заяц и поскакал в лес.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745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Части сложного предложения могут быть связаны: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Союзами сочинительными </a:t>
            </a:r>
          </a:p>
          <a:p>
            <a:pPr marL="0" indent="0">
              <a:buNone/>
            </a:pPr>
            <a:r>
              <a:rPr lang="ru-RU" dirty="0" smtClean="0"/>
              <a:t>      (</a:t>
            </a:r>
            <a:r>
              <a:rPr lang="ru-RU" dirty="0" smtClean="0">
                <a:solidFill>
                  <a:srgbClr val="C00000"/>
                </a:solidFill>
              </a:rPr>
              <a:t>И, А, НО, ИЛИ</a:t>
            </a:r>
            <a:r>
              <a:rPr lang="ru-RU" dirty="0" smtClean="0"/>
              <a:t>)  -  ССП</a:t>
            </a:r>
          </a:p>
          <a:p>
            <a:pPr marL="0" indent="0">
              <a:buNone/>
            </a:pPr>
            <a:r>
              <a:rPr lang="ru-RU" dirty="0" smtClean="0"/>
              <a:t>2. Союзами подчинительными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 smtClean="0">
                <a:solidFill>
                  <a:srgbClr val="C00000"/>
                </a:solidFill>
              </a:rPr>
              <a:t>ЧТО, ЧТОБЫ, КАК, КОГДА, ГДЕ, ПОТОМУ ЧТО,  КОТОРЫЙ, ЕСЛИ…</a:t>
            </a:r>
          </a:p>
          <a:p>
            <a:pPr marL="0" indent="0">
              <a:buNone/>
            </a:pPr>
            <a:r>
              <a:rPr lang="ru-RU" dirty="0" smtClean="0"/>
              <a:t> - СПП</a:t>
            </a:r>
          </a:p>
          <a:p>
            <a:pPr marL="0" indent="0">
              <a:buNone/>
            </a:pPr>
            <a:r>
              <a:rPr lang="ru-RU" dirty="0" smtClean="0"/>
              <a:t>3. Интонацией (т.е. без союзов) - БСП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6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например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36145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600" dirty="0" smtClean="0"/>
              <a:t>С горы бежит поток проворный, в лесу не смолкнет птичий гам.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Когда шли дожди, мягкость красок сменялась блеском.</a:t>
            </a:r>
          </a:p>
          <a:p>
            <a:pPr marL="514350" indent="-514350">
              <a:buAutoNum type="arabicPeriod"/>
            </a:pPr>
            <a:r>
              <a:rPr lang="ru-RU" sz="3600" dirty="0" smtClean="0"/>
              <a:t>Ещё в полях белеет снег, а воды уж весной шумят.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567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1183CBC-92A9-49E1-82BE-5788414F9C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подсолнухом</Template>
  <TotalTime>69</TotalTime>
  <Words>360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Сложное  предложение</vt:lpstr>
      <vt:lpstr>Сравните предложения</vt:lpstr>
      <vt:lpstr>Сравните и составьте схемы</vt:lpstr>
      <vt:lpstr>Спишите, расставьте знаки препинания и составьте схемы</vt:lpstr>
      <vt:lpstr>Что связывает союз И</vt:lpstr>
      <vt:lpstr>Что связывает союз И</vt:lpstr>
      <vt:lpstr>Что связывает союз И</vt:lpstr>
      <vt:lpstr>Части сложного предложения могут быть связаны:</vt:lpstr>
      <vt:lpstr>например</vt:lpstr>
      <vt:lpstr>например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Подсолнух</dc:title>
  <dc:creator>Римма</dc:creator>
  <cp:keywords/>
  <cp:lastModifiedBy>Римма</cp:lastModifiedBy>
  <cp:revision>9</cp:revision>
  <dcterms:created xsi:type="dcterms:W3CDTF">2014-10-10T12:37:51Z</dcterms:created>
  <dcterms:modified xsi:type="dcterms:W3CDTF">2014-11-17T12:48:08Z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TC024688399991</vt:lpwstr>
  </property>
</Properties>
</file>