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5" r:id="rId2"/>
    <p:sldId id="256" r:id="rId3"/>
    <p:sldId id="257" r:id="rId4"/>
    <p:sldId id="276" r:id="rId5"/>
    <p:sldId id="261" r:id="rId6"/>
    <p:sldId id="274" r:id="rId7"/>
    <p:sldId id="277" r:id="rId8"/>
    <p:sldId id="279" r:id="rId9"/>
    <p:sldId id="258" r:id="rId10"/>
    <p:sldId id="263" r:id="rId11"/>
    <p:sldId id="259" r:id="rId12"/>
    <p:sldId id="264" r:id="rId13"/>
    <p:sldId id="262" r:id="rId14"/>
    <p:sldId id="267" r:id="rId15"/>
    <p:sldId id="260" r:id="rId16"/>
    <p:sldId id="266" r:id="rId17"/>
    <p:sldId id="265" r:id="rId18"/>
    <p:sldId id="269" r:id="rId19"/>
    <p:sldId id="280" r:id="rId20"/>
    <p:sldId id="273" r:id="rId21"/>
    <p:sldId id="272" r:id="rId22"/>
    <p:sldId id="281" r:id="rId23"/>
    <p:sldId id="282" r:id="rId24"/>
    <p:sldId id="27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C66EC-065A-41BF-B27B-6E3A9DEEA4FD}" type="datetimeFigureOut">
              <a:rPr lang="ru-RU" smtClean="0"/>
              <a:pPr/>
              <a:t>03.02.2015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23E83-9921-4C18-9B5C-E69D55081AFC}" type="slidenum">
              <a:rPr lang="ru-RU" smtClean="0"/>
              <a:pPr/>
              <a:t>‹#›</a:t>
            </a:fld>
            <a:endParaRPr lang="ru-RU"/>
          </a:p>
        </p:txBody>
      </p:sp>
    </p:spTree>
    <p:extLst>
      <p:ext uri="{BB962C8B-B14F-4D97-AF65-F5344CB8AC3E}">
        <p14:creationId xmlns:p14="http://schemas.microsoft.com/office/powerpoint/2010/main" val="209441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2513F8-0C1F-4AE7-A9AA-60FDD8FA2B44}"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8B5DC8-A751-4CF8-9776-1AACDA42F68F}"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8B5DC8-A751-4CF8-9776-1AACDA42F6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C98B5DC8-A751-4CF8-9776-1AACDA42F6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8B5DC8-A751-4CF8-9776-1AACDA42F6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8B5DC8-A751-4CF8-9776-1AACDA42F6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8B5DC8-A751-4CF8-9776-1AACDA42F6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8B5DC8-A751-4CF8-9776-1AACDA42F6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8B5DC8-A751-4CF8-9776-1AACDA42F6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8B5DC8-A751-4CF8-9776-1AACDA42F6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80AA2DA-49F9-4BED-824C-0FA23B34E976}"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8B5DC8-A751-4CF8-9776-1AACDA42F68F}"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C80AA2DA-49F9-4BED-824C-0FA23B34E976}" type="datetimeFigureOut">
              <a:rPr lang="ru-RU" smtClean="0"/>
              <a:pPr/>
              <a:t>03.02.2015</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C98B5DC8-A751-4CF8-9776-1AACDA42F68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0AA2DA-49F9-4BED-824C-0FA23B34E976}" type="datetimeFigureOut">
              <a:rPr lang="ru-RU" smtClean="0"/>
              <a:pPr/>
              <a:t>03.02.2015</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98B5DC8-A751-4CF8-9776-1AACDA42F6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http://img.vip.lenta.ru/topic/victory/blokadac.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692696"/>
            <a:ext cx="7632848" cy="1938992"/>
          </a:xfrm>
          <a:prstGeom prst="rect">
            <a:avLst/>
          </a:prstGeom>
        </p:spPr>
        <p:txBody>
          <a:bodyPr wrap="square">
            <a:spAutoFit/>
          </a:bodyPr>
          <a:lstStyle/>
          <a:p>
            <a:r>
              <a:rPr lang="ru-RU" sz="6000" dirty="0">
                <a:solidFill>
                  <a:srgbClr val="FF0000"/>
                </a:solidFill>
                <a:latin typeface="Times New Roman" pitchFamily="18" charset="0"/>
                <a:cs typeface="Times New Roman" pitchFamily="18" charset="0"/>
              </a:rPr>
              <a:t>Ленинград </a:t>
            </a:r>
            <a:r>
              <a:rPr lang="ru-RU" sz="6000" dirty="0" err="1" smtClean="0">
                <a:solidFill>
                  <a:srgbClr val="FF0000"/>
                </a:solidFill>
                <a:latin typeface="Times New Roman" pitchFamily="18" charset="0"/>
                <a:cs typeface="Times New Roman" pitchFamily="18" charset="0"/>
              </a:rPr>
              <a:t>блокадасы</a:t>
            </a:r>
            <a:endParaRPr lang="ru-RU" sz="6000" dirty="0" smtClean="0">
              <a:solidFill>
                <a:srgbClr val="FF0000"/>
              </a:solidFill>
              <a:latin typeface="Times New Roman" pitchFamily="18" charset="0"/>
              <a:cs typeface="Times New Roman" pitchFamily="18" charset="0"/>
            </a:endParaRPr>
          </a:p>
          <a:p>
            <a:r>
              <a:rPr lang="ru-RU" sz="6000" dirty="0" smtClean="0">
                <a:solidFill>
                  <a:srgbClr val="FF0000"/>
                </a:solidFill>
                <a:latin typeface="Times New Roman" pitchFamily="18" charset="0"/>
                <a:cs typeface="Times New Roman" pitchFamily="18" charset="0"/>
              </a:rPr>
              <a:t>      </a:t>
            </a:r>
            <a:r>
              <a:rPr lang="ru-RU" sz="6000" dirty="0" err="1">
                <a:solidFill>
                  <a:srgbClr val="FF0000"/>
                </a:solidFill>
                <a:latin typeface="Times New Roman" pitchFamily="18" charset="0"/>
                <a:cs typeface="Times New Roman" pitchFamily="18" charset="0"/>
              </a:rPr>
              <a:t>өзелүгә</a:t>
            </a:r>
            <a:r>
              <a:rPr lang="ru-RU" sz="6000" dirty="0">
                <a:solidFill>
                  <a:srgbClr val="FF0000"/>
                </a:solidFill>
                <a:latin typeface="Times New Roman" pitchFamily="18" charset="0"/>
                <a:cs typeface="Times New Roman" pitchFamily="18" charset="0"/>
              </a:rPr>
              <a:t> </a:t>
            </a:r>
            <a:r>
              <a:rPr lang="en-US" sz="6000" dirty="0" smtClean="0">
                <a:solidFill>
                  <a:srgbClr val="FF0000"/>
                </a:solidFill>
                <a:latin typeface="Times New Roman" pitchFamily="18" charset="0"/>
                <a:cs typeface="Times New Roman" pitchFamily="18" charset="0"/>
              </a:rPr>
              <a:t>7</a:t>
            </a:r>
            <a:r>
              <a:rPr lang="ru-RU" sz="6000" dirty="0" smtClean="0">
                <a:solidFill>
                  <a:srgbClr val="FF0000"/>
                </a:solidFill>
                <a:latin typeface="Times New Roman" pitchFamily="18" charset="0"/>
                <a:cs typeface="Times New Roman" pitchFamily="18" charset="0"/>
              </a:rPr>
              <a:t>1 </a:t>
            </a:r>
            <a:r>
              <a:rPr lang="ru-RU" sz="6000" dirty="0">
                <a:solidFill>
                  <a:srgbClr val="FF0000"/>
                </a:solidFill>
                <a:latin typeface="Times New Roman" pitchFamily="18" charset="0"/>
                <a:cs typeface="Times New Roman" pitchFamily="18" charset="0"/>
              </a:rPr>
              <a:t>ел</a:t>
            </a:r>
          </a:p>
        </p:txBody>
      </p:sp>
      <p:sp>
        <p:nvSpPr>
          <p:cNvPr id="3" name="TextBox 2"/>
          <p:cNvSpPr txBox="1"/>
          <p:nvPr/>
        </p:nvSpPr>
        <p:spPr>
          <a:xfrm>
            <a:off x="395536" y="5301208"/>
            <a:ext cx="8496944" cy="1200329"/>
          </a:xfrm>
          <a:prstGeom prst="rect">
            <a:avLst/>
          </a:prstGeom>
          <a:noFill/>
        </p:spPr>
        <p:txBody>
          <a:bodyPr wrap="square" rtlCol="0">
            <a:spAutoFit/>
          </a:bodyPr>
          <a:lstStyle/>
          <a:p>
            <a:r>
              <a:rPr lang="tt-RU" sz="2400" b="1" dirty="0" smtClean="0">
                <a:solidFill>
                  <a:srgbClr val="FFC000"/>
                </a:solidFill>
                <a:latin typeface="Times New Roman" pitchFamily="18" charset="0"/>
                <a:cs typeface="Times New Roman" pitchFamily="18" charset="0"/>
              </a:rPr>
              <a:t>Төзеде: ТР Балык бистщсе муниципаль районы Биектау урта гомуми белем бирү мәктәбенең 8 нче сыйныф укучылары . 2015 ел</a:t>
            </a:r>
            <a:endParaRPr lang="ru-RU" sz="2400" b="1" dirty="0">
              <a:solidFill>
                <a:srgbClr val="FFC00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email"/>
          <a:srcRect/>
          <a:stretch>
            <a:fillRect/>
          </a:stretch>
        </p:blipFill>
        <p:spPr>
          <a:xfrm>
            <a:off x="179512" y="2780928"/>
            <a:ext cx="3171760" cy="2448272"/>
          </a:xfrm>
          <a:prstGeom prst="rect">
            <a:avLst/>
          </a:prstGeom>
          <a:noFill/>
        </p:spPr>
      </p:pic>
      <p:sp>
        <p:nvSpPr>
          <p:cNvPr id="5" name="Прямоугольник 4"/>
          <p:cNvSpPr/>
          <p:nvPr/>
        </p:nvSpPr>
        <p:spPr>
          <a:xfrm>
            <a:off x="3491880" y="3140968"/>
            <a:ext cx="4860032" cy="1077218"/>
          </a:xfrm>
          <a:prstGeom prst="rect">
            <a:avLst/>
          </a:prstGeom>
        </p:spPr>
        <p:txBody>
          <a:bodyPr wrap="square">
            <a:spAutoFit/>
          </a:bodyPr>
          <a:lstStyle/>
          <a:p>
            <a:r>
              <a:rPr lang="ru-RU" sz="3200" b="1" dirty="0" smtClean="0">
                <a:latin typeface="Times New Roman" pitchFamily="18" charset="0"/>
                <a:cs typeface="Times New Roman" pitchFamily="18" charset="0"/>
              </a:rPr>
              <a:t>1941 ел </a:t>
            </a:r>
            <a:r>
              <a:rPr lang="ru-RU" sz="3200" b="1" dirty="0">
                <a:latin typeface="Times New Roman" pitchFamily="18" charset="0"/>
                <a:cs typeface="Times New Roman" pitchFamily="18" charset="0"/>
              </a:rPr>
              <a:t>8 </a:t>
            </a:r>
            <a:r>
              <a:rPr lang="ru-RU" sz="3200" b="1" dirty="0" smtClean="0">
                <a:latin typeface="Times New Roman" pitchFamily="18" charset="0"/>
                <a:cs typeface="Times New Roman" pitchFamily="18" charset="0"/>
              </a:rPr>
              <a:t>сентябрь</a:t>
            </a:r>
          </a:p>
          <a:p>
            <a:r>
              <a:rPr lang="ru-RU" sz="3200" b="1" dirty="0" smtClean="0">
                <a:latin typeface="Times New Roman" pitchFamily="18" charset="0"/>
                <a:cs typeface="Times New Roman" pitchFamily="18" charset="0"/>
              </a:rPr>
              <a:t> </a:t>
            </a:r>
            <a:r>
              <a:rPr lang="ru-RU" sz="3200" b="1" dirty="0">
                <a:latin typeface="Times New Roman" pitchFamily="18" charset="0"/>
                <a:cs typeface="Times New Roman" pitchFamily="18" charset="0"/>
              </a:rPr>
              <a:t>1944 </a:t>
            </a:r>
            <a:r>
              <a:rPr lang="ru-RU" sz="3200" b="1" dirty="0" smtClean="0">
                <a:latin typeface="Times New Roman" pitchFamily="18" charset="0"/>
                <a:cs typeface="Times New Roman" pitchFamily="18" charset="0"/>
              </a:rPr>
              <a:t>ел </a:t>
            </a:r>
            <a:r>
              <a:rPr lang="ru-RU" sz="3200" b="1" dirty="0">
                <a:latin typeface="Times New Roman" pitchFamily="18" charset="0"/>
                <a:cs typeface="Times New Roman" pitchFamily="18" charset="0"/>
              </a:rPr>
              <a:t>27 </a:t>
            </a:r>
            <a:r>
              <a:rPr lang="ru-RU" sz="3200" b="1" dirty="0" err="1">
                <a:latin typeface="Times New Roman" pitchFamily="18" charset="0"/>
                <a:cs typeface="Times New Roman" pitchFamily="18" charset="0"/>
              </a:rPr>
              <a:t>гыйнвар</a:t>
            </a:r>
            <a:endParaRPr lang="ru-RU" sz="3200" dirty="0">
              <a:latin typeface="Times New Roman" pitchFamily="18" charset="0"/>
              <a:cs typeface="Times New Roman" pitchFamily="18" charset="0"/>
            </a:endParaRPr>
          </a:p>
        </p:txBody>
      </p:sp>
      <p:sp>
        <p:nvSpPr>
          <p:cNvPr id="6" name="Прямоугольник 5"/>
          <p:cNvSpPr/>
          <p:nvPr/>
        </p:nvSpPr>
        <p:spPr>
          <a:xfrm>
            <a:off x="4572000" y="4437112"/>
            <a:ext cx="2454518" cy="523220"/>
          </a:xfrm>
          <a:prstGeom prst="rect">
            <a:avLst/>
          </a:prstGeom>
        </p:spPr>
        <p:txBody>
          <a:bodyPr wrap="none">
            <a:spAutoFit/>
          </a:bodyPr>
          <a:lstStyle/>
          <a:p>
            <a:r>
              <a:rPr lang="ru-RU" sz="2800" b="1" dirty="0">
                <a:latin typeface="Times New Roman" pitchFamily="18" charset="0"/>
                <a:cs typeface="Times New Roman" pitchFamily="18" charset="0"/>
              </a:rPr>
              <a:t>871 </a:t>
            </a:r>
            <a:r>
              <a:rPr lang="ru-RU" sz="2800" b="1" dirty="0" err="1" smtClean="0">
                <a:latin typeface="Times New Roman" pitchFamily="18" charset="0"/>
                <a:cs typeface="Times New Roman" pitchFamily="18" charset="0"/>
              </a:rPr>
              <a:t>көн  </a:t>
            </a:r>
            <a:r>
              <a:rPr lang="ru-RU" sz="2800" b="1" dirty="0" smtClean="0">
                <a:latin typeface="Times New Roman" pitchFamily="18" charset="0"/>
                <a:cs typeface="Times New Roman" pitchFamily="18" charset="0"/>
              </a:rPr>
              <a:t>(900)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Дорога жизни''"/>
          <p:cNvPicPr>
            <a:picLocks noChangeAspect="1" noChangeArrowheads="1"/>
          </p:cNvPicPr>
          <p:nvPr/>
        </p:nvPicPr>
        <p:blipFill>
          <a:blip r:embed="rId2" cstate="email"/>
          <a:srcRect/>
          <a:stretch>
            <a:fillRect/>
          </a:stretch>
        </p:blipFill>
        <p:spPr bwMode="auto">
          <a:xfrm>
            <a:off x="539552" y="0"/>
            <a:ext cx="8064896" cy="3429000"/>
          </a:xfrm>
          <a:prstGeom prst="rect">
            <a:avLst/>
          </a:prstGeom>
          <a:noFill/>
          <a:ln w="9525">
            <a:noFill/>
            <a:miter lim="800000"/>
            <a:headEnd/>
            <a:tailEnd/>
          </a:ln>
        </p:spPr>
      </p:pic>
      <p:sp>
        <p:nvSpPr>
          <p:cNvPr id="15361" name="Rectangle 1"/>
          <p:cNvSpPr>
            <a:spLocks noChangeArrowheads="1"/>
          </p:cNvSpPr>
          <p:nvPr/>
        </p:nvSpPr>
        <p:spPr bwMode="auto">
          <a:xfrm>
            <a:off x="395536" y="3645024"/>
            <a:ext cx="8748464"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t-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tt-RU" sz="2400" b="1" i="0" u="none" strike="noStrike" cap="none" normalizeH="0" baseline="0" dirty="0" smtClean="0">
                <a:ln>
                  <a:noFill/>
                </a:ln>
                <a:effectLst/>
                <a:latin typeface="Times New Roman" pitchFamily="18" charset="0"/>
                <a:ea typeface="Times New Roman" pitchFamily="18" charset="0"/>
                <a:cs typeface="Times New Roman" pitchFamily="18" charset="0"/>
              </a:rPr>
              <a:t>Тормыш юлы</a:t>
            </a:r>
            <a:endParaRPr kumimoji="0" lang="ru-RU" sz="24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Илебез халыкның тормыш шартларын уңайлату өчен төрле чаралар үткәреп карый.</a:t>
            </a:r>
            <a:r>
              <a:rPr kumimoji="0" lang="tt-RU" sz="20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tt-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1941 елның ноябре ахырында Ладога күле өстеннән автомобиль юлы салынган. Халык аны </a:t>
            </a:r>
            <a:r>
              <a:rPr kumimoji="0" lang="tt-RU" sz="2000" b="1" i="0" u="none" strike="noStrike" cap="none" normalizeH="0" baseline="0" dirty="0" smtClean="0">
                <a:ln>
                  <a:noFill/>
                </a:ln>
                <a:effectLst/>
                <a:latin typeface="Times New Roman" pitchFamily="18" charset="0"/>
                <a:ea typeface="Times New Roman" pitchFamily="18" charset="0"/>
                <a:cs typeface="Times New Roman" pitchFamily="18" charset="0"/>
              </a:rPr>
              <a:t>“Тормыш юлы” </a:t>
            </a:r>
            <a:r>
              <a:rPr kumimoji="0" lang="tt-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дип атый. Боз өсте буйлап самолёт һәм артиллерия утлары астында шәһәргә азык-төлек, медикаментлар, ягулык кертелә. Ләкин аларның күпмесе генә кереп җитә алгандыр. “Тормыш юлы” буйлап картлар, балалар –илебезнең төрле почмакларына, шул исәптән Татарстанга да озатыла</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 </a:t>
            </a:r>
          </a:p>
        </p:txBody>
      </p:sp>
    </p:spTree>
  </p:cSld>
  <p:clrMapOvr>
    <a:masterClrMapping/>
  </p:clrMapOvr>
  <p:transition advClick="0" advTm="62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3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4"/>
          <p:cNvPicPr>
            <a:picLocks noChangeAspect="1" noChangeArrowheads="1"/>
          </p:cNvPicPr>
          <p:nvPr/>
        </p:nvPicPr>
        <p:blipFill>
          <a:blip r:embed="rId2" cstate="email"/>
          <a:srcRect/>
          <a:stretch>
            <a:fillRect/>
          </a:stretch>
        </p:blipFill>
        <p:spPr>
          <a:xfrm>
            <a:off x="6804248" y="404664"/>
            <a:ext cx="2016224" cy="2435449"/>
          </a:xfrm>
          <a:prstGeom prst="ellipse">
            <a:avLst/>
          </a:prstGeom>
          <a:ln>
            <a:noFill/>
          </a:ln>
          <a:effectLst>
            <a:softEdge rad="112500"/>
          </a:effectLst>
        </p:spPr>
      </p:pic>
      <p:pic>
        <p:nvPicPr>
          <p:cNvPr id="4" name="Picture 2"/>
          <p:cNvPicPr>
            <a:picLocks noChangeAspect="1" noChangeArrowheads="1"/>
          </p:cNvPicPr>
          <p:nvPr/>
        </p:nvPicPr>
        <p:blipFill>
          <a:blip r:embed="rId3" cstate="email"/>
          <a:srcRect/>
          <a:stretch>
            <a:fillRect/>
          </a:stretch>
        </p:blipFill>
        <p:spPr bwMode="auto">
          <a:xfrm>
            <a:off x="6732240" y="3356992"/>
            <a:ext cx="2160240" cy="3075596"/>
          </a:xfrm>
          <a:prstGeom prst="rect">
            <a:avLst/>
          </a:prstGeom>
          <a:noFill/>
          <a:ln w="9525">
            <a:noFill/>
            <a:miter lim="800000"/>
            <a:headEnd/>
            <a:tailEnd/>
          </a:ln>
          <a:effectLst>
            <a:softEdge rad="127000"/>
          </a:effectLst>
        </p:spPr>
      </p:pic>
      <p:pic>
        <p:nvPicPr>
          <p:cNvPr id="5" name="Picture 4" descr="Рисунок10"/>
          <p:cNvPicPr>
            <a:picLocks noChangeAspect="1" noChangeArrowheads="1"/>
          </p:cNvPicPr>
          <p:nvPr/>
        </p:nvPicPr>
        <p:blipFill>
          <a:blip r:embed="rId4" cstate="email"/>
          <a:srcRect/>
          <a:stretch>
            <a:fillRect/>
          </a:stretch>
        </p:blipFill>
        <p:spPr bwMode="auto">
          <a:xfrm>
            <a:off x="251520" y="3861048"/>
            <a:ext cx="3888432" cy="2403267"/>
          </a:xfrm>
          <a:prstGeom prst="rect">
            <a:avLst/>
          </a:prstGeom>
          <a:noFill/>
          <a:ln w="9525">
            <a:noFill/>
            <a:miter lim="800000"/>
            <a:headEnd/>
            <a:tailEnd/>
          </a:ln>
        </p:spPr>
      </p:pic>
      <p:sp>
        <p:nvSpPr>
          <p:cNvPr id="23553" name="Rectangle 1"/>
          <p:cNvSpPr>
            <a:spLocks noChangeArrowheads="1"/>
          </p:cNvSpPr>
          <p:nvPr/>
        </p:nvSpPr>
        <p:spPr bwMode="auto">
          <a:xfrm>
            <a:off x="179512" y="153888"/>
            <a:ext cx="6336704"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b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Көненә </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120 грамм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икмәк бирәләр иде</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төрле ярмаларга</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карточка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бирелсә дә</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ул</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ярманы</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кулыбызга</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төшерә алмый</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идек</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1941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елның </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ноябрь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айларында</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нормаларны</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бик</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каты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кыскарттылар</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Абыем</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азрак</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эшләп алган</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иде</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аңа </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250 грамм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бирделәр</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Туганнарым</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1942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елның февралендә ачлыктан</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җан бирде</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Бабай</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төнлә үлде, ә абыем</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Юра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иртән җан бирде</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Әти заводта</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эшләп торган</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җиреннән хәлсезләнеп егылган</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аны</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алып</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кайттылар</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диванда</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бер</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атна</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яткач</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ул</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да </a:t>
            </a:r>
            <a:r>
              <a:rPr kumimoji="0" lang="ru-RU" sz="20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үлде</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7"/>
          <p:cNvPicPr>
            <a:picLocks noChangeAspect="1" noChangeArrowheads="1"/>
          </p:cNvPicPr>
          <p:nvPr/>
        </p:nvPicPr>
        <p:blipFill>
          <a:blip r:embed="rId5" cstate="email"/>
          <a:srcRect/>
          <a:stretch>
            <a:fillRect/>
          </a:stretch>
        </p:blipFill>
        <p:spPr bwMode="auto">
          <a:xfrm>
            <a:off x="4499992" y="3573016"/>
            <a:ext cx="1863144" cy="1223715"/>
          </a:xfrm>
          <a:prstGeom prst="rect">
            <a:avLst/>
          </a:prstGeom>
          <a:noFill/>
          <a:ln w="9525">
            <a:noFill/>
            <a:miter lim="800000"/>
            <a:headEnd/>
            <a:tailEnd/>
          </a:ln>
        </p:spPr>
      </p:pic>
      <p:pic>
        <p:nvPicPr>
          <p:cNvPr id="8" name="Picture 4"/>
          <p:cNvPicPr>
            <a:picLocks noChangeAspect="1" noChangeArrowheads="1"/>
          </p:cNvPicPr>
          <p:nvPr/>
        </p:nvPicPr>
        <p:blipFill>
          <a:blip r:embed="rId6" cstate="email"/>
          <a:srcRect/>
          <a:stretch>
            <a:fillRect/>
          </a:stretch>
        </p:blipFill>
        <p:spPr bwMode="auto">
          <a:xfrm>
            <a:off x="4788024" y="4725144"/>
            <a:ext cx="1328288" cy="1916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03648" y="0"/>
            <a:ext cx="5904656" cy="1914525"/>
          </a:xfrm>
        </p:spPr>
        <p:txBody>
          <a:bodyPr>
            <a:normAutofit fontScale="90000"/>
          </a:bodyPr>
          <a:lstStyle/>
          <a:p>
            <a:pPr eaLnBrk="1" fontAlgn="auto" hangingPunct="1">
              <a:spcAft>
                <a:spcPts val="0"/>
              </a:spcAft>
              <a:defRPr/>
            </a:pPr>
            <a:r>
              <a:rPr lang="ru-RU" sz="4000" b="1" dirty="0"/>
              <a:t/>
            </a:r>
            <a:br>
              <a:rPr lang="ru-RU" sz="4000" b="1" dirty="0"/>
            </a:br>
            <a:r>
              <a:rPr lang="ru-RU" sz="4400" dirty="0">
                <a:solidFill>
                  <a:schemeClr val="bg1"/>
                </a:solidFill>
                <a:latin typeface="Times New Roman" pitchFamily="18" charset="0"/>
                <a:cs typeface="Times New Roman" pitchFamily="18" charset="0"/>
              </a:rPr>
              <a:t/>
            </a:r>
            <a:br>
              <a:rPr lang="ru-RU" sz="4400" dirty="0">
                <a:solidFill>
                  <a:schemeClr val="bg1"/>
                </a:solidFill>
                <a:latin typeface="Times New Roman" pitchFamily="18" charset="0"/>
                <a:cs typeface="Times New Roman" pitchFamily="18" charset="0"/>
              </a:rPr>
            </a:br>
            <a:r>
              <a:rPr lang="ru-RU" sz="4400" dirty="0">
                <a:solidFill>
                  <a:schemeClr val="bg1"/>
                </a:solidFill>
                <a:latin typeface="Times New Roman" pitchFamily="18" charset="0"/>
                <a:cs typeface="Times New Roman" pitchFamily="18" charset="0"/>
              </a:rPr>
              <a:t>125 блокадных грамм</a:t>
            </a:r>
            <a:br>
              <a:rPr lang="ru-RU" sz="4400" dirty="0">
                <a:solidFill>
                  <a:schemeClr val="bg1"/>
                </a:solidFill>
                <a:latin typeface="Times New Roman" pitchFamily="18" charset="0"/>
                <a:cs typeface="Times New Roman" pitchFamily="18" charset="0"/>
              </a:rPr>
            </a:br>
            <a:r>
              <a:rPr lang="ru-RU" sz="4400" dirty="0">
                <a:solidFill>
                  <a:schemeClr val="bg1"/>
                </a:solidFill>
                <a:latin typeface="Times New Roman" pitchFamily="18" charset="0"/>
                <a:cs typeface="Times New Roman" pitchFamily="18" charset="0"/>
              </a:rPr>
              <a:t/>
            </a:r>
            <a:br>
              <a:rPr lang="ru-RU" sz="4400" dirty="0">
                <a:solidFill>
                  <a:schemeClr val="bg1"/>
                </a:solidFill>
                <a:latin typeface="Times New Roman" pitchFamily="18" charset="0"/>
                <a:cs typeface="Times New Roman" pitchFamily="18" charset="0"/>
              </a:rPr>
            </a:br>
            <a:endParaRPr lang="ru-RU" sz="4400" dirty="0">
              <a:solidFill>
                <a:schemeClr val="bg1"/>
              </a:solidFill>
              <a:latin typeface="Times New Roman" pitchFamily="18" charset="0"/>
              <a:cs typeface="Times New Roman" pitchFamily="18" charset="0"/>
            </a:endParaRPr>
          </a:p>
        </p:txBody>
      </p:sp>
      <p:sp>
        <p:nvSpPr>
          <p:cNvPr id="31747" name="Rectangle 3"/>
          <p:cNvSpPr>
            <a:spLocks noGrp="1" noChangeArrowheads="1"/>
          </p:cNvSpPr>
          <p:nvPr>
            <p:ph idx="1"/>
          </p:nvPr>
        </p:nvSpPr>
        <p:spPr>
          <a:xfrm>
            <a:off x="323528" y="1628800"/>
            <a:ext cx="6264696" cy="4680520"/>
          </a:xfrm>
        </p:spPr>
        <p:txBody>
          <a:bodyPr>
            <a:noAutofit/>
          </a:bodyPr>
          <a:lstStyle/>
          <a:p>
            <a:pPr eaLnBrk="1" hangingPunct="1">
              <a:lnSpc>
                <a:spcPct val="80000"/>
              </a:lnSpc>
              <a:buFontTx/>
              <a:buNone/>
            </a:pPr>
            <a:r>
              <a:rPr lang="ru-RU" sz="2800" b="1" dirty="0" smtClean="0">
                <a:latin typeface="Times New Roman" pitchFamily="18" charset="0"/>
                <a:cs typeface="Times New Roman" pitchFamily="18" charset="0"/>
              </a:rPr>
              <a:t>Не шумите вокруг - он дышит,</a:t>
            </a:r>
            <a:br>
              <a:rPr lang="ru-RU" sz="2800" b="1" dirty="0" smtClean="0">
                <a:latin typeface="Times New Roman" pitchFamily="18" charset="0"/>
                <a:cs typeface="Times New Roman" pitchFamily="18" charset="0"/>
              </a:rPr>
            </a:br>
            <a:endParaRPr lang="ru-RU" sz="2800" b="1" dirty="0" smtClean="0">
              <a:latin typeface="Times New Roman" pitchFamily="18" charset="0"/>
              <a:cs typeface="Times New Roman" pitchFamily="18" charset="0"/>
            </a:endParaRPr>
          </a:p>
          <a:p>
            <a:pPr eaLnBrk="1" hangingPunct="1">
              <a:lnSpc>
                <a:spcPct val="80000"/>
              </a:lnSpc>
              <a:buFontTx/>
              <a:buNone/>
            </a:pPr>
            <a:r>
              <a:rPr lang="ru-RU" sz="2800" b="1" dirty="0" smtClean="0">
                <a:latin typeface="Times New Roman" pitchFamily="18" charset="0"/>
                <a:cs typeface="Times New Roman" pitchFamily="18" charset="0"/>
              </a:rPr>
              <a:t>Он живой еще, он все слышит...</a:t>
            </a:r>
            <a:br>
              <a:rPr lang="ru-RU" sz="2800" b="1" dirty="0" smtClean="0">
                <a:latin typeface="Times New Roman" pitchFamily="18" charset="0"/>
                <a:cs typeface="Times New Roman" pitchFamily="18" charset="0"/>
              </a:rPr>
            </a:br>
            <a:endParaRPr lang="ru-RU" sz="2800" b="1" dirty="0" smtClean="0">
              <a:latin typeface="Times New Roman" pitchFamily="18" charset="0"/>
              <a:cs typeface="Times New Roman" pitchFamily="18" charset="0"/>
            </a:endParaRPr>
          </a:p>
          <a:p>
            <a:pPr eaLnBrk="1" hangingPunct="1">
              <a:lnSpc>
                <a:spcPct val="80000"/>
              </a:lnSpc>
              <a:buFontTx/>
              <a:buNone/>
            </a:pPr>
            <a:r>
              <a:rPr lang="ru-RU" sz="2800" b="1" dirty="0" smtClean="0">
                <a:latin typeface="Times New Roman" pitchFamily="18" charset="0"/>
                <a:cs typeface="Times New Roman" pitchFamily="18" charset="0"/>
              </a:rPr>
              <a:t>Как из недр его вопли: "Хлеба!" -</a:t>
            </a:r>
            <a:br>
              <a:rPr lang="ru-RU" sz="2800" b="1" dirty="0" smtClean="0">
                <a:latin typeface="Times New Roman" pitchFamily="18" charset="0"/>
                <a:cs typeface="Times New Roman" pitchFamily="18" charset="0"/>
              </a:rPr>
            </a:br>
            <a:endParaRPr lang="ru-RU" sz="2800" b="1" dirty="0" smtClean="0">
              <a:latin typeface="Times New Roman" pitchFamily="18" charset="0"/>
              <a:cs typeface="Times New Roman" pitchFamily="18" charset="0"/>
            </a:endParaRPr>
          </a:p>
          <a:p>
            <a:pPr eaLnBrk="1" hangingPunct="1">
              <a:lnSpc>
                <a:spcPct val="80000"/>
              </a:lnSpc>
              <a:buFontTx/>
              <a:buNone/>
            </a:pPr>
            <a:r>
              <a:rPr lang="ru-RU" sz="2800" b="1" dirty="0" smtClean="0">
                <a:latin typeface="Times New Roman" pitchFamily="18" charset="0"/>
                <a:cs typeface="Times New Roman" pitchFamily="18" charset="0"/>
              </a:rPr>
              <a:t>До седьмого доходят неба...</a:t>
            </a:r>
            <a:br>
              <a:rPr lang="ru-RU" sz="2800" b="1" dirty="0" smtClean="0">
                <a:latin typeface="Times New Roman" pitchFamily="18" charset="0"/>
                <a:cs typeface="Times New Roman" pitchFamily="18" charset="0"/>
              </a:rPr>
            </a:br>
            <a:endParaRPr lang="ru-RU" sz="2800" b="1" dirty="0" smtClean="0">
              <a:latin typeface="Times New Roman" pitchFamily="18" charset="0"/>
              <a:cs typeface="Times New Roman" pitchFamily="18" charset="0"/>
            </a:endParaRPr>
          </a:p>
          <a:p>
            <a:pPr eaLnBrk="1" hangingPunct="1">
              <a:lnSpc>
                <a:spcPct val="80000"/>
              </a:lnSpc>
              <a:buFontTx/>
              <a:buNone/>
            </a:pPr>
            <a:r>
              <a:rPr lang="ru-RU" sz="2800" b="1" dirty="0" smtClean="0">
                <a:latin typeface="Times New Roman" pitchFamily="18" charset="0"/>
                <a:cs typeface="Times New Roman" pitchFamily="18" charset="0"/>
              </a:rPr>
              <a:t>Но безжалостна эта твердь.</a:t>
            </a:r>
            <a:br>
              <a:rPr lang="ru-RU" sz="2800" b="1" dirty="0" smtClean="0">
                <a:latin typeface="Times New Roman" pitchFamily="18" charset="0"/>
                <a:cs typeface="Times New Roman" pitchFamily="18" charset="0"/>
              </a:rPr>
            </a:br>
            <a:endParaRPr lang="ru-RU" sz="2800" b="1" dirty="0" smtClean="0">
              <a:latin typeface="Times New Roman" pitchFamily="18" charset="0"/>
              <a:cs typeface="Times New Roman" pitchFamily="18" charset="0"/>
            </a:endParaRPr>
          </a:p>
          <a:p>
            <a:pPr eaLnBrk="1" hangingPunct="1">
              <a:lnSpc>
                <a:spcPct val="80000"/>
              </a:lnSpc>
              <a:buFontTx/>
              <a:buNone/>
            </a:pPr>
            <a:r>
              <a:rPr lang="ru-RU" sz="2800" b="1" dirty="0" smtClean="0">
                <a:latin typeface="Times New Roman" pitchFamily="18" charset="0"/>
                <a:cs typeface="Times New Roman" pitchFamily="18" charset="0"/>
              </a:rPr>
              <a:t>И глядит из всех окон - смерть.</a:t>
            </a:r>
          </a:p>
          <a:p>
            <a:pPr eaLnBrk="1" hangingPunct="1">
              <a:lnSpc>
                <a:spcPct val="80000"/>
              </a:lnSpc>
              <a:buFontTx/>
              <a:buNone/>
            </a:pPr>
            <a:r>
              <a:rPr lang="ru-RU" sz="2800" i="1" dirty="0" smtClean="0">
                <a:latin typeface="Times New Roman" pitchFamily="18" charset="0"/>
                <a:cs typeface="Times New Roman" pitchFamily="18" charset="0"/>
              </a:rPr>
              <a:t>  </a:t>
            </a:r>
          </a:p>
          <a:p>
            <a:pPr eaLnBrk="1" hangingPunct="1">
              <a:lnSpc>
                <a:spcPct val="80000"/>
              </a:lnSpc>
              <a:buFontTx/>
              <a:buNone/>
            </a:pPr>
            <a:r>
              <a:rPr lang="ru-RU" sz="2800" i="1" dirty="0" smtClean="0">
                <a:latin typeface="Times New Roman" pitchFamily="18" charset="0"/>
                <a:cs typeface="Times New Roman" pitchFamily="18" charset="0"/>
              </a:rPr>
              <a:t>Анна Ахматова</a:t>
            </a:r>
          </a:p>
        </p:txBody>
      </p:sp>
      <p:pic>
        <p:nvPicPr>
          <p:cNvPr id="4" name="Picture 2" descr="1456"/>
          <p:cNvPicPr>
            <a:picLocks noChangeAspect="1" noChangeArrowheads="1"/>
          </p:cNvPicPr>
          <p:nvPr/>
        </p:nvPicPr>
        <p:blipFill>
          <a:blip r:embed="rId2" cstate="email"/>
          <a:srcRect/>
          <a:stretch>
            <a:fillRect/>
          </a:stretch>
        </p:blipFill>
        <p:spPr>
          <a:xfrm>
            <a:off x="5796136" y="2636912"/>
            <a:ext cx="3042555" cy="20870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Рисунок6"/>
          <p:cNvPicPr>
            <a:picLocks noChangeAspect="1" noChangeArrowheads="1"/>
          </p:cNvPicPr>
          <p:nvPr/>
        </p:nvPicPr>
        <p:blipFill>
          <a:blip r:embed="rId2" cstate="email"/>
          <a:srcRect/>
          <a:stretch>
            <a:fillRect/>
          </a:stretch>
        </p:blipFill>
        <p:spPr bwMode="auto">
          <a:xfrm>
            <a:off x="1043608" y="332656"/>
            <a:ext cx="6624736" cy="4104456"/>
          </a:xfrm>
          <a:prstGeom prst="rect">
            <a:avLst/>
          </a:prstGeom>
          <a:noFill/>
          <a:ln w="9525">
            <a:noFill/>
            <a:miter lim="800000"/>
            <a:headEnd/>
            <a:tailEnd/>
          </a:ln>
        </p:spPr>
      </p:pic>
      <p:sp>
        <p:nvSpPr>
          <p:cNvPr id="13313" name="Rectangle 1"/>
          <p:cNvSpPr>
            <a:spLocks noChangeArrowheads="1"/>
          </p:cNvSpPr>
          <p:nvPr/>
        </p:nvSpPr>
        <p:spPr bwMode="auto">
          <a:xfrm>
            <a:off x="251520" y="4653136"/>
            <a:ext cx="828092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t-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Сугышка кадәр Ленинградта 3 млн.421 мең кеше яшәгән. Блокада елларында шуның 1,5 миллионы үтерелгән.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900 көн авырлыктан соң Ленинград блокадасы өзелә. Шушы Ленинград блокадасын өзүдә катнашкан сугышчыларга Ленинградта һәйкәл куела. За оборону ленинграда медале тапшырыла. </a:t>
            </a:r>
            <a:endParaRPr kumimoji="0" lang="tt-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emale"/>
          <p:cNvPicPr>
            <a:picLocks noChangeAspect="1" noChangeArrowheads="1"/>
          </p:cNvPicPr>
          <p:nvPr/>
        </p:nvPicPr>
        <p:blipFill>
          <a:blip r:embed="rId2" cstate="email"/>
          <a:srcRect/>
          <a:stretch>
            <a:fillRect/>
          </a:stretch>
        </p:blipFill>
        <p:spPr bwMode="auto">
          <a:xfrm>
            <a:off x="155575" y="46038"/>
            <a:ext cx="8988425" cy="6156325"/>
          </a:xfrm>
          <a:prstGeom prst="rect">
            <a:avLst/>
          </a:prstGeom>
          <a:noFill/>
          <a:ln w="9525">
            <a:noFill/>
            <a:miter lim="800000"/>
            <a:headEnd/>
            <a:tailEnd/>
          </a:ln>
        </p:spPr>
      </p:pic>
    </p:spTree>
  </p:cSld>
  <p:clrMapOvr>
    <a:masterClrMapping/>
  </p:clrMapOvr>
  <p:transition advClick="0" advTm="289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spekt"/>
          <p:cNvPicPr>
            <a:picLocks noChangeAspect="1" noChangeArrowheads="1"/>
          </p:cNvPicPr>
          <p:nvPr/>
        </p:nvPicPr>
        <p:blipFill>
          <a:blip r:embed="rId3" cstate="email"/>
          <a:srcRect/>
          <a:stretch>
            <a:fillRect/>
          </a:stretch>
        </p:blipFill>
        <p:spPr bwMode="auto">
          <a:xfrm>
            <a:off x="179512" y="-531440"/>
            <a:ext cx="8964488" cy="6597352"/>
          </a:xfrm>
          <a:prstGeom prst="rect">
            <a:avLst/>
          </a:prstGeom>
          <a:noFill/>
          <a:ln w="9525">
            <a:noFill/>
            <a:miter lim="800000"/>
            <a:headEnd/>
            <a:tailEnd/>
          </a:ln>
        </p:spPr>
      </p:pic>
    </p:spTree>
    <p:custDataLst>
      <p:tags r:id="rId1"/>
    </p:custDataLst>
  </p:cSld>
  <p:clrMapOvr>
    <a:masterClrMapping/>
  </p:clrMapOvr>
  <p:transition advClick="0" advTm="801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vakuacia"/>
          <p:cNvPicPr>
            <a:picLocks noChangeAspect="1" noChangeArrowheads="1"/>
          </p:cNvPicPr>
          <p:nvPr/>
        </p:nvPicPr>
        <p:blipFill>
          <a:blip r:embed="rId2" cstate="email"/>
          <a:srcRect/>
          <a:stretch>
            <a:fillRect/>
          </a:stretch>
        </p:blipFill>
        <p:spPr bwMode="auto">
          <a:xfrm>
            <a:off x="384175" y="0"/>
            <a:ext cx="8759825" cy="6623322"/>
          </a:xfrm>
          <a:prstGeom prst="rect">
            <a:avLst/>
          </a:prstGeom>
          <a:noFill/>
          <a:ln w="9525">
            <a:noFill/>
            <a:miter lim="800000"/>
            <a:headEnd/>
            <a:tailEnd/>
          </a:ln>
        </p:spPr>
      </p:pic>
    </p:spTree>
  </p:cSld>
  <p:clrMapOvr>
    <a:masterClrMapping/>
  </p:clrMapOvr>
  <p:transition advClick="0" advTm="323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112343" y="0"/>
            <a:ext cx="8970607" cy="685800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6" name="Picture 4" descr="nachalo_08"/>
          <p:cNvPicPr>
            <a:picLocks noChangeAspect="1" noChangeArrowheads="1"/>
          </p:cNvPicPr>
          <p:nvPr/>
        </p:nvPicPr>
        <p:blipFill>
          <a:blip r:embed="rId2" cstate="email"/>
          <a:srcRect/>
          <a:stretch>
            <a:fillRect/>
          </a:stretch>
        </p:blipFill>
        <p:spPr bwMode="auto">
          <a:xfrm>
            <a:off x="395536" y="404664"/>
            <a:ext cx="4032448" cy="2835445"/>
          </a:xfrm>
          <a:prstGeom prst="rect">
            <a:avLst/>
          </a:prstGeom>
          <a:noFill/>
        </p:spPr>
      </p:pic>
      <p:pic>
        <p:nvPicPr>
          <p:cNvPr id="3" name="Picture 237" descr="КОЛОННА САУ СУ-122 НАПРАВЛЯЕТСЯ НА ФРОНТ. Фото из архивов Министерства обороны СССР "/>
          <p:cNvPicPr>
            <a:picLocks noChangeAspect="1" noChangeArrowheads="1"/>
          </p:cNvPicPr>
          <p:nvPr/>
        </p:nvPicPr>
        <p:blipFill>
          <a:blip r:embed="rId3" r:link="rId4" cstate="email"/>
          <a:srcRect/>
          <a:stretch>
            <a:fillRect/>
          </a:stretch>
        </p:blipFill>
        <p:spPr bwMode="auto">
          <a:xfrm>
            <a:off x="4788024" y="3489440"/>
            <a:ext cx="4176464" cy="3368560"/>
          </a:xfrm>
          <a:prstGeom prst="rect">
            <a:avLst/>
          </a:prstGeom>
          <a:noFill/>
          <a:ln w="9525">
            <a:noFill/>
            <a:miter lim="800000"/>
            <a:headEnd/>
            <a:tailEnd/>
          </a:ln>
        </p:spPr>
      </p:pic>
      <p:pic>
        <p:nvPicPr>
          <p:cNvPr id="4" name="Picture 6" descr="1943_25"/>
          <p:cNvPicPr>
            <a:picLocks noChangeAspect="1" noChangeArrowheads="1"/>
          </p:cNvPicPr>
          <p:nvPr/>
        </p:nvPicPr>
        <p:blipFill>
          <a:blip r:embed="rId5" cstate="email"/>
          <a:srcRect/>
          <a:stretch>
            <a:fillRect/>
          </a:stretch>
        </p:blipFill>
        <p:spPr bwMode="auto">
          <a:xfrm>
            <a:off x="323528" y="3726498"/>
            <a:ext cx="3948416" cy="3131502"/>
          </a:xfrm>
          <a:prstGeom prst="rect">
            <a:avLst/>
          </a:prstGeom>
          <a:noFill/>
          <a:ln w="9525">
            <a:noFill/>
            <a:miter lim="800000"/>
            <a:headEnd/>
            <a:tailEnd/>
          </a:ln>
        </p:spPr>
      </p:pic>
      <p:pic>
        <p:nvPicPr>
          <p:cNvPr id="5" name="Picture 6" descr="image"/>
          <p:cNvPicPr>
            <a:picLocks noChangeAspect="1" noChangeArrowheads="1"/>
          </p:cNvPicPr>
          <p:nvPr/>
        </p:nvPicPr>
        <p:blipFill>
          <a:blip r:embed="rId6" cstate="email"/>
          <a:srcRect/>
          <a:stretch>
            <a:fillRect/>
          </a:stretch>
        </p:blipFill>
        <p:spPr bwMode="auto">
          <a:xfrm>
            <a:off x="4716016" y="476672"/>
            <a:ext cx="4133435" cy="2858071"/>
          </a:xfrm>
          <a:prstGeom prst="rect">
            <a:avLst/>
          </a:prstGeom>
          <a:noFill/>
          <a:ln w="9525">
            <a:noFill/>
            <a:miter lim="800000"/>
            <a:headEnd/>
            <a:tailEnd/>
          </a:ln>
        </p:spPr>
      </p:pic>
      <p:pic>
        <p:nvPicPr>
          <p:cNvPr id="6" name="Picture 4"/>
          <p:cNvPicPr>
            <a:picLocks noChangeAspect="1" noChangeArrowheads="1"/>
          </p:cNvPicPr>
          <p:nvPr/>
        </p:nvPicPr>
        <p:blipFill>
          <a:blip r:embed="rId7" cstate="email"/>
          <a:srcRect/>
          <a:stretch>
            <a:fillRect/>
          </a:stretch>
        </p:blipFill>
        <p:spPr bwMode="auto">
          <a:xfrm>
            <a:off x="2771800" y="2348880"/>
            <a:ext cx="3455987" cy="2447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fade">
                                      <p:cBhvr>
                                        <p:cTn id="7" dur="1000"/>
                                        <p:tgtEl>
                                          <p:spTgt spid="243716"/>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strVal val="#ppt_w*0.05"/>
                                          </p:val>
                                        </p:tav>
                                        <p:tav tm="100000">
                                          <p:val>
                                            <p:strVal val="#ppt_w"/>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anim calcmode="lin" valueType="num">
                                      <p:cBhvr>
                                        <p:cTn id="12" dur="2000" fill="hold"/>
                                        <p:tgtEl>
                                          <p:spTgt spid="4"/>
                                        </p:tgtEl>
                                        <p:attrNameLst>
                                          <p:attrName>ppt_x</p:attrName>
                                        </p:attrNameLst>
                                      </p:cBhvr>
                                      <p:tavLst>
                                        <p:tav tm="0">
                                          <p:val>
                                            <p:strVal val="#ppt_x-.2"/>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animEffect transition="in" filter="fade">
                                      <p:cBhvr>
                                        <p:cTn id="14" dur="2000"/>
                                        <p:tgtEl>
                                          <p:spTgt spid="4"/>
                                        </p:tgtEl>
                                      </p:cBhvr>
                                    </p:animEffect>
                                  </p:childTnLst>
                                </p:cTn>
                              </p:par>
                              <p:par>
                                <p:cTn id="15" presetID="16" presetClass="entr" presetSubtype="37"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779838" y="1196975"/>
            <a:ext cx="3313112" cy="2447925"/>
          </a:xfrm>
          <a:prstGeom prst="roundRect">
            <a:avLst>
              <a:gd name="adj" fmla="val 16667"/>
            </a:avLst>
          </a:prstGeom>
          <a:gradFill rotWithShape="1">
            <a:gsLst>
              <a:gs pos="0">
                <a:srgbClr val="FFFF00">
                  <a:gamma/>
                  <a:tint val="10980"/>
                  <a:invGamma/>
                  <a:alpha val="85001"/>
                </a:srgbClr>
              </a:gs>
              <a:gs pos="100000">
                <a:srgbClr val="FFFF00">
                  <a:alpha val="52000"/>
                </a:srgbClr>
              </a:gs>
            </a:gsLst>
            <a:lin ang="5400000" scaled="1"/>
          </a:gradFill>
          <a:ln w="9525">
            <a:solidFill>
              <a:schemeClr val="tx1"/>
            </a:solidFill>
            <a:round/>
            <a:headEnd/>
            <a:tailEnd/>
          </a:ln>
          <a:effectLst/>
        </p:spPr>
        <p:txBody>
          <a:bodyPr wrap="none" anchor="ctr"/>
          <a:lstStyle/>
          <a:p>
            <a:endParaRPr lang="ru-RU"/>
          </a:p>
        </p:txBody>
      </p:sp>
      <p:sp>
        <p:nvSpPr>
          <p:cNvPr id="5125" name="WordArt 5"/>
          <p:cNvSpPr>
            <a:spLocks noChangeArrowheads="1" noChangeShapeType="1" noTextEdit="1"/>
          </p:cNvSpPr>
          <p:nvPr/>
        </p:nvSpPr>
        <p:spPr bwMode="auto">
          <a:xfrm>
            <a:off x="2520950" y="260350"/>
            <a:ext cx="4103688" cy="792163"/>
          </a:xfrm>
          <a:prstGeom prst="rect">
            <a:avLst/>
          </a:prstGeom>
        </p:spPr>
        <p:txBody>
          <a:bodyPr wrap="none" fromWordArt="1">
            <a:prstTxWarp prst="textPlain">
              <a:avLst>
                <a:gd name="adj" fmla="val 50000"/>
              </a:avLst>
            </a:prstTxWarp>
          </a:bodyPr>
          <a:lstStyle/>
          <a:p>
            <a:pPr algn="ctr"/>
            <a:r>
              <a:rPr lang="ru-RU" sz="5400" kern="10">
                <a:ln w="19050">
                  <a:solidFill>
                    <a:srgbClr val="99CCFF"/>
                  </a:solidFill>
                  <a:round/>
                  <a:headEnd/>
                  <a:tailEnd/>
                </a:ln>
                <a:solidFill>
                  <a:srgbClr val="800000"/>
                </a:solidFill>
                <a:effectLst>
                  <a:outerShdw dist="35921" dir="2700000" algn="ctr" rotWithShape="0">
                    <a:srgbClr val="990000"/>
                  </a:outerShdw>
                </a:effectLst>
                <a:latin typeface="Impact"/>
              </a:rPr>
              <a:t>ЛЕНИНГРАД</a:t>
            </a:r>
          </a:p>
        </p:txBody>
      </p:sp>
      <p:sp>
        <p:nvSpPr>
          <p:cNvPr id="5126" name="Text Box 6"/>
          <p:cNvSpPr txBox="1">
            <a:spLocks noChangeArrowheads="1"/>
          </p:cNvSpPr>
          <p:nvPr/>
        </p:nvSpPr>
        <p:spPr bwMode="auto">
          <a:xfrm>
            <a:off x="3995738" y="1268413"/>
            <a:ext cx="3024187" cy="2062103"/>
          </a:xfrm>
          <a:prstGeom prst="rect">
            <a:avLst/>
          </a:prstGeom>
          <a:noFill/>
          <a:ln w="9525">
            <a:noFill/>
            <a:miter lim="800000"/>
            <a:headEnd/>
            <a:tailEnd/>
          </a:ln>
          <a:effectLst/>
        </p:spPr>
        <p:txBody>
          <a:bodyPr>
            <a:spAutoFit/>
          </a:bodyPr>
          <a:lstStyle/>
          <a:p>
            <a:pPr algn="ctr"/>
            <a:r>
              <a:rPr lang="ru-RU" sz="1600" b="1" dirty="0">
                <a:latin typeface="Times New Roman" pitchFamily="18" charset="0"/>
                <a:cs typeface="Times New Roman" pitchFamily="18" charset="0"/>
              </a:rPr>
              <a:t>Ленинград </a:t>
            </a:r>
            <a:r>
              <a:rPr lang="ru-RU" sz="1600" b="1" dirty="0" err="1">
                <a:latin typeface="Times New Roman" pitchFamily="18" charset="0"/>
                <a:cs typeface="Times New Roman" pitchFamily="18" charset="0"/>
              </a:rPr>
              <a:t>шәһәренә Бөек Ватан</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сугышында</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күрсәткән батырлыклары</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өчен </a:t>
            </a:r>
            <a:r>
              <a:rPr lang="ru-RU" sz="1600" b="1" dirty="0">
                <a:latin typeface="Times New Roman" pitchFamily="18" charset="0"/>
                <a:cs typeface="Times New Roman" pitchFamily="18" charset="0"/>
              </a:rPr>
              <a:t>«</a:t>
            </a:r>
            <a:r>
              <a:rPr lang="ru-RU" sz="1600" b="1" dirty="0" err="1">
                <a:latin typeface="Times New Roman" pitchFamily="18" charset="0"/>
                <a:cs typeface="Times New Roman" pitchFamily="18" charset="0"/>
              </a:rPr>
              <a:t>Герой-шәһәр</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исеме</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бирелә һәм </a:t>
            </a:r>
            <a:r>
              <a:rPr lang="ru-RU" sz="1600" b="1" dirty="0">
                <a:latin typeface="Times New Roman" pitchFamily="18" charset="0"/>
                <a:cs typeface="Times New Roman" pitchFamily="18" charset="0"/>
              </a:rPr>
              <a:t>«Алтын </a:t>
            </a:r>
            <a:r>
              <a:rPr lang="ru-RU" sz="1600" b="1" dirty="0" err="1">
                <a:latin typeface="Times New Roman" pitchFamily="18" charset="0"/>
                <a:cs typeface="Times New Roman" pitchFamily="18" charset="0"/>
              </a:rPr>
              <a:t>йолдыз</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медале</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тапшырыла</a:t>
            </a:r>
            <a:r>
              <a:rPr lang="ru-RU" sz="1600" b="1" dirty="0">
                <a:latin typeface="Times New Roman" pitchFamily="18" charset="0"/>
                <a:cs typeface="Times New Roman" pitchFamily="18" charset="0"/>
              </a:rPr>
              <a:t>.  </a:t>
            </a:r>
          </a:p>
          <a:p>
            <a:pPr algn="ctr"/>
            <a:r>
              <a:rPr lang="tt-RU" sz="1600" b="1" dirty="0">
                <a:latin typeface="Times New Roman" pitchFamily="18" charset="0"/>
                <a:cs typeface="Times New Roman" pitchFamily="18" charset="0"/>
              </a:rPr>
              <a:t>Шәһәр 900 көн блокадада торды</a:t>
            </a:r>
            <a:r>
              <a:rPr lang="tt-RU" sz="1600" b="1" dirty="0"/>
              <a:t>.</a:t>
            </a:r>
            <a:endParaRPr lang="ru-RU" sz="1600" b="1" dirty="0"/>
          </a:p>
        </p:txBody>
      </p:sp>
      <p:grpSp>
        <p:nvGrpSpPr>
          <p:cNvPr id="2" name="Group 7"/>
          <p:cNvGrpSpPr>
            <a:grpSpLocks/>
          </p:cNvGrpSpPr>
          <p:nvPr/>
        </p:nvGrpSpPr>
        <p:grpSpPr bwMode="auto">
          <a:xfrm>
            <a:off x="179388" y="1268413"/>
            <a:ext cx="5726112" cy="2305050"/>
            <a:chOff x="340" y="2160"/>
            <a:chExt cx="4082" cy="1967"/>
          </a:xfrm>
        </p:grpSpPr>
        <p:pic>
          <p:nvPicPr>
            <p:cNvPr id="5128" name="Picture 8" descr="Золотая звезда"/>
            <p:cNvPicPr>
              <a:picLocks noChangeAspect="1" noChangeArrowheads="1"/>
            </p:cNvPicPr>
            <p:nvPr/>
          </p:nvPicPr>
          <p:blipFill>
            <a:blip r:embed="rId2" cstate="email">
              <a:clrChange>
                <a:clrFrom>
                  <a:srgbClr val="CDCDCD"/>
                </a:clrFrom>
                <a:clrTo>
                  <a:srgbClr val="CDCDCD">
                    <a:alpha val="0"/>
                  </a:srgbClr>
                </a:clrTo>
              </a:clrChange>
            </a:blip>
            <a:srcRect/>
            <a:stretch>
              <a:fillRect/>
            </a:stretch>
          </p:blipFill>
          <p:spPr bwMode="auto">
            <a:xfrm>
              <a:off x="340" y="2160"/>
              <a:ext cx="1025" cy="1967"/>
            </a:xfrm>
            <a:prstGeom prst="rect">
              <a:avLst/>
            </a:prstGeom>
            <a:noFill/>
          </p:spPr>
        </p:pic>
        <p:sp>
          <p:nvSpPr>
            <p:cNvPr id="5129" name="Text Box 9"/>
            <p:cNvSpPr txBox="1">
              <a:spLocks noChangeArrowheads="1"/>
            </p:cNvSpPr>
            <p:nvPr/>
          </p:nvSpPr>
          <p:spPr bwMode="auto">
            <a:xfrm>
              <a:off x="1519" y="3251"/>
              <a:ext cx="2903" cy="364"/>
            </a:xfrm>
            <a:prstGeom prst="rect">
              <a:avLst/>
            </a:prstGeom>
            <a:noFill/>
            <a:ln w="9525">
              <a:noFill/>
              <a:miter lim="800000"/>
              <a:headEnd/>
              <a:tailEnd/>
            </a:ln>
            <a:effectLst/>
          </p:spPr>
          <p:txBody>
            <a:bodyPr>
              <a:spAutoFit/>
            </a:bodyPr>
            <a:lstStyle/>
            <a:p>
              <a:pPr algn="ctr">
                <a:spcBef>
                  <a:spcPct val="50000"/>
                </a:spcBef>
              </a:pPr>
              <a:endParaRPr lang="ru-RU" sz="2200" b="1">
                <a:solidFill>
                  <a:schemeClr val="bg2"/>
                </a:solidFill>
              </a:endParaRPr>
            </a:p>
          </p:txBody>
        </p:sp>
        <p:sp>
          <p:nvSpPr>
            <p:cNvPr id="5130" name="WordArt 10"/>
            <p:cNvSpPr>
              <a:spLocks noChangeArrowheads="1" noChangeShapeType="1" noTextEdit="1"/>
            </p:cNvSpPr>
            <p:nvPr/>
          </p:nvSpPr>
          <p:spPr bwMode="auto">
            <a:xfrm>
              <a:off x="1474" y="2478"/>
              <a:ext cx="1602" cy="676"/>
            </a:xfrm>
            <a:prstGeom prst="rect">
              <a:avLst/>
            </a:prstGeom>
          </p:spPr>
          <p:txBody>
            <a:bodyPr wrap="none" fromWordArt="1">
              <a:prstTxWarp prst="textPlain">
                <a:avLst>
                  <a:gd name="adj" fmla="val 50000"/>
                </a:avLst>
              </a:prstTxWarp>
            </a:bodyPr>
            <a:lstStyle/>
            <a:p>
              <a:pPr algn="ctr"/>
              <a:r>
                <a:rPr lang="ru-RU" sz="2400" kern="10">
                  <a:ln w="19050">
                    <a:solidFill>
                      <a:srgbClr val="FF0000"/>
                    </a:solidFill>
                    <a:round/>
                    <a:headEnd/>
                    <a:tailEnd/>
                  </a:ln>
                  <a:solidFill>
                    <a:srgbClr val="800000"/>
                  </a:solidFill>
                  <a:effectLst>
                    <a:outerShdw dist="35921" dir="2700000" algn="ctr" rotWithShape="0">
                      <a:srgbClr val="990000"/>
                    </a:outerShdw>
                  </a:effectLst>
                  <a:latin typeface="Tahoma"/>
                  <a:ea typeface="Tahoma"/>
                  <a:cs typeface="Tahoma"/>
                </a:rPr>
                <a:t>"Алтын йолдыз"</a:t>
              </a:r>
            </a:p>
            <a:p>
              <a:pPr algn="ctr"/>
              <a:r>
                <a:rPr lang="ru-RU" sz="2400" kern="10">
                  <a:ln w="19050">
                    <a:solidFill>
                      <a:srgbClr val="FF0000"/>
                    </a:solidFill>
                    <a:round/>
                    <a:headEnd/>
                    <a:tailEnd/>
                  </a:ln>
                  <a:solidFill>
                    <a:srgbClr val="800000"/>
                  </a:solidFill>
                  <a:effectLst>
                    <a:outerShdw dist="35921" dir="2700000" algn="ctr" rotWithShape="0">
                      <a:srgbClr val="990000"/>
                    </a:outerShdw>
                  </a:effectLst>
                  <a:latin typeface="Tahoma"/>
                  <a:ea typeface="Tahoma"/>
                  <a:cs typeface="Tahoma"/>
                </a:rPr>
                <a:t> медале</a:t>
              </a:r>
            </a:p>
          </p:txBody>
        </p:sp>
      </p:grpSp>
      <p:grpSp>
        <p:nvGrpSpPr>
          <p:cNvPr id="3" name="Group 12"/>
          <p:cNvGrpSpPr>
            <a:grpSpLocks/>
          </p:cNvGrpSpPr>
          <p:nvPr/>
        </p:nvGrpSpPr>
        <p:grpSpPr bwMode="auto">
          <a:xfrm>
            <a:off x="2555875" y="3716338"/>
            <a:ext cx="6048375" cy="1944687"/>
            <a:chOff x="657" y="311"/>
            <a:chExt cx="4763" cy="1758"/>
          </a:xfrm>
        </p:grpSpPr>
        <p:pic>
          <p:nvPicPr>
            <p:cNvPr id="5133" name="Picture 13" descr="Ленинград_Безымянная высота"/>
            <p:cNvPicPr>
              <a:picLocks noChangeAspect="1" noChangeArrowheads="1"/>
            </p:cNvPicPr>
            <p:nvPr/>
          </p:nvPicPr>
          <p:blipFill>
            <a:blip r:embed="rId3" cstate="email"/>
            <a:srcRect/>
            <a:stretch>
              <a:fillRect/>
            </a:stretch>
          </p:blipFill>
          <p:spPr bwMode="auto">
            <a:xfrm>
              <a:off x="3107" y="311"/>
              <a:ext cx="2313" cy="1758"/>
            </a:xfrm>
            <a:prstGeom prst="rect">
              <a:avLst/>
            </a:prstGeom>
            <a:noFill/>
            <a:ln w="12700">
              <a:solidFill>
                <a:schemeClr val="tx1"/>
              </a:solidFill>
              <a:miter lim="800000"/>
              <a:headEnd/>
              <a:tailEnd/>
            </a:ln>
            <a:effectLst>
              <a:outerShdw dist="107763" dir="18900000" algn="ctr" rotWithShape="0">
                <a:srgbClr val="808080">
                  <a:alpha val="50000"/>
                </a:srgbClr>
              </a:outerShdw>
            </a:effectLst>
          </p:spPr>
        </p:pic>
        <p:sp>
          <p:nvSpPr>
            <p:cNvPr id="5134" name="WordArt 14"/>
            <p:cNvSpPr>
              <a:spLocks noChangeArrowheads="1" noChangeShapeType="1" noTextEdit="1"/>
            </p:cNvSpPr>
            <p:nvPr/>
          </p:nvSpPr>
          <p:spPr bwMode="auto">
            <a:xfrm>
              <a:off x="657" y="618"/>
              <a:ext cx="2280" cy="216"/>
            </a:xfrm>
            <a:prstGeom prst="rect">
              <a:avLst/>
            </a:prstGeom>
          </p:spPr>
          <p:txBody>
            <a:bodyPr wrap="none" fromWordArt="1">
              <a:prstTxWarp prst="textPlain">
                <a:avLst>
                  <a:gd name="adj" fmla="val 50000"/>
                </a:avLst>
              </a:prstTxWarp>
            </a:bodyPr>
            <a:lstStyle/>
            <a:p>
              <a:pPr algn="ctr"/>
              <a:r>
                <a:rPr lang="ru-RU" sz="2400" kern="10">
                  <a:ln w="12700">
                    <a:solidFill>
                      <a:srgbClr val="FF0000"/>
                    </a:solidFill>
                    <a:round/>
                    <a:headEnd/>
                    <a:tailEnd/>
                  </a:ln>
                  <a:solidFill>
                    <a:srgbClr val="660033">
                      <a:alpha val="50000"/>
                    </a:srgbClr>
                  </a:solidFill>
                  <a:effectLst>
                    <a:outerShdw dist="45791" dir="2021404" algn="ctr" rotWithShape="0">
                      <a:srgbClr val="9999FF"/>
                    </a:outerShdw>
                  </a:effectLst>
                  <a:latin typeface="Tahoma"/>
                  <a:ea typeface="Tahoma"/>
                  <a:cs typeface="Tahoma"/>
                </a:rPr>
                <a:t>Исемсез калкулык</a:t>
              </a:r>
            </a:p>
          </p:txBody>
        </p:sp>
      </p:grpSp>
      <p:pic>
        <p:nvPicPr>
          <p:cNvPr id="5139" name="Picture 19" descr="2803979959"/>
          <p:cNvPicPr>
            <a:picLocks noChangeAspect="1" noChangeArrowheads="1"/>
          </p:cNvPicPr>
          <p:nvPr/>
        </p:nvPicPr>
        <p:blipFill>
          <a:blip r:embed="rId4" cstate="email"/>
          <a:srcRect/>
          <a:stretch>
            <a:fillRect/>
          </a:stretch>
        </p:blipFill>
        <p:spPr bwMode="auto">
          <a:xfrm>
            <a:off x="179388" y="4437063"/>
            <a:ext cx="2808287" cy="2305050"/>
          </a:xfrm>
          <a:prstGeom prst="rect">
            <a:avLst/>
          </a:prstGeom>
          <a:noFill/>
        </p:spPr>
      </p:pic>
      <p:sp>
        <p:nvSpPr>
          <p:cNvPr id="5140" name="WordArt 20"/>
          <p:cNvSpPr>
            <a:spLocks noChangeArrowheads="1" noChangeShapeType="1" noTextEdit="1"/>
          </p:cNvSpPr>
          <p:nvPr/>
        </p:nvSpPr>
        <p:spPr bwMode="auto">
          <a:xfrm>
            <a:off x="3059113" y="5753100"/>
            <a:ext cx="3168650" cy="628650"/>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CC0000"/>
                </a:solidFill>
                <a:effectLst>
                  <a:outerShdw dist="35921" dir="2700000" algn="ctr" rotWithShape="0">
                    <a:srgbClr val="808080">
                      <a:alpha val="80000"/>
                    </a:srgbClr>
                  </a:outerShdw>
                </a:effectLst>
                <a:latin typeface="Tahoma"/>
                <a:ea typeface="Tahoma"/>
                <a:cs typeface="Tahoma"/>
              </a:rPr>
              <a:t>Ленинградны саклаучы </a:t>
            </a:r>
          </a:p>
          <a:p>
            <a:pPr algn="ctr"/>
            <a:r>
              <a:rPr lang="ru-RU" sz="2000" i="1" kern="10">
                <a:ln w="9525">
                  <a:solidFill>
                    <a:srgbClr val="000000"/>
                  </a:solidFill>
                  <a:round/>
                  <a:headEnd/>
                  <a:tailEnd/>
                </a:ln>
                <a:solidFill>
                  <a:srgbClr val="CC0000"/>
                </a:solidFill>
                <a:effectLst>
                  <a:outerShdw dist="35921" dir="2700000" algn="ctr" rotWithShape="0">
                    <a:srgbClr val="808080">
                      <a:alpha val="80000"/>
                    </a:srgbClr>
                  </a:outerShdw>
                </a:effectLst>
                <a:latin typeface="Tahoma"/>
                <a:ea typeface="Tahoma"/>
                <a:cs typeface="Tahoma"/>
              </a:rPr>
              <a:t>батырларга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126"/>
                                        </p:tgtEl>
                                        <p:attrNameLst>
                                          <p:attrName>style.visibility</p:attrName>
                                        </p:attrNameLst>
                                      </p:cBhvr>
                                      <p:to>
                                        <p:strVal val="visible"/>
                                      </p:to>
                                    </p:set>
                                    <p:anim calcmode="lin" valueType="num">
                                      <p:cBhvr additive="base">
                                        <p:cTn id="22" dur="500" fill="hold"/>
                                        <p:tgtEl>
                                          <p:spTgt spid="5126"/>
                                        </p:tgtEl>
                                        <p:attrNameLst>
                                          <p:attrName>ppt_x</p:attrName>
                                        </p:attrNameLst>
                                      </p:cBhvr>
                                      <p:tavLst>
                                        <p:tav tm="0">
                                          <p:val>
                                            <p:strVal val="#ppt_x"/>
                                          </p:val>
                                        </p:tav>
                                        <p:tav tm="100000">
                                          <p:val>
                                            <p:strVal val="#ppt_x"/>
                                          </p:val>
                                        </p:tav>
                                      </p:tavLst>
                                    </p:anim>
                                    <p:anim calcmode="lin" valueType="num">
                                      <p:cBhvr additive="base">
                                        <p:cTn id="23"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5139"/>
                                        </p:tgtEl>
                                        <p:attrNameLst>
                                          <p:attrName>style.visibility</p:attrName>
                                        </p:attrNameLst>
                                      </p:cBhvr>
                                      <p:to>
                                        <p:strVal val="visible"/>
                                      </p:to>
                                    </p:set>
                                    <p:animEffect transition="in" filter="diamond(in)">
                                      <p:cBhvr>
                                        <p:cTn id="28" dur="2000"/>
                                        <p:tgtEl>
                                          <p:spTgt spid="513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40"/>
                                        </p:tgtEl>
                                        <p:attrNameLst>
                                          <p:attrName>style.visibility</p:attrName>
                                        </p:attrNameLst>
                                      </p:cBhvr>
                                      <p:to>
                                        <p:strVal val="visible"/>
                                      </p:to>
                                    </p:set>
                                    <p:anim calcmode="lin" valueType="num">
                                      <p:cBhvr additive="base">
                                        <p:cTn id="33" dur="500" fill="hold"/>
                                        <p:tgtEl>
                                          <p:spTgt spid="5140"/>
                                        </p:tgtEl>
                                        <p:attrNameLst>
                                          <p:attrName>ppt_x</p:attrName>
                                        </p:attrNameLst>
                                      </p:cBhvr>
                                      <p:tavLst>
                                        <p:tav tm="0">
                                          <p:val>
                                            <p:strVal val="#ppt_x"/>
                                          </p:val>
                                        </p:tav>
                                        <p:tav tm="100000">
                                          <p:val>
                                            <p:strVal val="#ppt_x"/>
                                          </p:val>
                                        </p:tav>
                                      </p:tavLst>
                                    </p:anim>
                                    <p:anim calcmode="lin" valueType="num">
                                      <p:cBhvr additive="base">
                                        <p:cTn id="34"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heckerboard(across)">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p:bldP spid="51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548680"/>
            <a:ext cx="86764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Ленинград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блокадасы</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Россия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тарихында</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озакка</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сузылган</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һәм иң фаҗигале вакыйгалардан</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санала</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Төп-төгәл </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871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көн </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(1941нең 8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сентябреннән </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1944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елның </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27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гыйнварынача</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дәвам иткән әлеге мәхшәрнең кайтавазы</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әле бүген дә үзен сиздереп</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тора.</a:t>
            </a:r>
            <a:endParaRPr kumimoji="0" lang="ru-RU"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6" name="Picture 2" descr="005%5B1%5D"/>
          <p:cNvPicPr>
            <a:picLocks noChangeAspect="1" noChangeArrowheads="1"/>
          </p:cNvPicPr>
          <p:nvPr/>
        </p:nvPicPr>
        <p:blipFill>
          <a:blip r:embed="rId2" cstate="email"/>
          <a:srcRect/>
          <a:stretch>
            <a:fillRect/>
          </a:stretch>
        </p:blipFill>
        <p:spPr bwMode="auto">
          <a:xfrm>
            <a:off x="2339753" y="4228724"/>
            <a:ext cx="3672408" cy="262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143000"/>
          </a:xfrm>
        </p:spPr>
        <p:txBody>
          <a:bodyPr/>
          <a:lstStyle/>
          <a:p>
            <a:r>
              <a:rPr lang="ru-RU" b="1" dirty="0" smtClean="0">
                <a:solidFill>
                  <a:schemeClr val="bg1"/>
                </a:solidFill>
                <a:effectLst>
                  <a:outerShdw blurRad="38100" dist="38100" dir="2700000" algn="tl">
                    <a:srgbClr val="000000">
                      <a:alpha val="43137"/>
                    </a:srgbClr>
                  </a:outerShdw>
                </a:effectLst>
              </a:rPr>
              <a:t>Памятники</a:t>
            </a:r>
            <a:endParaRPr lang="ru-RU" b="1" dirty="0">
              <a:solidFill>
                <a:schemeClr val="bg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email">
            <a:lum bright="10000" contrast="20000"/>
          </a:blip>
          <a:srcRect/>
          <a:stretch>
            <a:fillRect/>
          </a:stretch>
        </p:blipFill>
        <p:spPr bwMode="auto">
          <a:xfrm>
            <a:off x="0" y="1000108"/>
            <a:ext cx="5357818" cy="4286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123" name="Rectangle 3"/>
          <p:cNvSpPr>
            <a:spLocks noChangeArrowheads="1"/>
          </p:cNvSpPr>
          <p:nvPr/>
        </p:nvSpPr>
        <p:spPr bwMode="auto">
          <a:xfrm>
            <a:off x="285720" y="5357826"/>
            <a:ext cx="4357718"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Памятник</a:t>
            </a:r>
            <a:r>
              <a:rPr kumimoji="0" lang="ru-RU" sz="1800" b="0" i="0" u="none" strike="noStrike" cap="none" normalizeH="0" baseline="0" dirty="0" smtClean="0">
                <a:ln>
                  <a:noFill/>
                </a:ln>
                <a:solidFill>
                  <a:schemeClr val="tx1"/>
                </a:solidFill>
                <a:effectLst/>
                <a:latin typeface="Arial" charset="0"/>
              </a:rPr>
              <a:t> в честь разрыва </a:t>
            </a:r>
            <a:r>
              <a:rPr kumimoji="0" lang="ru-RU" sz="1800" b="1" i="0" u="none" strike="noStrike" cap="none" normalizeH="0" baseline="0" dirty="0" smtClean="0">
                <a:ln>
                  <a:noFill/>
                </a:ln>
                <a:solidFill>
                  <a:schemeClr val="tx1"/>
                </a:solidFill>
                <a:effectLst/>
                <a:latin typeface="Arial" charset="0"/>
              </a:rPr>
              <a:t>блокады</a:t>
            </a:r>
            <a:r>
              <a:rPr kumimoji="0" lang="ru-RU" sz="1800" b="0" i="0" u="none" strike="noStrike" cap="none" normalizeH="0" baseline="0" dirty="0" smtClean="0">
                <a:ln>
                  <a:noFill/>
                </a:ln>
                <a:solidFill>
                  <a:schemeClr val="tx1"/>
                </a:solidFill>
                <a:effectLst/>
                <a:latin typeface="Arial" charset="0"/>
              </a:rPr>
              <a:t> </a:t>
            </a:r>
            <a:r>
              <a:rPr kumimoji="0" lang="ru-RU" sz="1800" b="1" i="0" u="none" strike="noStrike" cap="none" normalizeH="0" baseline="0" dirty="0" smtClean="0">
                <a:ln>
                  <a:noFill/>
                </a:ln>
                <a:solidFill>
                  <a:schemeClr val="tx1"/>
                </a:solidFill>
                <a:effectLst/>
                <a:latin typeface="Arial" charset="0"/>
              </a:rPr>
              <a:t>Ленинграда</a:t>
            </a:r>
            <a:r>
              <a:rPr kumimoji="0" lang="ru-RU" sz="1800" b="0" i="0" u="none" strike="noStrike" cap="none" normalizeH="0" baseline="0" dirty="0" smtClean="0">
                <a:ln>
                  <a:noFill/>
                </a:ln>
                <a:solidFill>
                  <a:schemeClr val="tx1"/>
                </a:solidFill>
                <a:effectLst/>
                <a:latin typeface="Arial" charset="0"/>
              </a:rPr>
              <a:t>! </a:t>
            </a:r>
          </a:p>
        </p:txBody>
      </p:sp>
      <p:pic>
        <p:nvPicPr>
          <p:cNvPr id="5124" name="Picture 4"/>
          <p:cNvPicPr>
            <a:picLocks noChangeAspect="1" noChangeArrowheads="1"/>
          </p:cNvPicPr>
          <p:nvPr/>
        </p:nvPicPr>
        <p:blipFill>
          <a:blip r:embed="rId3" cstate="email"/>
          <a:srcRect/>
          <a:stretch>
            <a:fillRect/>
          </a:stretch>
        </p:blipFill>
        <p:spPr bwMode="auto">
          <a:xfrm>
            <a:off x="4976811" y="1000108"/>
            <a:ext cx="4167189" cy="45005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125" name="Rectangle 5"/>
          <p:cNvSpPr>
            <a:spLocks noChangeArrowheads="1"/>
          </p:cNvSpPr>
          <p:nvPr/>
        </p:nvSpPr>
        <p:spPr bwMode="auto">
          <a:xfrm>
            <a:off x="5715008" y="5572140"/>
            <a:ext cx="3071802" cy="92333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Памятник</a:t>
            </a:r>
            <a:r>
              <a:rPr kumimoji="0" lang="ru-RU" sz="1800" b="0" i="0" u="none" strike="noStrike" cap="none" normalizeH="0" baseline="0" dirty="0" smtClean="0">
                <a:ln>
                  <a:noFill/>
                </a:ln>
                <a:solidFill>
                  <a:schemeClr val="tx1"/>
                </a:solidFill>
                <a:effectLst/>
                <a:latin typeface="Arial" charset="0"/>
              </a:rPr>
              <a:t> героическим защитникам </a:t>
            </a:r>
            <a:r>
              <a:rPr kumimoji="0" lang="ru-RU" sz="1800" b="1" i="0" u="none" strike="noStrike" cap="none" normalizeH="0" baseline="0" dirty="0" smtClean="0">
                <a:ln>
                  <a:noFill/>
                </a:ln>
                <a:solidFill>
                  <a:schemeClr val="tx1"/>
                </a:solidFill>
                <a:effectLst/>
                <a:latin typeface="Arial" charset="0"/>
              </a:rPr>
              <a:t>блокадного</a:t>
            </a:r>
            <a:r>
              <a:rPr kumimoji="0" lang="ru-RU" sz="1800" b="0" i="0" u="none" strike="noStrike" cap="none" normalizeH="0" baseline="0" dirty="0" smtClean="0">
                <a:ln>
                  <a:noFill/>
                </a:ln>
                <a:solidFill>
                  <a:schemeClr val="tx1"/>
                </a:solidFill>
                <a:effectLst/>
                <a:latin typeface="Arial" charset="0"/>
              </a:rPr>
              <a:t> </a:t>
            </a:r>
            <a:r>
              <a:rPr kumimoji="0" lang="ru-RU" sz="1800" b="1" i="0" u="none" strike="noStrike" cap="none" normalizeH="0" baseline="0" dirty="0" smtClean="0">
                <a:ln>
                  <a:noFill/>
                </a:ln>
                <a:solidFill>
                  <a:schemeClr val="tx1"/>
                </a:solidFill>
                <a:effectLst/>
                <a:latin typeface="Arial" charset="0"/>
              </a:rPr>
              <a:t>Ленинграда</a:t>
            </a:r>
            <a:r>
              <a:rPr kumimoji="0" lang="ru-RU" sz="1800" b="0" i="0" u="none" strike="noStrike" cap="none" normalizeH="0" baseline="0" dirty="0" smtClean="0">
                <a:ln>
                  <a:noFill/>
                </a:ln>
                <a:solidFill>
                  <a:schemeClr val="tx1"/>
                </a:solidFill>
                <a:effectLst/>
                <a:latin typeface="Arial"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email"/>
          <a:srcRect/>
          <a:stretch>
            <a:fillRect/>
          </a:stretch>
        </p:blipFill>
        <p:spPr bwMode="auto">
          <a:xfrm>
            <a:off x="214282" y="214290"/>
            <a:ext cx="4048125"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39" name="Rectangle 3"/>
          <p:cNvSpPr>
            <a:spLocks noChangeArrowheads="1"/>
          </p:cNvSpPr>
          <p:nvPr/>
        </p:nvSpPr>
        <p:spPr bwMode="auto">
          <a:xfrm>
            <a:off x="214282" y="6000768"/>
            <a:ext cx="4000528"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В Ярославле </a:t>
            </a:r>
            <a:r>
              <a:rPr kumimoji="0" lang="ru-RU" sz="1800" b="1" i="0" u="none" strike="noStrike" cap="none" normalizeH="0" baseline="0" dirty="0" smtClean="0">
                <a:ln>
                  <a:noFill/>
                </a:ln>
                <a:solidFill>
                  <a:schemeClr val="tx1"/>
                </a:solidFill>
                <a:effectLst/>
                <a:latin typeface="Arial" charset="0"/>
              </a:rPr>
              <a:t>памятник</a:t>
            </a:r>
            <a:r>
              <a:rPr kumimoji="0" lang="ru-RU" sz="1800" b="0" i="0" u="none" strike="noStrike" cap="none" normalizeH="0" baseline="0" dirty="0" smtClean="0">
                <a:ln>
                  <a:noFill/>
                </a:ln>
                <a:solidFill>
                  <a:schemeClr val="tx1"/>
                </a:solidFill>
                <a:effectLst/>
                <a:latin typeface="Arial" charset="0"/>
              </a:rPr>
              <a:t> жертвам </a:t>
            </a:r>
            <a:r>
              <a:rPr kumimoji="0" lang="ru-RU" sz="1800" b="1" i="0" u="none" strike="noStrike" cap="none" normalizeH="0" baseline="0" dirty="0" smtClean="0">
                <a:ln>
                  <a:noFill/>
                </a:ln>
                <a:solidFill>
                  <a:schemeClr val="tx1"/>
                </a:solidFill>
                <a:effectLst/>
                <a:latin typeface="Arial" charset="0"/>
              </a:rPr>
              <a:t>блокадного</a:t>
            </a:r>
            <a:r>
              <a:rPr kumimoji="0" lang="ru-RU" sz="1800" b="0" i="0" u="none" strike="noStrike" cap="none" normalizeH="0" baseline="0" dirty="0" smtClean="0">
                <a:ln>
                  <a:noFill/>
                </a:ln>
                <a:solidFill>
                  <a:schemeClr val="tx1"/>
                </a:solidFill>
                <a:effectLst/>
                <a:latin typeface="Arial" charset="0"/>
              </a:rPr>
              <a:t> </a:t>
            </a:r>
            <a:r>
              <a:rPr kumimoji="0" lang="ru-RU" sz="1800" b="1" i="0" u="none" strike="noStrike" cap="none" normalizeH="0" baseline="0" dirty="0" smtClean="0">
                <a:ln>
                  <a:noFill/>
                </a:ln>
                <a:solidFill>
                  <a:schemeClr val="tx1"/>
                </a:solidFill>
                <a:effectLst/>
                <a:latin typeface="Arial" charset="0"/>
              </a:rPr>
              <a:t>Ленинграда</a:t>
            </a:r>
            <a:r>
              <a:rPr kumimoji="0" lang="ru-RU" sz="1800" b="0" i="0" u="none" strike="noStrike" cap="none" normalizeH="0" baseline="0" dirty="0" smtClean="0">
                <a:ln>
                  <a:noFill/>
                </a:ln>
                <a:solidFill>
                  <a:schemeClr val="tx1"/>
                </a:solidFill>
                <a:effectLst/>
                <a:latin typeface="Arial" charset="0"/>
              </a:rPr>
              <a:t>. </a:t>
            </a:r>
          </a:p>
        </p:txBody>
      </p:sp>
      <p:pic>
        <p:nvPicPr>
          <p:cNvPr id="39940" name="Picture 4"/>
          <p:cNvPicPr>
            <a:picLocks noChangeAspect="1" noChangeArrowheads="1"/>
          </p:cNvPicPr>
          <p:nvPr/>
        </p:nvPicPr>
        <p:blipFill>
          <a:blip r:embed="rId3" cstate="email"/>
          <a:srcRect/>
          <a:stretch>
            <a:fillRect/>
          </a:stretch>
        </p:blipFill>
        <p:spPr bwMode="auto">
          <a:xfrm>
            <a:off x="4788024" y="0"/>
            <a:ext cx="4143404" cy="5738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41" name="Rectangle 5"/>
          <p:cNvSpPr>
            <a:spLocks noChangeArrowheads="1"/>
          </p:cNvSpPr>
          <p:nvPr/>
        </p:nvSpPr>
        <p:spPr bwMode="auto">
          <a:xfrm>
            <a:off x="4857752" y="6000768"/>
            <a:ext cx="4071966"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Памятник</a:t>
            </a:r>
            <a:r>
              <a:rPr kumimoji="0" lang="ru-RU" sz="1800" b="0" i="0" u="none" strike="noStrike" cap="none" normalizeH="0" baseline="0" dirty="0" smtClean="0">
                <a:ln>
                  <a:noFill/>
                </a:ln>
                <a:solidFill>
                  <a:schemeClr val="tx1"/>
                </a:solidFill>
                <a:effectLst/>
                <a:latin typeface="Arial" charset="0"/>
              </a:rPr>
              <a:t> детям </a:t>
            </a:r>
            <a:r>
              <a:rPr kumimoji="0" lang="ru-RU" sz="1800" b="1" i="0" u="none" strike="noStrike" cap="none" normalizeH="0" baseline="0" dirty="0" smtClean="0">
                <a:ln>
                  <a:noFill/>
                </a:ln>
                <a:solidFill>
                  <a:schemeClr val="tx1"/>
                </a:solidFill>
                <a:effectLst/>
                <a:latin typeface="Arial" charset="0"/>
              </a:rPr>
              <a:t>блокадного</a:t>
            </a:r>
            <a:r>
              <a:rPr kumimoji="0" lang="ru-RU" sz="1800" b="0" i="0" u="none" strike="noStrike" cap="none" normalizeH="0" baseline="0" dirty="0" smtClean="0">
                <a:ln>
                  <a:noFill/>
                </a:ln>
                <a:solidFill>
                  <a:schemeClr val="tx1"/>
                </a:solidFill>
                <a:effectLst/>
                <a:latin typeface="Arial" charset="0"/>
              </a:rPr>
              <a:t> </a:t>
            </a:r>
            <a:r>
              <a:rPr kumimoji="0" lang="ru-RU" sz="1800" b="1" i="0" u="none" strike="noStrike" cap="none" normalizeH="0" baseline="0" dirty="0" smtClean="0">
                <a:ln>
                  <a:noFill/>
                </a:ln>
                <a:solidFill>
                  <a:schemeClr val="tx1"/>
                </a:solidFill>
                <a:effectLst/>
                <a:latin typeface="Arial" charset="0"/>
              </a:rPr>
              <a:t>Ленинграда</a:t>
            </a:r>
            <a:r>
              <a:rPr kumimoji="0" lang="ru-RU" sz="1800" b="0" i="0" u="none" strike="noStrike" cap="none" normalizeH="0" baseline="0" dirty="0" smtClean="0">
                <a:ln>
                  <a:noFill/>
                </a:ln>
                <a:solidFill>
                  <a:schemeClr val="tx1"/>
                </a:solidFill>
                <a:effectLst/>
                <a:latin typeface="Arial" charset="0"/>
              </a:rPr>
              <a:t> (Ярославль).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tt-RU" dirty="0" smtClean="0"/>
              <a:t>1 </a:t>
            </a:r>
            <a:r>
              <a:rPr lang="tt-RU" dirty="0" smtClean="0"/>
              <a:t>Гарипов Габделхак</a:t>
            </a:r>
          </a:p>
          <a:p>
            <a:r>
              <a:rPr lang="tt-RU" dirty="0" smtClean="0"/>
              <a:t>2 Әхмәдиев Мингали</a:t>
            </a:r>
          </a:p>
          <a:p>
            <a:r>
              <a:rPr lang="tt-RU" dirty="0" smtClean="0"/>
              <a:t>3 Гыйләҗиева Зәкия </a:t>
            </a:r>
          </a:p>
          <a:p>
            <a:r>
              <a:rPr lang="tt-RU" dirty="0" smtClean="0"/>
              <a:t>4 Гатауллин Хәбибрахман</a:t>
            </a:r>
          </a:p>
          <a:p>
            <a:pPr marL="118872" indent="0">
              <a:buNone/>
            </a:pPr>
            <a:endParaRPr lang="ru-RU" dirty="0"/>
          </a:p>
        </p:txBody>
      </p:sp>
      <p:sp>
        <p:nvSpPr>
          <p:cNvPr id="2" name="TextBox 1"/>
          <p:cNvSpPr txBox="1"/>
          <p:nvPr/>
        </p:nvSpPr>
        <p:spPr>
          <a:xfrm>
            <a:off x="467544" y="260648"/>
            <a:ext cx="7272808" cy="1107996"/>
          </a:xfrm>
          <a:prstGeom prst="rect">
            <a:avLst/>
          </a:prstGeom>
          <a:noFill/>
        </p:spPr>
        <p:txBody>
          <a:bodyPr wrap="square" rtlCol="0">
            <a:spAutoFit/>
          </a:bodyPr>
          <a:lstStyle/>
          <a:p>
            <a:r>
              <a:rPr lang="ru-RU" sz="2400" dirty="0" err="1">
                <a:solidFill>
                  <a:schemeClr val="bg1"/>
                </a:solidFill>
              </a:rPr>
              <a:t>Биектау</a:t>
            </a:r>
            <a:r>
              <a:rPr lang="ru-RU" sz="2400" dirty="0">
                <a:solidFill>
                  <a:schemeClr val="bg1"/>
                </a:solidFill>
              </a:rPr>
              <a:t> </a:t>
            </a:r>
            <a:r>
              <a:rPr lang="ru-RU" sz="2400" dirty="0" err="1">
                <a:solidFill>
                  <a:schemeClr val="bg1"/>
                </a:solidFill>
              </a:rPr>
              <a:t>авылыннан</a:t>
            </a:r>
            <a:r>
              <a:rPr lang="ru-RU" sz="2400" dirty="0">
                <a:solidFill>
                  <a:schemeClr val="bg1"/>
                </a:solidFill>
              </a:rPr>
              <a:t> Ленинград </a:t>
            </a:r>
            <a:r>
              <a:rPr lang="ru-RU" sz="2400" dirty="0" err="1">
                <a:solidFill>
                  <a:schemeClr val="bg1"/>
                </a:solidFill>
              </a:rPr>
              <a:t>блокадасында</a:t>
            </a:r>
            <a:r>
              <a:rPr lang="ru-RU" sz="2400" dirty="0">
                <a:solidFill>
                  <a:schemeClr val="bg1"/>
                </a:solidFill>
              </a:rPr>
              <a:t> </a:t>
            </a:r>
            <a:r>
              <a:rPr lang="ru-RU" sz="2400" dirty="0" err="1">
                <a:solidFill>
                  <a:schemeClr val="bg1"/>
                </a:solidFill>
              </a:rPr>
              <a:t>катнашкан</a:t>
            </a:r>
            <a:r>
              <a:rPr lang="ru-RU" sz="2400" dirty="0">
                <a:solidFill>
                  <a:schemeClr val="bg1"/>
                </a:solidFill>
              </a:rPr>
              <a:t> </a:t>
            </a:r>
            <a:r>
              <a:rPr lang="ru-RU" sz="2400" dirty="0" err="1">
                <a:solidFill>
                  <a:schemeClr val="bg1"/>
                </a:solidFill>
              </a:rPr>
              <a:t>кешеләр</a:t>
            </a:r>
            <a:r>
              <a:rPr lang="ru-RU" sz="2400" dirty="0">
                <a:solidFill>
                  <a:schemeClr val="bg1"/>
                </a:solidFill>
              </a:rPr>
              <a:t>:</a:t>
            </a:r>
          </a:p>
          <a:p>
            <a:endParaRPr lang="ru-RU" dirty="0"/>
          </a:p>
        </p:txBody>
      </p:sp>
    </p:spTree>
    <p:extLst>
      <p:ext uri="{BB962C8B-B14F-4D97-AF65-F5344CB8AC3E}">
        <p14:creationId xmlns:p14="http://schemas.microsoft.com/office/powerpoint/2010/main" val="423205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93744"/>
            <a:ext cx="4572000" cy="3233504"/>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382" y="3327248"/>
            <a:ext cx="4839137" cy="3422434"/>
          </a:xfrm>
          <a:prstGeom prst="rect">
            <a:avLst/>
          </a:prstGeom>
        </p:spPr>
      </p:pic>
    </p:spTree>
    <p:extLst>
      <p:ext uri="{BB962C8B-B14F-4D97-AF65-F5344CB8AC3E}">
        <p14:creationId xmlns:p14="http://schemas.microsoft.com/office/powerpoint/2010/main" val="113087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ru-RU"/>
          </a:p>
        </p:txBody>
      </p:sp>
      <p:pic>
        <p:nvPicPr>
          <p:cNvPr id="50180" name="Picture 4" descr="s_1_1_1-19"/>
          <p:cNvPicPr>
            <a:picLocks noGrp="1" noChangeAspect="1" noChangeArrowheads="1"/>
          </p:cNvPicPr>
          <p:nvPr>
            <p:ph idx="1"/>
          </p:nvPr>
        </p:nvPicPr>
        <p:blipFill>
          <a:blip r:embed="rId2" cstate="email"/>
          <a:srcRect/>
          <a:stretch>
            <a:fillRect/>
          </a:stretch>
        </p:blipFill>
        <p:spPr>
          <a:xfrm>
            <a:off x="0" y="0"/>
            <a:ext cx="9144000" cy="6858000"/>
          </a:xfrm>
          <a:noFill/>
          <a:ln/>
        </p:spPr>
      </p:pic>
      <p:sp>
        <p:nvSpPr>
          <p:cNvPr id="50181" name="WordArt 5"/>
          <p:cNvSpPr>
            <a:spLocks noChangeArrowheads="1" noChangeShapeType="1" noTextEdit="1"/>
          </p:cNvSpPr>
          <p:nvPr/>
        </p:nvSpPr>
        <p:spPr bwMode="auto">
          <a:xfrm>
            <a:off x="1331913" y="1557338"/>
            <a:ext cx="6840537" cy="1584325"/>
          </a:xfrm>
          <a:prstGeom prst="rect">
            <a:avLst/>
          </a:prstGeom>
        </p:spPr>
        <p:txBody>
          <a:bodyPr wrap="none" fromWordArt="1">
            <a:prstTxWarp prst="textPlain">
              <a:avLst>
                <a:gd name="adj" fmla="val 50000"/>
              </a:avLst>
            </a:prstTxWarp>
          </a:bodyPr>
          <a:lstStyle/>
          <a:p>
            <a:pPr algn="ctr"/>
            <a:r>
              <a:rPr lang="ru-RU"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Tahoma"/>
                <a:ea typeface="Tahoma"/>
                <a:cs typeface="Tahoma"/>
              </a:rPr>
              <a:t>9 май 1945 ел</a:t>
            </a:r>
          </a:p>
        </p:txBody>
      </p:sp>
      <p:sp>
        <p:nvSpPr>
          <p:cNvPr id="50182" name="WordArt 6"/>
          <p:cNvSpPr>
            <a:spLocks noChangeArrowheads="1" noChangeShapeType="1" noTextEdit="1"/>
          </p:cNvSpPr>
          <p:nvPr/>
        </p:nvSpPr>
        <p:spPr bwMode="auto">
          <a:xfrm>
            <a:off x="1258888" y="3789363"/>
            <a:ext cx="6626225" cy="1439862"/>
          </a:xfrm>
          <a:prstGeom prst="rect">
            <a:avLst/>
          </a:prstGeom>
        </p:spPr>
        <p:txBody>
          <a:bodyPr wrap="none" fromWordArt="1">
            <a:prstTxWarp prst="textPlain">
              <a:avLst>
                <a:gd name="adj" fmla="val 50000"/>
              </a:avLst>
            </a:prstTxWarp>
          </a:bodyPr>
          <a:lstStyle/>
          <a:p>
            <a:pPr algn="ctr"/>
            <a:r>
              <a:rPr lang="ru-RU"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Tahoma"/>
                <a:ea typeface="Tahoma"/>
                <a:cs typeface="Tahoma"/>
              </a:rPr>
              <a:t>Бөек Җиңү көне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diamond(in)">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85720" y="2214554"/>
            <a:ext cx="8572592" cy="1200329"/>
          </a:xfrm>
          <a:prstGeom prst="rect">
            <a:avLst/>
          </a:prstGeom>
          <a:noFill/>
        </p:spPr>
        <p:txBody>
          <a:bodyPr wrap="square" lIns="91440" tIns="45720" rIns="91440" bIns="45720">
            <a:spAutoFit/>
          </a:bodyPr>
          <a:lstStyle/>
          <a:p>
            <a:pPr algn="ctr"/>
            <a:endParaRPr lang="ru-RU" sz="7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145" name="Rectangle 1"/>
          <p:cNvSpPr>
            <a:spLocks noChangeArrowheads="1"/>
          </p:cNvSpPr>
          <p:nvPr/>
        </p:nvSpPr>
        <p:spPr bwMode="auto">
          <a:xfrm>
            <a:off x="2915816" y="548680"/>
            <a:ext cx="622818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Дәһшәтле </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1941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елның </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8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сентябрендә камалышта</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калган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ленинградчыларның </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900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көнгә якын</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барган</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көрәшен</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мөгаен</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тарихчыларыбыз</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да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бәян итеп</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бетерә алмый</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торгандыр</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Ленинград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блокадасы</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2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миллионнан</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артык</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кешенең гомерен</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кисә</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Блокада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башланганда</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Ленинградтта</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ике</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миллион ярым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кеше</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яшәгән</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шуларның</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400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меңе </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балалар</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24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4" name="Рисунок 3" descr="http://www.intertat.ru/images/stories/images/%D0%B1%D0%BB%D0%BE%D0%BA%D0%B0%D0%B4%D0%B03.jpg"/>
          <p:cNvPicPr/>
          <p:nvPr/>
        </p:nvPicPr>
        <p:blipFill>
          <a:blip r:embed="rId3" cstate="email"/>
          <a:srcRect/>
          <a:stretch>
            <a:fillRect/>
          </a:stretch>
        </p:blipFill>
        <p:spPr bwMode="auto">
          <a:xfrm>
            <a:off x="0" y="2780928"/>
            <a:ext cx="2915816" cy="2420888"/>
          </a:xfrm>
          <a:prstGeom prst="rect">
            <a:avLst/>
          </a:prstGeom>
          <a:noFill/>
          <a:ln w="9525">
            <a:noFill/>
            <a:miter lim="800000"/>
            <a:headEnd/>
            <a:tailEnd/>
          </a:ln>
        </p:spPr>
      </p:pic>
      <p:pic>
        <p:nvPicPr>
          <p:cNvPr id="5" name="Picture 6" descr="1941_43"/>
          <p:cNvPicPr>
            <a:picLocks noChangeAspect="1" noChangeArrowheads="1"/>
          </p:cNvPicPr>
          <p:nvPr/>
        </p:nvPicPr>
        <p:blipFill>
          <a:blip r:embed="rId4" cstate="email"/>
          <a:srcRect/>
          <a:stretch>
            <a:fillRect/>
          </a:stretch>
        </p:blipFill>
        <p:spPr bwMode="auto">
          <a:xfrm>
            <a:off x="0" y="332656"/>
            <a:ext cx="2922837" cy="2014018"/>
          </a:xfrm>
          <a:prstGeom prst="rect">
            <a:avLst/>
          </a:prstGeom>
          <a:ln>
            <a:noFill/>
          </a:ln>
          <a:effectLst>
            <a:softEdge rad="112500"/>
          </a:effectLst>
        </p:spPr>
      </p:pic>
      <p:pic>
        <p:nvPicPr>
          <p:cNvPr id="6" name="Picture 2" descr="blokada4"/>
          <p:cNvPicPr>
            <a:picLocks noChangeAspect="1" noChangeArrowheads="1"/>
          </p:cNvPicPr>
          <p:nvPr/>
        </p:nvPicPr>
        <p:blipFill>
          <a:blip r:embed="rId5" cstate="email"/>
          <a:srcRect/>
          <a:stretch>
            <a:fillRect/>
          </a:stretch>
        </p:blipFill>
        <p:spPr bwMode="auto">
          <a:xfrm>
            <a:off x="3491880" y="4097313"/>
            <a:ext cx="4139952" cy="2760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04664"/>
            <a:ext cx="87484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t-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Сугышның  79 нчы көнендә ягъни 1941 елның 8 сентябрендә, немец-фашистлары, Ленинград шәһәрен чолгап алып, аның илебез белән элемтәсен өзгән.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Шәһәр өчен авыр көннәр  башланган, ләкин завод-фабрикалар эшләвен дәвам иттергән. 12 сентябрь мәгълүматлары буенча, шәһәрдә икмәк, ярма һәм ит-30-35 көнгә, май-45. шикәр 60 көнгә генә җитәрлек, ә ташкүмер, бик саклап тотканда да, ноябрьгә, сыек ягулык  сентябрь ахырларына кадәр генә кулланырлык калган була. Ләкин алда-29 ай, 900 көн...</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3" name="Рисунок 2" descr="http://www.intertat.ru/images/stories/images/%D0%B1%D0%BB%D0%BE%D0%BA%D0%B0%D0%B4%D0%B01.jpg"/>
          <p:cNvPicPr/>
          <p:nvPr/>
        </p:nvPicPr>
        <p:blipFill>
          <a:blip r:embed="rId2" cstate="email"/>
          <a:srcRect/>
          <a:stretch>
            <a:fillRect/>
          </a:stretch>
        </p:blipFill>
        <p:spPr bwMode="auto">
          <a:xfrm>
            <a:off x="1547664" y="3068960"/>
            <a:ext cx="4464496"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eningrad1"/>
          <p:cNvPicPr>
            <a:picLocks noChangeAspect="1" noChangeArrowheads="1"/>
          </p:cNvPicPr>
          <p:nvPr/>
        </p:nvPicPr>
        <p:blipFill>
          <a:blip r:embed="rId2" cstate="email"/>
          <a:srcRect/>
          <a:stretch>
            <a:fillRect/>
          </a:stretch>
        </p:blipFill>
        <p:spPr bwMode="auto">
          <a:xfrm>
            <a:off x="395536" y="476672"/>
            <a:ext cx="6282633" cy="3949551"/>
          </a:xfrm>
          <a:prstGeom prst="rect">
            <a:avLst/>
          </a:prstGeom>
          <a:noFill/>
          <a:ln w="9525">
            <a:noFill/>
            <a:miter lim="800000"/>
            <a:headEnd/>
            <a:tailEnd/>
          </a:ln>
        </p:spPr>
      </p:pic>
      <p:pic>
        <p:nvPicPr>
          <p:cNvPr id="3" name="Picture 3" descr="voda"/>
          <p:cNvPicPr>
            <a:picLocks noChangeAspect="1" noChangeArrowheads="1"/>
          </p:cNvPicPr>
          <p:nvPr/>
        </p:nvPicPr>
        <p:blipFill>
          <a:blip r:embed="rId3" cstate="email"/>
          <a:srcRect/>
          <a:stretch>
            <a:fillRect/>
          </a:stretch>
        </p:blipFill>
        <p:spPr bwMode="auto">
          <a:xfrm>
            <a:off x="6372200" y="3573016"/>
            <a:ext cx="2448272" cy="3060325"/>
          </a:xfrm>
          <a:prstGeom prst="rect">
            <a:avLst/>
          </a:prstGeom>
          <a:noFill/>
          <a:ln w="9525">
            <a:noFill/>
            <a:miter lim="800000"/>
            <a:headEnd/>
            <a:tailEnd/>
          </a:ln>
          <a:effectLst>
            <a:softEdge rad="317500"/>
          </a:effectLst>
        </p:spPr>
      </p:pic>
    </p:spTree>
  </p:cSld>
  <p:clrMapOvr>
    <a:masterClrMapping/>
  </p:clrMapOvr>
  <p:transition advClick="0" advTm="607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0" y="260350"/>
            <a:ext cx="9144000" cy="6264275"/>
          </a:xfrm>
        </p:spPr>
        <p:txBody>
          <a:bodyPr>
            <a:normAutofit/>
          </a:bodyPr>
          <a:lstStyle/>
          <a:p>
            <a:pPr marL="274320" indent="-274320" algn="just">
              <a:lnSpc>
                <a:spcPct val="90000"/>
              </a:lnSpc>
              <a:buNone/>
              <a:defRPr/>
            </a:pPr>
            <a:r>
              <a:rPr lang="tt-RU" sz="2400" b="1" dirty="0" smtClean="0">
                <a:solidFill>
                  <a:srgbClr val="002060"/>
                </a:solidFill>
                <a:latin typeface="Times New Roman" pitchFamily="18" charset="0"/>
                <a:cs typeface="Times New Roman" pitchFamily="18" charset="0"/>
              </a:rPr>
              <a:t>   Тора-бара шәһәрдә ягулык запаслары беткән.Өйләрдә электр  утлары сүнгән.1942 елның 25 гыйнварында шәһәрне су белән  тәэмин итеп торган соңгы су станциясе дә сафтан чыга.  Китерелгән суга  көннәр буе чират торганда ач, хәлсез кешеләр шунда егылып та үлгәннәр, фашист самолётларыннан кача-кача  кеше мәетен өстерәүче хәлсез кешеләр</a:t>
            </a:r>
            <a:endParaRPr lang="ru-RU" sz="2400" b="1" dirty="0" smtClean="0">
              <a:solidFill>
                <a:srgbClr val="002060"/>
              </a:solidFill>
              <a:latin typeface="Times New Roman" pitchFamily="18" charset="0"/>
              <a:cs typeface="Times New Roman" pitchFamily="18" charset="0"/>
            </a:endParaRPr>
          </a:p>
        </p:txBody>
      </p:sp>
      <p:pic>
        <p:nvPicPr>
          <p:cNvPr id="3" name="Picture 8" descr="БОМБЕЖКА ЛЕНИНГРАДА. Фото из архивов Министерства обороны СССР "/>
          <p:cNvPicPr>
            <a:picLocks noChangeAspect="1" noChangeArrowheads="1"/>
          </p:cNvPicPr>
          <p:nvPr/>
        </p:nvPicPr>
        <p:blipFill>
          <a:blip r:embed="rId2" cstate="email"/>
          <a:srcRect/>
          <a:stretch>
            <a:fillRect/>
          </a:stretch>
        </p:blipFill>
        <p:spPr bwMode="auto">
          <a:xfrm>
            <a:off x="2051720" y="2420888"/>
            <a:ext cx="6048672" cy="4226447"/>
          </a:xfrm>
          <a:prstGeom prst="rect">
            <a:avLst/>
          </a:prstGeom>
          <a:noFill/>
          <a:ln w="9525">
            <a:noFill/>
            <a:miter lim="800000"/>
            <a:headEnd/>
            <a:tailEnd/>
          </a:ln>
        </p:spPr>
      </p:pic>
    </p:spTree>
  </p:cSld>
  <p:clrMapOvr>
    <a:masterClrMapping/>
  </p:clrMapOvr>
  <p:transition advClick="0" advTm="197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635896" y="158443"/>
            <a:ext cx="493204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t-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Блокадада балалар...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Блокадада калучылар арасында балалар да күп булган. Ләкин үлүчеләр аларның саны өлкәннәргә караганда азрак. Бу очраклы хәл түгел. Чөнки өлкәннәр үзләренә дә аз гына бирелгән икмәкнең дә күбесен сабый балаларына биргәннәр. Менә икмәкне өлкән буын кешеләре нигә бик  кадерлиләр икән...</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Ләкин ленинградлылар арасында гаиләләре белән үлүчеләр күп булган.Хәзерге вакытта Санкт-Петербургтагы  тарих музеенда сакланучы Таня Савичеваның көндәлеген тетрәнмичә укып булмый.. Ул анда гаилә әгъзаларының үлгән көннәрен язып барган:</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Әйдәгез көндәлектән өзек укып китик:</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“Женя  1941 елның 28 декбрендә көндезге сәгать 12 дә үлде. Әбием 1942 нче елның 25 гыйнварында  көндезге сәгать 3 тә үлде. Лека 1942 елның17 мартында иртәнге сәгать 5 тә үлде. Вася абый  1942 елның 13 апрелендә  төнге сәгать 2 дә. Лёша абый 1942 елның 10 маенда көндезге сәгать 4 тә. Әни 1942 елның 13 маенда иртәнге 7.30да. Савичевлар үлделәр. Барысы да үлде. Таня үзе генә калды.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Шушындый авырлыкта ач, салкын йортта бер ялгызы калган кыз баланы нинди бәхетсез язмыш көтә?</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3" name="Picture 5" descr="image"/>
          <p:cNvPicPr>
            <a:picLocks noChangeAspect="1" noChangeArrowheads="1"/>
          </p:cNvPicPr>
          <p:nvPr/>
        </p:nvPicPr>
        <p:blipFill>
          <a:blip r:embed="rId2" cstate="email"/>
          <a:srcRect/>
          <a:stretch>
            <a:fillRect/>
          </a:stretch>
        </p:blipFill>
        <p:spPr bwMode="auto">
          <a:xfrm>
            <a:off x="0" y="4653136"/>
            <a:ext cx="3481586" cy="2204864"/>
          </a:xfrm>
          <a:prstGeom prst="rect">
            <a:avLst/>
          </a:prstGeom>
          <a:noFill/>
          <a:ln w="9525">
            <a:noFill/>
            <a:miter lim="800000"/>
            <a:headEnd/>
            <a:tailEnd/>
          </a:ln>
          <a:effectLst>
            <a:softEdge rad="317500"/>
          </a:effectLst>
        </p:spPr>
      </p:pic>
      <p:pic>
        <p:nvPicPr>
          <p:cNvPr id="4" name="Picture 3"/>
          <p:cNvPicPr>
            <a:picLocks noChangeAspect="1" noChangeArrowheads="1"/>
          </p:cNvPicPr>
          <p:nvPr/>
        </p:nvPicPr>
        <p:blipFill>
          <a:blip r:embed="rId3" cstate="email"/>
          <a:srcRect/>
          <a:stretch>
            <a:fillRect/>
          </a:stretch>
        </p:blipFill>
        <p:spPr>
          <a:xfrm>
            <a:off x="0" y="1052736"/>
            <a:ext cx="3452233" cy="2664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Дорога жизни''"/>
          <p:cNvPicPr>
            <a:picLocks noChangeAspect="1" noChangeArrowheads="1"/>
          </p:cNvPicPr>
          <p:nvPr/>
        </p:nvPicPr>
        <p:blipFill>
          <a:blip r:embed="rId2" cstate="email"/>
          <a:srcRect/>
          <a:stretch>
            <a:fillRect/>
          </a:stretch>
        </p:blipFill>
        <p:spPr bwMode="auto">
          <a:xfrm>
            <a:off x="251520" y="446435"/>
            <a:ext cx="4320480" cy="2694533"/>
          </a:xfrm>
          <a:prstGeom prst="rect">
            <a:avLst/>
          </a:prstGeom>
          <a:noFill/>
          <a:ln w="9525">
            <a:noFill/>
            <a:miter lim="800000"/>
            <a:headEnd/>
            <a:tailEnd/>
          </a:ln>
          <a:effectLst>
            <a:softEdge rad="127000"/>
          </a:effectLst>
        </p:spPr>
      </p:pic>
      <p:pic>
        <p:nvPicPr>
          <p:cNvPr id="4" name="Рисунок 3" descr="http://www.intertat.ru/images/stories/images/%D0%B1%D0%BB%D0%BE%D0%BA%D0%B0%D0%B4%D0%B04.jpeg"/>
          <p:cNvPicPr/>
          <p:nvPr/>
        </p:nvPicPr>
        <p:blipFill>
          <a:blip r:embed="rId3" cstate="email"/>
          <a:srcRect/>
          <a:stretch>
            <a:fillRect/>
          </a:stretch>
        </p:blipFill>
        <p:spPr bwMode="auto">
          <a:xfrm>
            <a:off x="4932040" y="332656"/>
            <a:ext cx="3810000" cy="2647950"/>
          </a:xfrm>
          <a:prstGeom prst="rect">
            <a:avLst/>
          </a:prstGeom>
          <a:noFill/>
          <a:ln w="9525">
            <a:noFill/>
            <a:miter lim="800000"/>
            <a:headEnd/>
            <a:tailEnd/>
          </a:ln>
        </p:spPr>
      </p:pic>
      <p:sp>
        <p:nvSpPr>
          <p:cNvPr id="24577" name="Rectangle 1"/>
          <p:cNvSpPr>
            <a:spLocks noChangeArrowheads="1"/>
          </p:cNvSpPr>
          <p:nvPr/>
        </p:nvSpPr>
        <p:spPr bwMode="auto">
          <a:xfrm>
            <a:off x="467544" y="3377317"/>
            <a:ext cx="84969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Безнең йортыбызга</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бомба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эләкте</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Яшәр урыныбыз</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калмады</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Әни </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эвакуация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комитетына</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барып</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язылып</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кайтты</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Апрельдә инде</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Ладога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аша</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узучы</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данлыклы</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ru-RU"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Яшәү </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юлы”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аша</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олы</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җиргә чыгардылар</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Әле дә хәтерлим: төнне боз</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өстендә уздырдык</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Шул</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вакыт</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немец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солдатлары</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безне</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бомбага</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тотты</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Иртән күлнең икенче</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ягында</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товар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составына</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утыртып</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озаттылар</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156</TotalTime>
  <Words>703</Words>
  <Application>Microsoft Office PowerPoint</Application>
  <PresentationFormat>Экран (4:3)</PresentationFormat>
  <Paragraphs>54</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Модульная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125 блокадных грамм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Памятники</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римма</dc:creator>
  <cp:lastModifiedBy>User</cp:lastModifiedBy>
  <cp:revision>20</cp:revision>
  <dcterms:created xsi:type="dcterms:W3CDTF">2014-01-26T15:01:10Z</dcterms:created>
  <dcterms:modified xsi:type="dcterms:W3CDTF">2015-02-03T12:57:56Z</dcterms:modified>
</cp:coreProperties>
</file>