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60" r:id="rId4"/>
    <p:sldId id="261" r:id="rId5"/>
    <p:sldId id="262" r:id="rId6"/>
    <p:sldId id="258" r:id="rId7"/>
    <p:sldId id="266" r:id="rId8"/>
    <p:sldId id="259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B190414-8651-48CB-A75A-14D57EAF9692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BCBDAA7-DA57-4A41-9542-A9616B0D4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90414-8651-48CB-A75A-14D57EAF9692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BDAA7-DA57-4A41-9542-A9616B0D4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B190414-8651-48CB-A75A-14D57EAF9692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CBDAA7-DA57-4A41-9542-A9616B0D4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90414-8651-48CB-A75A-14D57EAF9692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BDAA7-DA57-4A41-9542-A9616B0D4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190414-8651-48CB-A75A-14D57EAF9692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BCBDAA7-DA57-4A41-9542-A9616B0D4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90414-8651-48CB-A75A-14D57EAF9692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BDAA7-DA57-4A41-9542-A9616B0D4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90414-8651-48CB-A75A-14D57EAF9692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BDAA7-DA57-4A41-9542-A9616B0D4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90414-8651-48CB-A75A-14D57EAF9692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BDAA7-DA57-4A41-9542-A9616B0D4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190414-8651-48CB-A75A-14D57EAF9692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BDAA7-DA57-4A41-9542-A9616B0D4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90414-8651-48CB-A75A-14D57EAF9692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BDAA7-DA57-4A41-9542-A9616B0D4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90414-8651-48CB-A75A-14D57EAF9692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BDAA7-DA57-4A41-9542-A9616B0D4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B190414-8651-48CB-A75A-14D57EAF9692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BCBDAA7-DA57-4A41-9542-A9616B0D4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476672"/>
            <a:ext cx="6768752" cy="20162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Формирование правосознания у подростков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293096"/>
            <a:ext cx="6192688" cy="179379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Выполнила социальный педагог</a:t>
            </a:r>
          </a:p>
          <a:p>
            <a:pPr algn="ctr"/>
            <a:r>
              <a:rPr lang="ru-RU" dirty="0" smtClean="0"/>
              <a:t>МБОУ Гимназия № 16 г.о.Химки</a:t>
            </a:r>
          </a:p>
          <a:p>
            <a:pPr algn="ctr"/>
            <a:r>
              <a:rPr lang="ru-RU" smtClean="0"/>
              <a:t>Колядина </a:t>
            </a:r>
            <a:r>
              <a:rPr lang="ru-RU" dirty="0" smtClean="0"/>
              <a:t>С.В.</a:t>
            </a:r>
          </a:p>
          <a:p>
            <a:pPr algn="ctr"/>
            <a:r>
              <a:rPr lang="ru-RU" dirty="0" smtClean="0"/>
              <a:t>Москва</a:t>
            </a:r>
          </a:p>
          <a:p>
            <a:pPr algn="ctr"/>
            <a:r>
              <a:rPr lang="ru-RU" dirty="0" smtClean="0"/>
              <a:t>2014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Воспитательная функция семьи как фактор формирования правового сознания подростков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73967053_100978313_dgtymeyz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022339" cy="2664296"/>
          </a:xfrm>
          <a:prstGeom prst="rect">
            <a:avLst/>
          </a:prstGeom>
        </p:spPr>
      </p:pic>
      <p:pic>
        <p:nvPicPr>
          <p:cNvPr id="5" name="Содержимое 3" descr="4e5a920c443f9cd355ca4b934ddf3d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6992"/>
            <a:ext cx="4128459" cy="3096344"/>
          </a:xfrm>
          <a:prstGeom prst="rect">
            <a:avLst/>
          </a:prstGeom>
        </p:spPr>
      </p:pic>
      <p:pic>
        <p:nvPicPr>
          <p:cNvPr id="6" name="Содержимое 3" descr="4e5a920c443f9cd355ca4b934ddf3d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140968"/>
            <a:ext cx="4128459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951359_w640_h640_bordovaya_kollekts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908720"/>
            <a:ext cx="5656930" cy="54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24471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836712"/>
            <a:ext cx="7014454" cy="538943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09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5400600" cy="3600400"/>
          </a:xfrm>
        </p:spPr>
      </p:pic>
      <p:pic>
        <p:nvPicPr>
          <p:cNvPr id="5" name="Содержимое 3" descr="35c7e7d7d0e97bc2b922a1f9e79fb0c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933056"/>
            <a:ext cx="4296544" cy="2719440"/>
          </a:xfrm>
          <a:prstGeom prst="rect">
            <a:avLst/>
          </a:prstGeom>
        </p:spPr>
      </p:pic>
      <p:pic>
        <p:nvPicPr>
          <p:cNvPr id="6" name="Содержимое 3" descr="49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30092"/>
            <a:ext cx="3762184" cy="28279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Типы трудных подростков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 этап – </a:t>
            </a:r>
            <a:r>
              <a:rPr lang="ru-RU" dirty="0" err="1" smtClean="0"/>
              <a:t>диагностико-мотивационный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 Цель - определение  уровня 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 правосознания подростков </a:t>
            </a:r>
          </a:p>
          <a:p>
            <a:r>
              <a:rPr lang="ru-RU" dirty="0" smtClean="0"/>
              <a:t>и формирование мотивации к овладению правовыми знаниями и умениями. </a:t>
            </a:r>
          </a:p>
          <a:p>
            <a:r>
              <a:rPr lang="ru-RU" dirty="0" smtClean="0"/>
              <a:t>Задачи первого этапа: </a:t>
            </a:r>
          </a:p>
          <a:p>
            <a:r>
              <a:rPr lang="ru-RU" dirty="0" smtClean="0"/>
              <a:t> диагностика правосознания, имеющегося </a:t>
            </a:r>
          </a:p>
          <a:p>
            <a:r>
              <a:rPr lang="ru-RU" dirty="0" smtClean="0"/>
              <a:t>социального  опыта  и  актуальных  интересов подростков в</a:t>
            </a:r>
          </a:p>
          <a:p>
            <a:r>
              <a:rPr lang="ru-RU" dirty="0" smtClean="0"/>
              <a:t>правовой сфере;   демонстрация значимости правовых знаний и умений,</a:t>
            </a:r>
          </a:p>
          <a:p>
            <a:endParaRPr lang="ru-RU" dirty="0" smtClean="0"/>
          </a:p>
          <a:p>
            <a:r>
              <a:rPr lang="ru-RU" dirty="0" smtClean="0"/>
              <a:t>раскрытие личностных и социальных целей овладения правовыми знаниями;  актуализация  и  систематизация  имеющихся правовых знаний с опорой на жизненный опыт. </a:t>
            </a:r>
          </a:p>
          <a:p>
            <a:endParaRPr lang="ru-RU" dirty="0" smtClean="0"/>
          </a:p>
          <a:p>
            <a:r>
              <a:rPr lang="ru-RU" dirty="0" smtClean="0"/>
              <a:t>Диагностика правосознания осуществляется при помощи </a:t>
            </a:r>
          </a:p>
          <a:p>
            <a:r>
              <a:rPr lang="ru-RU" dirty="0" smtClean="0"/>
              <a:t>анкетирования подростков и учителей.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 этап</a:t>
            </a:r>
            <a:br>
              <a:rPr lang="ru-RU" dirty="0" smtClean="0"/>
            </a:br>
            <a:r>
              <a:rPr lang="ru-RU" dirty="0" smtClean="0"/>
              <a:t> –практико-ориентированный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968552"/>
          </a:xfrm>
        </p:spPr>
        <p:txBody>
          <a:bodyPr>
            <a:normAutofit/>
          </a:bodyPr>
          <a:lstStyle/>
          <a:p>
            <a:endParaRPr lang="ru-RU" sz="1900" dirty="0" smtClean="0"/>
          </a:p>
          <a:p>
            <a:r>
              <a:rPr lang="ru-RU" sz="1900" dirty="0" smtClean="0"/>
              <a:t>Цель - формирование  правовых  знаний  и </a:t>
            </a:r>
          </a:p>
          <a:p>
            <a:r>
              <a:rPr lang="ru-RU" sz="1900" dirty="0" smtClean="0"/>
              <a:t>умений применять их на практике. </a:t>
            </a:r>
          </a:p>
          <a:p>
            <a:r>
              <a:rPr lang="ru-RU" sz="1900" dirty="0" smtClean="0"/>
              <a:t>На данном этапе решаются задачи: </a:t>
            </a:r>
          </a:p>
          <a:p>
            <a:r>
              <a:rPr lang="ru-RU" sz="1900" dirty="0" smtClean="0"/>
              <a:t>создание условий для овладения учащимися </a:t>
            </a:r>
            <a:r>
              <a:rPr lang="ru-RU" sz="1900" dirty="0" err="1" smtClean="0"/>
              <a:t>базовы</a:t>
            </a:r>
            <a:r>
              <a:rPr lang="ru-RU" sz="1900" dirty="0" smtClean="0"/>
              <a:t>-ми правовыми знаниями, для понимания подростками </a:t>
            </a:r>
          </a:p>
          <a:p>
            <a:r>
              <a:rPr lang="ru-RU" sz="1900" dirty="0" smtClean="0"/>
              <a:t>сущности правовых явлений, типичных </a:t>
            </a:r>
          </a:p>
          <a:p>
            <a:r>
              <a:rPr lang="ru-RU" sz="1900" dirty="0" smtClean="0"/>
              <a:t>противоречий и коллизий в сфере права, в том числе на </a:t>
            </a:r>
          </a:p>
          <a:p>
            <a:r>
              <a:rPr lang="ru-RU" sz="1900" dirty="0" smtClean="0"/>
              <a:t>примере </a:t>
            </a:r>
          </a:p>
          <a:p>
            <a:r>
              <a:rPr lang="ru-RU" sz="1900" dirty="0"/>
              <a:t>к</a:t>
            </a:r>
            <a:r>
              <a:rPr lang="ru-RU" sz="1900" dirty="0" smtClean="0"/>
              <a:t>онкретных жизненных  ситуаций,  свойственных  данному </a:t>
            </a:r>
          </a:p>
          <a:p>
            <a:r>
              <a:rPr lang="ru-RU" sz="1900" dirty="0" smtClean="0"/>
              <a:t>возрасту;</a:t>
            </a:r>
          </a:p>
          <a:p>
            <a:r>
              <a:rPr lang="ru-RU" sz="1900" dirty="0" smtClean="0"/>
              <a:t>формирование  положительного  отношения к законопослушному </a:t>
            </a:r>
          </a:p>
          <a:p>
            <a:r>
              <a:rPr lang="ru-RU" sz="1900" dirty="0" smtClean="0"/>
              <a:t>поведению.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 этап</a:t>
            </a:r>
            <a:br>
              <a:rPr lang="ru-RU" dirty="0" smtClean="0"/>
            </a:br>
            <a:r>
              <a:rPr lang="ru-RU" dirty="0" smtClean="0"/>
              <a:t> - </a:t>
            </a:r>
            <a:r>
              <a:rPr lang="ru-RU" dirty="0" err="1" smtClean="0"/>
              <a:t>самопроектный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7529264" cy="498916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ru-RU" sz="2100" dirty="0" smtClean="0"/>
              <a:t>В качестве цели предполагает формирование у</a:t>
            </a:r>
          </a:p>
          <a:p>
            <a:pPr>
              <a:buNone/>
            </a:pPr>
            <a:r>
              <a:rPr lang="ru-RU" sz="2100" dirty="0" smtClean="0"/>
              <a:t> подростков готовности осуществлять</a:t>
            </a:r>
          </a:p>
          <a:p>
            <a:pPr>
              <a:buNone/>
            </a:pPr>
            <a:r>
              <a:rPr lang="ru-RU" sz="2100" dirty="0" smtClean="0"/>
              <a:t> </a:t>
            </a:r>
            <a:r>
              <a:rPr lang="ru-RU" sz="2100" dirty="0" err="1" smtClean="0"/>
              <a:t>самопроектирование</a:t>
            </a:r>
            <a:r>
              <a:rPr lang="ru-RU" sz="2100" dirty="0" smtClean="0"/>
              <a:t> законопослушного поведения</a:t>
            </a:r>
          </a:p>
          <a:p>
            <a:pPr>
              <a:buNone/>
            </a:pPr>
            <a:r>
              <a:rPr lang="ru-RU" sz="2100" dirty="0" smtClean="0"/>
              <a:t> (в моделируемых ситуациях). </a:t>
            </a:r>
          </a:p>
          <a:p>
            <a:r>
              <a:rPr lang="ru-RU" sz="2100" dirty="0" smtClean="0"/>
              <a:t>В число задач этапа входят: </a:t>
            </a:r>
          </a:p>
          <a:p>
            <a:r>
              <a:rPr lang="ru-RU" sz="2100" dirty="0" smtClean="0"/>
              <a:t>–  формирование умений осуществлять рефлексию,</a:t>
            </a:r>
          </a:p>
          <a:p>
            <a:r>
              <a:rPr lang="ru-RU" sz="2100" dirty="0" smtClean="0"/>
              <a:t> самодиагностику, самоанализ и самооценку</a:t>
            </a:r>
          </a:p>
          <a:p>
            <a:r>
              <a:rPr lang="ru-RU" sz="2100" dirty="0" smtClean="0"/>
              <a:t> своего поведения в моделируемых правовых ситуациях;</a:t>
            </a:r>
          </a:p>
          <a:p>
            <a:pPr>
              <a:buNone/>
            </a:pPr>
            <a:r>
              <a:rPr lang="ru-RU" sz="2100" dirty="0" smtClean="0"/>
              <a:t>–  формирование  умений  составлять  программы</a:t>
            </a:r>
          </a:p>
          <a:p>
            <a:pPr>
              <a:buNone/>
            </a:pPr>
            <a:r>
              <a:rPr lang="ru-RU" sz="2100" dirty="0" smtClean="0"/>
              <a:t> развития себя как участника правовых </a:t>
            </a:r>
          </a:p>
          <a:p>
            <a:r>
              <a:rPr lang="ru-RU" sz="2100" dirty="0" smtClean="0"/>
              <a:t>отношений, проектировать свое поведение сообразно правовым нормам.</a:t>
            </a:r>
            <a:endParaRPr lang="ru-RU" sz="21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66</TotalTime>
  <Words>40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Формирование правосознания у подростков</vt:lpstr>
      <vt:lpstr>Воспитательная функция семьи как фактор формирования правового сознания подростков</vt:lpstr>
      <vt:lpstr>Слайд 3</vt:lpstr>
      <vt:lpstr>Слайд 4</vt:lpstr>
      <vt:lpstr>Слайд 5</vt:lpstr>
      <vt:lpstr>Типы трудных подростков</vt:lpstr>
      <vt:lpstr>1 этап – диагностико-мотивационный</vt:lpstr>
      <vt:lpstr>2 этап  –практико-ориентированный</vt:lpstr>
      <vt:lpstr>3 этап  - самопроектный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</dc:title>
  <dc:creator>SocPedagog</dc:creator>
  <cp:lastModifiedBy>SocPedagog</cp:lastModifiedBy>
  <cp:revision>11</cp:revision>
  <dcterms:created xsi:type="dcterms:W3CDTF">2014-10-18T12:38:37Z</dcterms:created>
  <dcterms:modified xsi:type="dcterms:W3CDTF">2015-04-14T09:49:25Z</dcterms:modified>
</cp:coreProperties>
</file>