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6" r:id="rId10"/>
    <p:sldId id="278" r:id="rId11"/>
    <p:sldId id="277" r:id="rId12"/>
    <p:sldId id="274" r:id="rId13"/>
    <p:sldId id="266" r:id="rId14"/>
    <p:sldId id="267" r:id="rId15"/>
    <p:sldId id="268" r:id="rId16"/>
    <p:sldId id="269" r:id="rId17"/>
    <p:sldId id="279" r:id="rId18"/>
    <p:sldId id="280" r:id="rId19"/>
    <p:sldId id="270" r:id="rId20"/>
    <p:sldId id="281" r:id="rId21"/>
    <p:sldId id="285" r:id="rId22"/>
    <p:sldId id="273" r:id="rId23"/>
    <p:sldId id="282" r:id="rId24"/>
    <p:sldId id="283" r:id="rId25"/>
    <p:sldId id="271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521" autoAdjust="0"/>
    <p:restoredTop sz="86441" autoAdjust="0"/>
  </p:normalViewPr>
  <p:slideViewPr>
    <p:cSldViewPr>
      <p:cViewPr varScale="1">
        <p:scale>
          <a:sx n="78" d="100"/>
          <a:sy n="78" d="100"/>
        </p:scale>
        <p:origin x="-9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view3D>
      <c:rAngAx val="1"/>
    </c:view3D>
    <c:plotArea>
      <c:layout>
        <c:manualLayout>
          <c:layoutTarget val="inner"/>
          <c:xMode val="edge"/>
          <c:yMode val="edge"/>
          <c:x val="0.11760503189122472"/>
          <c:y val="1.4328257923685421E-3"/>
          <c:w val="0.84473373476184643"/>
          <c:h val="0.99856717420762975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spPr/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</c:dLbl>
            <c:showVal val="1"/>
            <c:showLeaderLines val="1"/>
          </c:dLbls>
          <c:cat>
            <c:strRef>
              <c:f>Лист1!$A$1:$A$2</c:f>
              <c:strCache>
                <c:ptCount val="2"/>
                <c:pt idx="0">
                  <c:v>мальчиков 13 человек</c:v>
                </c:pt>
                <c:pt idx="1">
                  <c:v>девочек 11 человек</c:v>
                </c:pt>
              </c:strCache>
            </c:strRef>
          </c:cat>
          <c:val>
            <c:numRef>
              <c:f>Лист1!$B$1:$B$2</c:f>
              <c:numCache>
                <c:formatCode>0%</c:formatCode>
                <c:ptCount val="2"/>
                <c:pt idx="0">
                  <c:v>0.54</c:v>
                </c:pt>
                <c:pt idx="1">
                  <c:v>0.46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7.8764654894626626E-2"/>
          <c:y val="0.81527704014711844"/>
          <c:w val="0.85849041067465448"/>
          <c:h val="0.18472295985288176"/>
        </c:manualLayout>
      </c:layout>
      <c:txPr>
        <a:bodyPr/>
        <a:lstStyle/>
        <a:p>
          <a:pPr>
            <a:defRPr sz="1600" b="1">
              <a:latin typeface="Century Gothic" pitchFamily="34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view3D>
      <c:rAngAx val="1"/>
    </c:view3D>
    <c:plotArea>
      <c:layout>
        <c:manualLayout>
          <c:layoutTarget val="inner"/>
          <c:xMode val="edge"/>
          <c:yMode val="edge"/>
          <c:x val="0.16751963740786238"/>
          <c:y val="3.6614705234591684E-2"/>
          <c:w val="0.83248036259213787"/>
          <c:h val="0.79822506561679785"/>
        </c:manualLayout>
      </c:layout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800" b="1">
                    <a:latin typeface="Century Gothic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Лист1!$A$1:$A$3</c:f>
              <c:strCache>
                <c:ptCount val="3"/>
                <c:pt idx="0">
                  <c:v>2004 год 3 чел.</c:v>
                </c:pt>
                <c:pt idx="1">
                  <c:v>2005 год 19 чел.</c:v>
                </c:pt>
                <c:pt idx="2">
                  <c:v>2006 год 2 чел.</c:v>
                </c:pt>
              </c:strCache>
            </c:strRef>
          </c:cat>
          <c:val>
            <c:numRef>
              <c:f>Лист1!$B$1:$B$3</c:f>
              <c:numCache>
                <c:formatCode>0%</c:formatCode>
                <c:ptCount val="3"/>
                <c:pt idx="0">
                  <c:v>0.12000000000000002</c:v>
                </c:pt>
                <c:pt idx="1">
                  <c:v>0.79</c:v>
                </c:pt>
                <c:pt idx="2">
                  <c:v>8.0000000000000043E-2</c:v>
                </c:pt>
              </c:numCache>
            </c:numRef>
          </c:val>
        </c:ser>
        <c:shape val="box"/>
        <c:axId val="63823872"/>
        <c:axId val="63825408"/>
        <c:axId val="0"/>
      </c:bar3DChart>
      <c:catAx>
        <c:axId val="6382387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Century Gothic" pitchFamily="34" charset="0"/>
              </a:defRPr>
            </a:pPr>
            <a:endParaRPr lang="ru-RU"/>
          </a:p>
        </c:txPr>
        <c:crossAx val="63825408"/>
        <c:crosses val="autoZero"/>
        <c:auto val="1"/>
        <c:lblAlgn val="ctr"/>
        <c:lblOffset val="100"/>
      </c:catAx>
      <c:valAx>
        <c:axId val="6382540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 b="1">
                <a:latin typeface="Century Gothic" pitchFamily="34" charset="0"/>
              </a:defRPr>
            </a:pPr>
            <a:endParaRPr lang="ru-RU"/>
          </a:p>
        </c:txPr>
        <c:crossAx val="63823872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посещали (21 человек)</c:v>
                </c:pt>
                <c:pt idx="1">
                  <c:v>не посещали (3 человека)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0.87000000000000088</c:v>
                </c:pt>
                <c:pt idx="1">
                  <c:v>0.13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8920454022194446"/>
          <c:y val="0.33742417634085464"/>
          <c:w val="0.39493288667863941"/>
          <c:h val="0.3360275671779846"/>
        </c:manualLayout>
      </c:layout>
      <c:txPr>
        <a:bodyPr/>
        <a:lstStyle/>
        <a:p>
          <a:pPr>
            <a:defRPr sz="1800" b="1">
              <a:latin typeface="Century Gothic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1049830311287784"/>
          <c:y val="2.0149683991713088E-2"/>
          <c:w val="0.6862285659774382"/>
          <c:h val="0.769753920260303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Лист1!$A$1</c:f>
              <c:strCache>
                <c:ptCount val="1"/>
                <c:pt idx="0">
                  <c:v>читающих (19 человек)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val>
            <c:numRef>
              <c:f>Лист1!$B$1:$C$1</c:f>
              <c:numCache>
                <c:formatCode>0%</c:formatCode>
                <c:ptCount val="2"/>
                <c:pt idx="1">
                  <c:v>0.79</c:v>
                </c:pt>
              </c:numCache>
            </c:numRef>
          </c:val>
        </c:ser>
        <c:ser>
          <c:idx val="1"/>
          <c:order val="1"/>
          <c:tx>
            <c:strRef>
              <c:f>Лист1!$A$2</c:f>
              <c:strCache>
                <c:ptCount val="1"/>
                <c:pt idx="0">
                  <c:v>не читающих (5 человек)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val>
            <c:numRef>
              <c:f>Лист1!$B$2:$C$2</c:f>
              <c:numCache>
                <c:formatCode>0%</c:formatCode>
                <c:ptCount val="2"/>
                <c:pt idx="1">
                  <c:v>0.21000000000000021</c:v>
                </c:pt>
              </c:numCache>
            </c:numRef>
          </c:val>
        </c:ser>
        <c:shape val="pyramid"/>
        <c:axId val="68065920"/>
        <c:axId val="68084096"/>
        <c:axId val="0"/>
      </c:bar3DChart>
      <c:catAx>
        <c:axId val="68065920"/>
        <c:scaling>
          <c:orientation val="minMax"/>
        </c:scaling>
        <c:delete val="1"/>
        <c:axPos val="b"/>
        <c:tickLblPos val="nextTo"/>
        <c:crossAx val="68084096"/>
        <c:crosses val="autoZero"/>
        <c:auto val="1"/>
        <c:lblAlgn val="ctr"/>
        <c:lblOffset val="100"/>
      </c:catAx>
      <c:valAx>
        <c:axId val="680840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6806592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="1">
                <a:latin typeface="Century Gothic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>
                <a:latin typeface="Century Gothic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7942727856219323"/>
          <c:y val="0.80661805419462462"/>
          <c:w val="0.6065824496351665"/>
          <c:h val="0.15140693095178132"/>
        </c:manualLayout>
      </c:layout>
      <c:txPr>
        <a:bodyPr/>
        <a:lstStyle/>
        <a:p>
          <a:pPr>
            <a:defRPr sz="1400" b="1">
              <a:latin typeface="Century Gothic" pitchFamily="34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1239084229565875"/>
          <c:y val="2.8742616933468867E-2"/>
          <c:w val="0.51114261100960467"/>
          <c:h val="0.7769147075325794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Лист1!$A$1</c:f>
              <c:strCache>
                <c:ptCount val="1"/>
                <c:pt idx="0">
                  <c:v>читающих (24 человека)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val>
            <c:numRef>
              <c:f>Лист1!$B$1:$C$1</c:f>
              <c:numCache>
                <c:formatCode>0%</c:formatCode>
                <c:ptCount val="2"/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Лист1!$A$2</c:f>
              <c:strCache>
                <c:ptCount val="1"/>
                <c:pt idx="0">
                  <c:v>не читающих (0 человек)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val>
            <c:numRef>
              <c:f>Лист1!$B$2:$C$2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</c:ser>
        <c:shape val="pyramid"/>
        <c:axId val="68360448"/>
        <c:axId val="68374528"/>
        <c:axId val="0"/>
      </c:bar3DChart>
      <c:catAx>
        <c:axId val="68360448"/>
        <c:scaling>
          <c:orientation val="minMax"/>
        </c:scaling>
        <c:delete val="1"/>
        <c:axPos val="b"/>
        <c:tickLblPos val="nextTo"/>
        <c:crossAx val="68374528"/>
        <c:crosses val="autoZero"/>
        <c:auto val="1"/>
        <c:lblAlgn val="ctr"/>
        <c:lblOffset val="100"/>
      </c:catAx>
      <c:valAx>
        <c:axId val="683745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6836044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="1">
                <a:latin typeface="Century Gothic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>
                <a:latin typeface="Century Gothic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1386387178883479"/>
          <c:y val="0.80977143893718473"/>
          <c:w val="0.78704684091510968"/>
          <c:h val="0.16344031628920874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22019093479660684"/>
          <c:y val="2.1156324365349807E-2"/>
          <c:w val="0.59551302689583385"/>
          <c:h val="0.9045314584758537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800" b="1">
                    <a:latin typeface="Century Gothic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Лист1!$A$1:$A$3</c:f>
              <c:strCache>
                <c:ptCount val="3"/>
                <c:pt idx="0">
                  <c:v>выше    10 чел.                                                                                                                                                                                                                                                </c:v>
                </c:pt>
                <c:pt idx="1">
                  <c:v>норма   7 чел.                                                                                                                                                                                                                                                 </c:v>
                </c:pt>
                <c:pt idx="2">
                  <c:v>ниже 7 чел.</c:v>
                </c:pt>
              </c:strCache>
            </c:strRef>
          </c:cat>
          <c:val>
            <c:numRef>
              <c:f>Лист1!$B$1:$B$3</c:f>
              <c:numCache>
                <c:formatCode>0%</c:formatCode>
                <c:ptCount val="3"/>
                <c:pt idx="0">
                  <c:v>0.41000000000000025</c:v>
                </c:pt>
                <c:pt idx="1">
                  <c:v>0.29000000000000026</c:v>
                </c:pt>
                <c:pt idx="2">
                  <c:v>0.29000000000000026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1794980370283461"/>
          <c:y val="0.76720300016881593"/>
          <c:w val="0.37777742184185564"/>
          <c:h val="0.16252658375959586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Лист1!$A$1:$D$1</c:f>
              <c:strCache>
                <c:ptCount val="4"/>
                <c:pt idx="0">
                  <c:v>учебная </c:v>
                </c:pt>
                <c:pt idx="1">
                  <c:v>учебно-игровая </c:v>
                </c:pt>
                <c:pt idx="2">
                  <c:v>внешние атрибуты </c:v>
                </c:pt>
                <c:pt idx="3">
                  <c:v>игровая </c:v>
                </c:pt>
              </c:strCache>
            </c:strRef>
          </c:cat>
          <c:val>
            <c:numRef>
              <c:f>Лист1!$A$2:$D$2</c:f>
              <c:numCache>
                <c:formatCode>0%</c:formatCode>
                <c:ptCount val="4"/>
                <c:pt idx="0">
                  <c:v>0.30000000000000032</c:v>
                </c:pt>
                <c:pt idx="1">
                  <c:v>0.1</c:v>
                </c:pt>
                <c:pt idx="2">
                  <c:v>0.15000000000000022</c:v>
                </c:pt>
                <c:pt idx="3">
                  <c:v>0.45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4651160381268169"/>
          <c:y val="0.40051706134519038"/>
          <c:w val="0.29647085232767056"/>
          <c:h val="0.31401324182571588"/>
        </c:manualLayout>
      </c:layout>
      <c:txPr>
        <a:bodyPr/>
        <a:lstStyle/>
        <a:p>
          <a:pPr>
            <a:defRPr b="1">
              <a:latin typeface="Century Gothic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Лист1!$A$1:$A$6</c:f>
              <c:strCache>
                <c:ptCount val="6"/>
                <c:pt idx="0">
                  <c:v>высокий уровень (4 чел.)</c:v>
                </c:pt>
                <c:pt idx="1">
                  <c:v>средне высокий (8 чел.)</c:v>
                </c:pt>
                <c:pt idx="2">
                  <c:v>средний (9 чел.)</c:v>
                </c:pt>
                <c:pt idx="3">
                  <c:v>средне низкий (2 чел.)</c:v>
                </c:pt>
                <c:pt idx="4">
                  <c:v>низкий (0 чел.)</c:v>
                </c:pt>
                <c:pt idx="5">
                  <c:v>особо низкий (1 чел.)</c:v>
                </c:pt>
              </c:strCache>
            </c:strRef>
          </c:cat>
          <c:val>
            <c:numRef>
              <c:f>Лист1!$B$1:$B$6</c:f>
              <c:numCache>
                <c:formatCode>0%</c:formatCode>
                <c:ptCount val="6"/>
                <c:pt idx="0">
                  <c:v>0.16</c:v>
                </c:pt>
                <c:pt idx="1">
                  <c:v>0.33000000000000057</c:v>
                </c:pt>
                <c:pt idx="2">
                  <c:v>0.37000000000000038</c:v>
                </c:pt>
                <c:pt idx="3">
                  <c:v>8.0000000000000043E-2</c:v>
                </c:pt>
                <c:pt idx="4">
                  <c:v>0</c:v>
                </c:pt>
                <c:pt idx="5">
                  <c:v>4.0000000000000022E-2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8060517106414333"/>
          <c:y val="0.38023894146702952"/>
          <c:w val="0.36237728507620826"/>
          <c:h val="0.42752634688492802"/>
        </c:manualLayout>
      </c:layout>
      <c:txPr>
        <a:bodyPr/>
        <a:lstStyle/>
        <a:p>
          <a:pPr>
            <a:defRPr sz="1600" b="1">
              <a:latin typeface="Century Gothic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9.6420869688586305E-2"/>
          <c:y val="4.7423755129200412E-2"/>
          <c:w val="0.585393346102007"/>
          <c:h val="0.7102267938338693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визуалы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визуалы</c:v>
                </c:pt>
                <c:pt idx="1">
                  <c:v>аудиалы</c:v>
                </c:pt>
                <c:pt idx="2">
                  <c:v>кинестетики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аудиалы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визуалы</c:v>
                </c:pt>
                <c:pt idx="1">
                  <c:v>аудиалы</c:v>
                </c:pt>
                <c:pt idx="2">
                  <c:v>кинестетики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кинестетики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визуалы</c:v>
                </c:pt>
                <c:pt idx="1">
                  <c:v>аудиалы</c:v>
                </c:pt>
                <c:pt idx="2">
                  <c:v>кинестетики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32</c:v>
                </c:pt>
              </c:numCache>
            </c:numRef>
          </c:val>
        </c:ser>
        <c:shape val="box"/>
        <c:axId val="82925824"/>
        <c:axId val="82931712"/>
        <c:axId val="0"/>
      </c:bar3DChart>
      <c:catAx>
        <c:axId val="82925824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Century Gothic" pitchFamily="34" charset="0"/>
              </a:defRPr>
            </a:pPr>
            <a:endParaRPr lang="ru-RU"/>
          </a:p>
        </c:txPr>
        <c:crossAx val="82931712"/>
        <c:crosses val="autoZero"/>
        <c:auto val="1"/>
        <c:lblAlgn val="ctr"/>
        <c:lblOffset val="100"/>
      </c:catAx>
      <c:valAx>
        <c:axId val="829317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latin typeface="Century Gothic" pitchFamily="34" charset="0"/>
              </a:defRPr>
            </a:pPr>
            <a:endParaRPr lang="ru-RU"/>
          </a:p>
        </c:txPr>
        <c:crossAx val="829258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>
              <a:latin typeface="Century Gothic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7CE6-136F-46E1-A058-A442371DBCB2}" type="datetimeFigureOut">
              <a:rPr lang="ru-RU" smtClean="0"/>
              <a:pPr/>
              <a:t>17.01.2013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D9876B-8C6C-4681-8EEC-4AF140260F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7CE6-136F-46E1-A058-A442371DBCB2}" type="datetimeFigureOut">
              <a:rPr lang="ru-RU" smtClean="0"/>
              <a:pPr/>
              <a:t>17.01.2013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876B-8C6C-4681-8EEC-4AF140260F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7CE6-136F-46E1-A058-A442371DBCB2}" type="datetimeFigureOut">
              <a:rPr lang="ru-RU" smtClean="0"/>
              <a:pPr/>
              <a:t>17.01.2013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876B-8C6C-4681-8EEC-4AF140260F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7CE6-136F-46E1-A058-A442371DBCB2}" type="datetimeFigureOut">
              <a:rPr lang="ru-RU" smtClean="0"/>
              <a:pPr/>
              <a:t>17.01.2013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D9876B-8C6C-4681-8EEC-4AF140260F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7CE6-136F-46E1-A058-A442371DBCB2}" type="datetimeFigureOut">
              <a:rPr lang="ru-RU" smtClean="0"/>
              <a:pPr/>
              <a:t>17.01.2013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876B-8C6C-4681-8EEC-4AF140260F4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7CE6-136F-46E1-A058-A442371DBCB2}" type="datetimeFigureOut">
              <a:rPr lang="ru-RU" smtClean="0"/>
              <a:pPr/>
              <a:t>17.01.2013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876B-8C6C-4681-8EEC-4AF140260F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7CE6-136F-46E1-A058-A442371DBCB2}" type="datetimeFigureOut">
              <a:rPr lang="ru-RU" smtClean="0"/>
              <a:pPr/>
              <a:t>17.01.2013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1D9876B-8C6C-4681-8EEC-4AF140260F4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7CE6-136F-46E1-A058-A442371DBCB2}" type="datetimeFigureOut">
              <a:rPr lang="ru-RU" smtClean="0"/>
              <a:pPr/>
              <a:t>17.01.2013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876B-8C6C-4681-8EEC-4AF140260F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7CE6-136F-46E1-A058-A442371DBCB2}" type="datetimeFigureOut">
              <a:rPr lang="ru-RU" smtClean="0"/>
              <a:pPr/>
              <a:t>17.01.2013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876B-8C6C-4681-8EEC-4AF140260F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7CE6-136F-46E1-A058-A442371DBCB2}" type="datetimeFigureOut">
              <a:rPr lang="ru-RU" smtClean="0"/>
              <a:pPr/>
              <a:t>17.01.2013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876B-8C6C-4681-8EEC-4AF140260F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7CE6-136F-46E1-A058-A442371DBCB2}" type="datetimeFigureOut">
              <a:rPr lang="ru-RU" smtClean="0"/>
              <a:pPr/>
              <a:t>17.01.2013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876B-8C6C-4681-8EEC-4AF140260F4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547CE6-136F-46E1-A058-A442371DBCB2}" type="datetimeFigureOut">
              <a:rPr lang="ru-RU" smtClean="0"/>
              <a:pPr/>
              <a:t>17.01.2013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D9876B-8C6C-4681-8EEC-4AF140260F4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lovonevorobei.ru/aforizm/aforizm_134_1.shtml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571480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u="sng" dirty="0" smtClean="0"/>
          </a:p>
          <a:p>
            <a:endParaRPr lang="ru-RU" u="sng" dirty="0" smtClean="0"/>
          </a:p>
          <a:p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14282" y="714356"/>
            <a:ext cx="8286808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Arial Unicode MS" pitchFamily="34" charset="-128"/>
                <a:cs typeface="Arial Unicode MS" pitchFamily="34" charset="-128"/>
              </a:rPr>
              <a:t>Чем легче учителю учить,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Arial Unicode MS" pitchFamily="34" charset="-128"/>
                <a:cs typeface="Arial Unicode MS" pitchFamily="34" charset="-128"/>
              </a:rPr>
              <a:t>тем труднее ученикам учиться.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  <a:hlinkClick r:id="rId2"/>
              </a:rPr>
              <a:t>Лев Николаевич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  <a:hlinkClick r:id="rId2"/>
              </a:rPr>
              <a:t> Толстой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Segoe Script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Century Gothic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Century Gothic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Century Gothic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C:\Users\Павел\Desktop\о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857496"/>
            <a:ext cx="2786082" cy="3665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429124" y="3929066"/>
            <a:ext cx="407196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Century Gothic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57158" y="0"/>
            <a:ext cx="850112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Вывод: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Исходя из диагностики, можно сделать следующий вывод – класс среднеуровневый, большая часть ребят читают, психологическая готовность на среднем уровне. Мотивация к обучению преобладает игровая, отсюда стараюсь и строить свою работу на уроках. Постоянная смена деятельность  работает как палочка – выручалочка на большинстве уроках. Ребята привыкли к творческой работе на уроках, любят диалоговые формы организации обучения. На уроках наблюдается положительный эмоциональный настрой. Самооценка преобладает завышенная, ребята довольно высоко себя оценивают и требуют того же от учителя (на этапе рефлексии хорошо заметно). Поэтому стараюсь проводить большую работу для формирования у ребят адекватной самооценки (приводите аргументы, …Что именно лучше всего получилось? и т.д.)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В связи с данной характеристикой   класса традиционная отработка умения по новой теме распределяется на несколько уроков небольшими порциями подачи. В каждый урок при этом должно быть внесено нестандартное знание, иначе  внимание учащихся просто «выключается». Использую различные виды деятельности, активные методы обучения (ИКТ, подвижные игры, загадки, поисковый метод).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На данном уроке использовала различные методы, приемы работы над материалом урока, использовала различные технологии.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  <a:t>Проект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  <a:t>урока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  <a:t>обучения грамоте в 1 «г» классе.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500174"/>
            <a:ext cx="7429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Тема урока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  <a:t>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  <a:t>усвоения новых знаний и умений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: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«Знакомство с приставкой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»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5" name="Picture 3" descr="C:\Users\Павел\Desktop\ФОТО\2012-12-25 10.06.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714752"/>
            <a:ext cx="3571868" cy="2678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  <a:t>Цель урока: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142984"/>
            <a:ext cx="857256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1.Обучающая. </a:t>
            </a:r>
          </a:p>
          <a:p>
            <a:pPr>
              <a:buFontTx/>
              <a:buChar char="-"/>
            </a:pPr>
            <a:r>
              <a:rPr lang="ru-RU" b="1" dirty="0" smtClean="0">
                <a:effectLst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  <a:t>дать понятие приставки и её значение в образовании новых слов.</a:t>
            </a:r>
          </a:p>
          <a:p>
            <a:pPr>
              <a:buFontTx/>
              <a:buChar char="-"/>
            </a:pPr>
            <a:endParaRPr lang="ru-RU" b="1" dirty="0" smtClean="0">
              <a:effectLst>
                <a:reflection blurRad="12700" stA="48000" endA="300" endPos="55000" dir="5400000" sy="-90000" algn="bl" rotWithShape="0"/>
              </a:effectLst>
              <a:latin typeface="Century Gothic" pitchFamily="34" charset="0"/>
            </a:endParaRPr>
          </a:p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2.Развивающая. 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Century Gothic" pitchFamily="34" charset="0"/>
              </a:rPr>
              <a:t>  развивать навык определения в словах приставки;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Century Gothic" pitchFamily="34" charset="0"/>
              </a:rPr>
              <a:t>- развивать умение образовывать новые слова с помощью приставки,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Century Gothic" pitchFamily="34" charset="0"/>
              </a:rPr>
              <a:t>  развивать умение употреблять новые слова в речи, развитие речи;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Century Gothic" pitchFamily="34" charset="0"/>
              </a:rPr>
              <a:t>- создать условия для формирования всех видов мышления</a:t>
            </a:r>
          </a:p>
          <a:p>
            <a:r>
              <a:rPr lang="ru-RU" b="1" dirty="0" smtClean="0">
                <a:latin typeface="Century Gothic" pitchFamily="34" charset="0"/>
              </a:rPr>
              <a:t> (наглядно-образное, конкретно-действенное), монологической речи, орфографической зоркости и моторики рук. </a:t>
            </a:r>
          </a:p>
          <a:p>
            <a:endParaRPr lang="ru-RU" b="1" dirty="0" smtClean="0">
              <a:latin typeface="Century Gothic" pitchFamily="34" charset="0"/>
            </a:endParaRP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3. Воспитывающая.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Century Gothic" pitchFamily="34" charset="0"/>
              </a:rPr>
              <a:t>воспитывать чувство коллективизма, формировать дружеские отношения в коллективе, чувство взаимопомощи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Century Gothic" pitchFamily="34" charset="0"/>
              </a:rPr>
              <a:t>- воспитание трудолюбия, способности к познанию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Century Gothic" pitchFamily="34" charset="0"/>
              </a:rPr>
              <a:t>- воспитание навыков самоконтроля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Century Gothic" pitchFamily="34" charset="0"/>
              </a:rPr>
              <a:t>- формирование положительной мотивации к учению через ситуации успеха. </a:t>
            </a: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  <a:t>Задачи урока: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686800" cy="4525963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формирование  умений выделять в слове корень, приставку, суффикс;</a:t>
            </a:r>
          </a:p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образовывать новые слова с помощью приставок;</a:t>
            </a:r>
          </a:p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формирование  умений анализировать текст и работать с текстом;</a:t>
            </a:r>
          </a:p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формирование умений наблюдать над значением слова;</a:t>
            </a:r>
          </a:p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формирование УУД.</a:t>
            </a:r>
          </a:p>
          <a:p>
            <a:endParaRPr lang="ru-RU" dirty="0"/>
          </a:p>
        </p:txBody>
      </p:sp>
      <p:pic>
        <p:nvPicPr>
          <p:cNvPr id="7170" name="Picture 2" descr="C:\Users\Павел\Desktop\ФОТО\2012-12-25 10.04.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821909"/>
            <a:ext cx="3594380" cy="2695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  <a:t>Технологии используемые в уроке:</a:t>
            </a:r>
            <a:endParaRPr lang="ru-RU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entury Gothic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071546"/>
            <a:ext cx="8777318" cy="542928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Проблемно – поисковая технология -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"ОБУЧЕНИЕ через ОТКРЫТИЕ" в обучении включает в себя создание особого пространства учебной деятельности, в котором ученик в учебном процессе совершает субъективное открытие закона; осваивает способ познания и механизм приобретения новых знаний: </a:t>
            </a:r>
          </a:p>
          <a:p>
            <a:pPr>
              <a:buNone/>
            </a:pPr>
            <a:r>
              <a:rPr lang="ru-RU" sz="1600" b="1" i="1" u="sng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этап - постановка учебной задачи – деформированный текст; </a:t>
            </a:r>
          </a:p>
          <a:p>
            <a:pPr>
              <a:buNone/>
            </a:pPr>
            <a:r>
              <a:rPr lang="ru-RU" sz="1600" b="1" i="1" u="sng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этап - первичное закрепление – составление слов.</a:t>
            </a:r>
            <a:endParaRPr lang="ru-RU" sz="1600" b="1" i="1" u="sng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Технология  проблемного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диалога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-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обеспечивает творческое усвоение знаний учениками посредством специально организованного учителем диалога: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b="1" i="1" u="sng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подводящий диалог – этап постановки учебной задачи – деформированный текст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ТРИЗ- творческое решение изобретательских задач.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Цель  технологии ТРИЗ – не просто развить фантазию детей, а научить мыслить системно, с пониманием происходящих процессов: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b="1" i="1" u="sng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работа с текстом- этап практическая деятельность – комментирование каждого предложения, опережающие вопросы по тексту и т.д.)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Здоровье - сберегающие технологии:</a:t>
            </a:r>
          </a:p>
          <a:p>
            <a:pPr>
              <a:buNone/>
            </a:pPr>
            <a:r>
              <a:rPr lang="ru-RU" sz="1600" b="1" i="1" u="sng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физкультурные паузы, игровые моменты. </a:t>
            </a: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357166"/>
            <a:ext cx="8258204" cy="452596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Формы организации классного коллектива: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индивидуальная, фронтальная;</a:t>
            </a:r>
          </a:p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Ведущий тип деятельности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:</a:t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продуктивный,  творческий,  проблемный;</a:t>
            </a:r>
          </a:p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Способы усвоения учебного материала: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поисковая мыслительная деятельность, игровая ситуация, работа с текстом, рефлексия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b="1" dirty="0" smtClean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ial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Arial" charset="0"/>
              </a:rPr>
              <a:t/>
            </a:r>
            <a:br>
              <a:rPr lang="ru-RU" b="1" dirty="0" smtClean="0">
                <a:solidFill>
                  <a:srgbClr val="FFC000"/>
                </a:solidFill>
                <a:latin typeface="Arial" charset="0"/>
              </a:rPr>
            </a:br>
            <a:endParaRPr lang="ru-RU" dirty="0"/>
          </a:p>
        </p:txBody>
      </p:sp>
      <p:pic>
        <p:nvPicPr>
          <p:cNvPr id="21506" name="Picture 2" descr="F:\ФОТО\2012-12-25 09.58.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60899">
            <a:off x="436720" y="2854823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7" name="Picture 3" descr="F:\ФОТО\2012-12-25 10.00.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16016">
            <a:off x="6191824" y="4486575"/>
            <a:ext cx="2730720" cy="2048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8" name="Picture 4" descr="F:\ФОТО\2012-12-25 10.01.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07905">
            <a:off x="2413669" y="4700569"/>
            <a:ext cx="2639083" cy="1979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9" name="Picture 5" descr="F:\ФОТО\2012-12-25 10.06.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2643182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071546"/>
            <a:ext cx="8286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1.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Организационный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момент.</a:t>
            </a:r>
            <a:r>
              <a:rPr lang="ru-RU" sz="1600" dirty="0" smtClean="0">
                <a:latin typeface="Century Gothic" pitchFamily="34" charset="0"/>
              </a:rPr>
              <a:t> </a:t>
            </a:r>
            <a:endParaRPr lang="ru-RU" sz="1600" dirty="0" smtClean="0">
              <a:latin typeface="Century Gothic" pitchFamily="34" charset="0"/>
            </a:endParaRPr>
          </a:p>
          <a:p>
            <a:pPr>
              <a:defRPr/>
            </a:pPr>
            <a:r>
              <a:rPr lang="ru-RU" sz="1600" b="1" i="1" dirty="0" smtClean="0">
                <a:latin typeface="Century Gothic" pitchFamily="34" charset="0"/>
              </a:rPr>
              <a:t>Цель: </a:t>
            </a:r>
            <a:r>
              <a:rPr lang="ru-RU" sz="1600" dirty="0" smtClean="0">
                <a:latin typeface="Century Gothic" pitchFamily="34" charset="0"/>
              </a:rPr>
              <a:t>настроить детей на учебную деятельность.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defRPr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defRPr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defRPr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defRPr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defRPr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>
              <a:defRPr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2.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Актуализация опорных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знаний.</a:t>
            </a:r>
            <a:endParaRPr lang="ru-RU" sz="1600" dirty="0" smtClean="0">
              <a:latin typeface="Century Gothic" pitchFamily="34" charset="0"/>
            </a:endParaRPr>
          </a:p>
          <a:p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b="1" i="1" dirty="0" smtClean="0">
                <a:latin typeface="Century Gothic" pitchFamily="34" charset="0"/>
              </a:rPr>
              <a:t>Цель: </a:t>
            </a:r>
            <a:r>
              <a:rPr lang="ru-RU" sz="1600" dirty="0" smtClean="0">
                <a:latin typeface="Century Gothic" pitchFamily="34" charset="0"/>
              </a:rPr>
              <a:t>актуализировать знания обучающихся - усвоены ли понятия частей слова (корень, суффикс), гласные Е и Ё.</a:t>
            </a:r>
          </a:p>
          <a:p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b="1" i="1" dirty="0" smtClean="0">
                <a:latin typeface="Century Gothic" pitchFamily="34" charset="0"/>
              </a:rPr>
              <a:t>Формы организации работы: 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Century Gothic" pitchFamily="34" charset="0"/>
              </a:rPr>
              <a:t>фронтальная: практическое моделирование звукового состава слова с опорой на фактически имеющиеся у обучающихся знания и </a:t>
            </a:r>
            <a:r>
              <a:rPr lang="ru-RU" sz="1600" dirty="0" smtClean="0">
                <a:latin typeface="Century Gothic" pitchFamily="34" charset="0"/>
              </a:rPr>
              <a:t>умения;</a:t>
            </a:r>
            <a:endParaRPr lang="ru-RU" sz="1600" dirty="0" smtClean="0">
              <a:latin typeface="Century Gothic" pitchFamily="34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Century Gothic" pitchFamily="34" charset="0"/>
              </a:rPr>
              <a:t>индивидуальная </a:t>
            </a:r>
            <a:r>
              <a:rPr lang="ru-RU" sz="1600" dirty="0" smtClean="0">
                <a:latin typeface="Century Gothic" pitchFamily="34" charset="0"/>
              </a:rPr>
              <a:t>:(работа на листочках</a:t>
            </a:r>
            <a:r>
              <a:rPr lang="ru-RU" sz="1600" dirty="0" smtClean="0">
                <a:latin typeface="Century Gothic" pitchFamily="34" charset="0"/>
              </a:rPr>
              <a:t>)</a:t>
            </a:r>
          </a:p>
          <a:p>
            <a:pPr>
              <a:buFontTx/>
              <a:buChar char="-"/>
            </a:pPr>
            <a:endParaRPr lang="ru-RU" sz="1600" dirty="0" smtClean="0">
              <a:latin typeface="Century Gothic" pitchFamily="34" charset="0"/>
            </a:endParaRPr>
          </a:p>
          <a:p>
            <a:r>
              <a:rPr lang="ru-RU" sz="1400" b="1" i="1" u="sng" dirty="0" smtClean="0"/>
              <a:t>В качестве контроля своих действий – сверка с образцом (с доской</a:t>
            </a:r>
            <a:r>
              <a:rPr lang="ru-RU" sz="1400" b="1" i="1" u="sng" dirty="0" smtClean="0"/>
              <a:t>).</a:t>
            </a:r>
          </a:p>
          <a:p>
            <a:endParaRPr lang="ru-RU" sz="1400" b="1" i="1" u="sng" dirty="0" smtClean="0">
              <a:latin typeface="Century Gothic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571480"/>
            <a:ext cx="8686800" cy="84124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  <a:t>Структура урока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  <a:t>(усвоение новых знаний)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entury Gothic" pitchFamily="34" charset="0"/>
            </a:endParaRPr>
          </a:p>
        </p:txBody>
      </p:sp>
      <p:pic>
        <p:nvPicPr>
          <p:cNvPr id="22530" name="Picture 2" descr="C:\Users\Павел\Desktop\ФОТО\2012-12-25 10.04.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071546"/>
            <a:ext cx="3164133" cy="2373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84296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 smtClean="0">
              <a:latin typeface="Century Gothic" pitchFamily="34" charset="0"/>
            </a:endParaRPr>
          </a:p>
          <a:p>
            <a:endParaRPr lang="ru-RU" sz="2400" i="1" dirty="0" smtClean="0">
              <a:latin typeface="Century Gothic" pitchFamily="34" charset="0"/>
            </a:endParaRPr>
          </a:p>
          <a:p>
            <a:endParaRPr lang="ru-RU" sz="2400" i="1" dirty="0" smtClean="0">
              <a:latin typeface="Century Gothic" pitchFamily="34" charset="0"/>
            </a:endParaRPr>
          </a:p>
          <a:p>
            <a:endParaRPr lang="ru-RU" sz="2400" i="1" dirty="0" smtClean="0">
              <a:latin typeface="Century Gothic" pitchFamily="34" charset="0"/>
            </a:endParaRPr>
          </a:p>
          <a:p>
            <a:endParaRPr lang="ru-RU" sz="2400" i="1" dirty="0" smtClean="0">
              <a:latin typeface="Century Gothic" pitchFamily="34" charset="0"/>
            </a:endParaRPr>
          </a:p>
          <a:p>
            <a:endParaRPr lang="ru-RU" sz="2400" i="1" dirty="0" smtClean="0">
              <a:latin typeface="Century Gothic" pitchFamily="34" charset="0"/>
            </a:endParaRPr>
          </a:p>
          <a:p>
            <a:endParaRPr lang="ru-RU" sz="2400" i="1" dirty="0" smtClean="0">
              <a:latin typeface="Century Gothic" pitchFamily="34" charset="0"/>
            </a:endParaRPr>
          </a:p>
          <a:p>
            <a:endParaRPr lang="ru-RU" sz="2400" i="1" dirty="0" smtClean="0">
              <a:latin typeface="Century Gothic" pitchFamily="34" charset="0"/>
            </a:endParaRPr>
          </a:p>
          <a:p>
            <a:endParaRPr lang="ru-RU" sz="2400" i="1" dirty="0" smtClean="0">
              <a:latin typeface="Century Gothic" pitchFamily="34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85720" y="285728"/>
            <a:ext cx="828680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Формирование УУД на данном этапе: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entury Gothic" pitchFamily="34" charset="0"/>
                <a:cs typeface="Times New Roman" pitchFamily="18" charset="0"/>
              </a:rPr>
              <a:t>Познавательные: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1)формируем умение извлекать информацию из схем, иллюстраций;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2)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формируем умение представлять информацию в виде схемы;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3) формируем умение выявлять сущность, особенности объектов;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4) формируем умение на основе анализа объектов делать выводы;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5) формируем умение обобщать и классифицировать по признакам;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entury Gothic" pitchFamily="34" charset="0"/>
                <a:cs typeface="Times New Roman" pitchFamily="18" charset="0"/>
              </a:rPr>
              <a:t>Коммуникативные: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1) формируем умение слушать и понимать других;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2)формируем умение строить речевое высказывание в соответствии с поставленными задачами;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3) формируем умение оформлять свои мысли в устной форме;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Регулятивные: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1) формируем умение оценивать учебные действия в соответствии с поставленной задачей;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2)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формируем умение осуществлять познавательную и личностную рефлексию.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entury Gothic" pitchFamily="34" charset="0"/>
                <a:cs typeface="Times New Roman" pitchFamily="18" charset="0"/>
              </a:rPr>
              <a:t>Личностные: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600" dirty="0" smtClean="0">
                <a:latin typeface="Century Gothic" pitchFamily="34" charset="0"/>
              </a:rPr>
              <a:t>1)формируем </a:t>
            </a:r>
            <a:r>
              <a:rPr lang="ru-RU" sz="1600" dirty="0" smtClean="0">
                <a:latin typeface="Century Gothic" pitchFamily="34" charset="0"/>
              </a:rPr>
              <a:t>мотивации к обучению и целенаправленной познавательной деятельности.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5"/>
            <a:ext cx="835824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3 Постановка учебной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задачи.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ru-RU" sz="1600" b="1" i="1" dirty="0" smtClean="0">
                <a:latin typeface="Century Gothic" pitchFamily="34" charset="0"/>
              </a:rPr>
              <a:t>Цель</a:t>
            </a:r>
            <a:r>
              <a:rPr lang="ru-RU" sz="1600" dirty="0" smtClean="0">
                <a:latin typeface="Century Gothic" pitchFamily="34" charset="0"/>
              </a:rPr>
              <a:t> - </a:t>
            </a:r>
            <a:r>
              <a:rPr lang="ru-RU" sz="1600" i="1" dirty="0" smtClean="0">
                <a:latin typeface="Century Gothic" pitchFamily="34" charset="0"/>
              </a:rPr>
              <a:t>«открытие» новой части слова и её значения для слова</a:t>
            </a:r>
            <a:endParaRPr lang="ru-RU" sz="1600" dirty="0" smtClean="0">
              <a:latin typeface="Century Gothic" pitchFamily="34" charset="0"/>
            </a:endParaRPr>
          </a:p>
          <a:p>
            <a:r>
              <a:rPr lang="ru-RU" sz="1600" i="1" u="sng" dirty="0" smtClean="0">
                <a:latin typeface="Century Gothic" pitchFamily="34" charset="0"/>
              </a:rPr>
              <a:t>На данном этапе спроектирован</a:t>
            </a:r>
          </a:p>
          <a:p>
            <a:r>
              <a:rPr lang="ru-RU" sz="1600" i="1" u="sng" dirty="0" smtClean="0">
                <a:latin typeface="Century Gothic" pitchFamily="34" charset="0"/>
              </a:rPr>
              <a:t> поисковый тип активности обучающихся</a:t>
            </a:r>
            <a:r>
              <a:rPr lang="ru-RU" sz="1600" i="1" u="sng" dirty="0" smtClean="0">
                <a:latin typeface="Century Gothic" pitchFamily="34" charset="0"/>
              </a:rPr>
              <a:t>.</a:t>
            </a:r>
            <a:endParaRPr lang="ru-RU" sz="1600" i="1" u="sng" dirty="0" smtClean="0">
              <a:latin typeface="Century Gothic" pitchFamily="34" charset="0"/>
            </a:endParaRPr>
          </a:p>
          <a:p>
            <a:r>
              <a:rPr lang="ru-RU" sz="1600" b="1" i="1" dirty="0" smtClean="0">
                <a:latin typeface="Century Gothic" pitchFamily="34" charset="0"/>
              </a:rPr>
              <a:t> Формы организации работы: </a:t>
            </a:r>
            <a:endParaRPr lang="ru-RU" sz="1600" dirty="0" smtClean="0">
              <a:latin typeface="Century Gothic" pitchFamily="34" charset="0"/>
            </a:endParaRPr>
          </a:p>
          <a:p>
            <a:r>
              <a:rPr lang="ru-RU" sz="1600" dirty="0" smtClean="0">
                <a:latin typeface="Century Gothic" pitchFamily="34" charset="0"/>
              </a:rPr>
              <a:t> Коллективная работа </a:t>
            </a:r>
          </a:p>
          <a:p>
            <a:r>
              <a:rPr lang="ru-RU" sz="1600" dirty="0" smtClean="0">
                <a:latin typeface="Century Gothic" pitchFamily="34" charset="0"/>
              </a:rPr>
              <a:t>для поиска решения учебной задачи (работа с текстом</a:t>
            </a:r>
            <a:r>
              <a:rPr lang="ru-RU" sz="1600" dirty="0" smtClean="0">
                <a:latin typeface="Century Gothic" pitchFamily="34" charset="0"/>
              </a:rPr>
              <a:t>)</a:t>
            </a:r>
            <a:r>
              <a:rPr lang="ru-RU" sz="1600" i="1" dirty="0" smtClean="0">
                <a:latin typeface="Century Gothic" pitchFamily="34" charset="0"/>
              </a:rPr>
              <a:t>,(</a:t>
            </a:r>
            <a:r>
              <a:rPr lang="ru-RU" sz="1600" i="1" dirty="0" smtClean="0">
                <a:latin typeface="Century Gothic" pitchFamily="34" charset="0"/>
              </a:rPr>
              <a:t>фронтальная</a:t>
            </a:r>
            <a:r>
              <a:rPr lang="ru-RU" sz="1600" i="1" dirty="0" smtClean="0">
                <a:latin typeface="Century Gothic" pitchFamily="34" charset="0"/>
              </a:rPr>
              <a:t>).</a:t>
            </a:r>
          </a:p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Формирование УУД на данном этапе:</a:t>
            </a:r>
          </a:p>
          <a:p>
            <a:endParaRPr lang="ru-RU" b="1" dirty="0" smtClean="0">
              <a:solidFill>
                <a:schemeClr val="bg2">
                  <a:lumMod val="25000"/>
                </a:schemeClr>
              </a:solidFill>
              <a:latin typeface="Century Gothic" pitchFamily="34" charset="0"/>
            </a:endParaRPr>
          </a:p>
          <a:p>
            <a:endParaRPr lang="ru-RU" i="1" dirty="0" smtClean="0">
              <a:latin typeface="Century Gothic" pitchFamily="34" charset="0"/>
            </a:endParaRPr>
          </a:p>
          <a:p>
            <a:endParaRPr lang="ru-RU" i="1" dirty="0" smtClean="0">
              <a:latin typeface="Century Gothic" pitchFamily="34" charset="0"/>
            </a:endParaRPr>
          </a:p>
          <a:p>
            <a:endParaRPr lang="ru-RU" i="1" dirty="0" smtClean="0">
              <a:latin typeface="Century Gothic" pitchFamily="34" charset="0"/>
            </a:endParaRPr>
          </a:p>
          <a:p>
            <a:endParaRPr lang="ru-RU" i="1" dirty="0" smtClean="0">
              <a:latin typeface="Century Gothic" pitchFamily="34" charset="0"/>
            </a:endParaRPr>
          </a:p>
          <a:p>
            <a:endParaRPr lang="ru-RU" i="1" dirty="0" smtClean="0">
              <a:latin typeface="Century Gothic" pitchFamily="34" charset="0"/>
            </a:endParaRPr>
          </a:p>
          <a:p>
            <a:endParaRPr lang="ru-RU" i="1" dirty="0" smtClean="0">
              <a:latin typeface="Century Gothic" pitchFamily="34" charset="0"/>
            </a:endParaRPr>
          </a:p>
          <a:p>
            <a:endParaRPr lang="ru-RU" i="1" dirty="0" smtClean="0">
              <a:latin typeface="Century Gothic" pitchFamily="34" charset="0"/>
            </a:endParaRPr>
          </a:p>
          <a:p>
            <a:endParaRPr lang="ru-RU" i="1" dirty="0" smtClean="0">
              <a:latin typeface="Century Gothic" pitchFamily="34" charset="0"/>
            </a:endParaRPr>
          </a:p>
        </p:txBody>
      </p:sp>
      <p:pic>
        <p:nvPicPr>
          <p:cNvPr id="3" name="Picture 2" descr="C:\Users\Павел\Desktop\ФОТО\2012-12-25 10.04.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2285992"/>
            <a:ext cx="2143108" cy="1607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14282" y="2487573"/>
            <a:ext cx="8786841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entury Gothic" pitchFamily="34" charset="0"/>
                <a:cs typeface="Times New Roman" pitchFamily="18" charset="0"/>
              </a:rPr>
              <a:t>Познавательные: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1)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формируем умение извлекать информацию из текстов;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2)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формируем умение представлять информацию в виде схемы;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3) формируем умение выявлять сущность, особенности объектов;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4) формируем умение на основе анализа объектов делать выводы;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5) формируем умение обобщать и классифицировать по признакам;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Коммуникативные: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1) формируем умение слушать и понимать других;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2)формируем умение строить речевое высказывание в соответствии с поставленными задачами;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3) формируем умение оформлять свои мысли в устной форме;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entury Gothic" pitchFamily="34" charset="0"/>
                <a:cs typeface="Times New Roman" pitchFamily="18" charset="0"/>
              </a:rPr>
              <a:t>Регулятивные: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1) формируем умение высказывать своё предположение на основе работы с материалом учебника;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2) формируем умение оценивать учебные действия в соответствии с поставленной задачей;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3)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формируем умение осуществлять познавательную и личностную рефлексию.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entury Gothic" pitchFamily="34" charset="0"/>
                <a:cs typeface="Times New Roman" pitchFamily="18" charset="0"/>
              </a:rPr>
              <a:t>Личностные: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1)формируем мотивации к обучению и целенаправленной познавательной деятельности;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4.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Первичное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закрепление.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algn="just"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b="1" i="1" dirty="0" smtClean="0">
                <a:latin typeface="Century Gothic" pitchFamily="34" charset="0"/>
              </a:rPr>
              <a:t>Цель этапа: </a:t>
            </a:r>
            <a:r>
              <a:rPr lang="ru-RU" sz="1600" dirty="0" smtClean="0">
                <a:latin typeface="Century Gothic" pitchFamily="34" charset="0"/>
              </a:rPr>
              <a:t>проконтролировать, усвоена ли учебная задача. </a:t>
            </a:r>
          </a:p>
          <a:p>
            <a:pPr algn="just">
              <a:defRPr/>
            </a:pPr>
            <a:r>
              <a:rPr lang="ru-RU" sz="1600" b="1" i="1" dirty="0" smtClean="0">
                <a:latin typeface="Century Gothic" pitchFamily="34" charset="0"/>
              </a:rPr>
              <a:t>Формы работы</a:t>
            </a:r>
            <a:r>
              <a:rPr lang="ru-RU" sz="1600" i="1" dirty="0" smtClean="0">
                <a:latin typeface="Century Gothic" pitchFamily="34" charset="0"/>
              </a:rPr>
              <a:t>: индивидуальная (у доски), коллективная работа(учебник), подвижная игра.</a:t>
            </a:r>
          </a:p>
          <a:p>
            <a:pPr algn="just">
              <a:defRPr/>
            </a:pPr>
            <a:endParaRPr lang="ru-RU" sz="1600" i="1" dirty="0" smtClean="0">
              <a:latin typeface="Century Gothic" pitchFamily="34" charset="0"/>
            </a:endParaRPr>
          </a:p>
          <a:p>
            <a:pPr>
              <a:defRPr/>
            </a:pPr>
            <a:endParaRPr lang="ru-RU" sz="1600" i="1" dirty="0"/>
          </a:p>
        </p:txBody>
      </p:sp>
      <p:pic>
        <p:nvPicPr>
          <p:cNvPr id="7" name="Picture 3" descr="C:\Users\Павел\Desktop\ФОТО\2012-12-25 10.02.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5072074"/>
            <a:ext cx="1643074" cy="1423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C:\Users\Павел\Desktop\ФОТО\2012-12-25 10.06.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142984"/>
            <a:ext cx="2000264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1500174"/>
            <a:ext cx="85725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Формирование УУД: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Познавательные: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1) формируем умение выявлять сущность, особенности объектов;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4) формируем умение на основе анализа объектов делать выводы;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5) формируем умение обобщать и классифицировать по признакам;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6) формируем умение ориентироваться на развороте учебника;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entury Gothic" pitchFamily="34" charset="0"/>
                <a:cs typeface="Times New Roman" pitchFamily="18" charset="0"/>
              </a:rPr>
              <a:t>Коммуникативные: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1) формируем умение слушать и понимать других;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2)формируем умение строить речевое высказывание в соответствии с поставленными задачами;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3) формируем умение оформлять свои мысли в устной форме;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entury Gothic" pitchFamily="34" charset="0"/>
                <a:cs typeface="Times New Roman" pitchFamily="18" charset="0"/>
              </a:rPr>
              <a:t>Регулятивные: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ru-RU" sz="1600" dirty="0" smtClean="0">
                <a:latin typeface="Century Gothic" pitchFamily="34" charset="0"/>
                <a:cs typeface="Times New Roman" pitchFamily="18" charset="0"/>
              </a:rPr>
              <a:t>Формируем умение высказывать своё предположение на основе работы с материалом учебника;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ru-RU" sz="1600" dirty="0" smtClean="0">
                <a:latin typeface="Century Gothic" pitchFamily="34" charset="0"/>
                <a:cs typeface="Times New Roman" pitchFamily="18" charset="0"/>
              </a:rPr>
              <a:t>Формируем умение оценивать учебные действия в соответствии с поставленной задачей;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entury Gothic" pitchFamily="34" charset="0"/>
                <a:cs typeface="Times New Roman" pitchFamily="18" charset="0"/>
              </a:rPr>
              <a:t>Личностные: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1)формируем мотивации к обучению 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 целенаправленной познавательной деятельности;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928670"/>
            <a:ext cx="8686800" cy="838200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  <a:t>Сапогина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  <a:t> Светлана Юрьевна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</a:b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  <a:t>учитель начальных классов</a:t>
            </a:r>
            <a:b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</a:b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  <a:t>МАОУ «Средняя школа №8»</a:t>
            </a:r>
            <a:b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</a:b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  <a:t>г.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  <a:t>Когалым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  <a:t/>
            </a:r>
            <a:b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</a:b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  <a:t>2012 – 2013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  <a:t>уч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  <a:t>. год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entury Gothic" pitchFamily="34" charset="0"/>
            </a:endParaRPr>
          </a:p>
        </p:txBody>
      </p:sp>
      <p:pic>
        <p:nvPicPr>
          <p:cNvPr id="13313" name="Picture 1" descr="C:\Users\Павел\Desktop\ФОТО\2012-12-25 10.13.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714488"/>
            <a:ext cx="4431570" cy="400052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с одним скругленным углом 6"/>
          <p:cNvSpPr/>
          <p:nvPr/>
        </p:nvSpPr>
        <p:spPr>
          <a:xfrm>
            <a:off x="357158" y="5715016"/>
            <a:ext cx="3429024" cy="714380"/>
          </a:xfrm>
          <a:prstGeom prst="round1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Стаж работы 20 лет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58847"/>
            <a:ext cx="8286808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pPr algn="just"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5.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Физическая минутка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.</a:t>
            </a:r>
          </a:p>
          <a:p>
            <a:pPr algn="just">
              <a:defRPr/>
            </a:pP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6.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Практическая деятельность.</a:t>
            </a:r>
            <a:r>
              <a:rPr lang="ru-RU" sz="1600" dirty="0" smtClean="0"/>
              <a:t> 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b="1" i="1" dirty="0" smtClean="0">
                <a:latin typeface="Century Gothic" pitchFamily="34" charset="0"/>
              </a:rPr>
              <a:t>Цель: </a:t>
            </a:r>
            <a:r>
              <a:rPr lang="ru-RU" sz="1600" i="1" dirty="0" smtClean="0">
                <a:latin typeface="Century Gothic" pitchFamily="34" charset="0"/>
              </a:rPr>
              <a:t>работа с текстом (ф</a:t>
            </a:r>
            <a:r>
              <a:rPr lang="ru-RU" sz="1600" dirty="0" smtClean="0">
                <a:latin typeface="Century Gothic" pitchFamily="34" charset="0"/>
              </a:rPr>
              <a:t>ормирование типа  правильной  читательской  деятельности  учащихся)  </a:t>
            </a:r>
          </a:p>
          <a:p>
            <a:r>
              <a:rPr lang="ru-RU" sz="1600" b="1" i="1" dirty="0" smtClean="0">
                <a:latin typeface="Century Gothic" pitchFamily="34" charset="0"/>
              </a:rPr>
              <a:t>Формы работы</a:t>
            </a:r>
            <a:r>
              <a:rPr lang="ru-RU" sz="1600" i="1" dirty="0" smtClean="0">
                <a:latin typeface="Century Gothic" pitchFamily="34" charset="0"/>
              </a:rPr>
              <a:t>: фронтальная, </a:t>
            </a:r>
            <a:r>
              <a:rPr lang="ru-RU" sz="1600" i="1" dirty="0" smtClean="0">
                <a:latin typeface="Century Gothic" pitchFamily="34" charset="0"/>
              </a:rPr>
              <a:t>индивидуальная.</a:t>
            </a:r>
          </a:p>
          <a:p>
            <a:endParaRPr lang="ru-RU" sz="1600" dirty="0" smtClean="0">
              <a:latin typeface="Century Gothic" pitchFamily="34" charset="0"/>
            </a:endParaRPr>
          </a:p>
          <a:p>
            <a:endParaRPr lang="ru-RU" sz="1600" dirty="0" smtClean="0">
              <a:latin typeface="Century Gothic" pitchFamily="34" charset="0"/>
            </a:endParaRPr>
          </a:p>
          <a:p>
            <a:r>
              <a:rPr lang="ru-RU" sz="1600" b="1" i="1" u="sng" dirty="0" smtClean="0">
                <a:latin typeface="Century Gothic" pitchFamily="34" charset="0"/>
              </a:rPr>
              <a:t>Работа  с  текстом:</a:t>
            </a:r>
          </a:p>
          <a:p>
            <a:pPr lvl="0"/>
            <a:r>
              <a:rPr lang="ru-RU" sz="1600" dirty="0" smtClean="0">
                <a:latin typeface="Century Gothic" pitchFamily="34" charset="0"/>
              </a:rPr>
              <a:t>Работа  с  текстом  до  чтения (картинка).</a:t>
            </a:r>
          </a:p>
          <a:p>
            <a:pPr lvl="0"/>
            <a:r>
              <a:rPr lang="ru-RU" sz="1600" dirty="0" smtClean="0">
                <a:latin typeface="Century Gothic" pitchFamily="34" charset="0"/>
              </a:rPr>
              <a:t>Работа  с  текстом  во  время  чтения.</a:t>
            </a:r>
          </a:p>
          <a:p>
            <a:pPr lvl="0"/>
            <a:r>
              <a:rPr lang="ru-RU" sz="1600" dirty="0" smtClean="0">
                <a:latin typeface="Century Gothic" pitchFamily="34" charset="0"/>
              </a:rPr>
              <a:t> Осмысление  на  уровне  содержания</a:t>
            </a:r>
          </a:p>
          <a:p>
            <a:pPr lvl="0"/>
            <a:r>
              <a:rPr lang="ru-RU" sz="1600" dirty="0" smtClean="0">
                <a:latin typeface="Century Gothic" pitchFamily="34" charset="0"/>
              </a:rPr>
              <a:t> (комментирование с вопросами).</a:t>
            </a:r>
          </a:p>
          <a:p>
            <a:pPr lvl="0"/>
            <a:r>
              <a:rPr lang="ru-RU" sz="1600" dirty="0" smtClean="0">
                <a:latin typeface="Century Gothic" pitchFamily="34" charset="0"/>
              </a:rPr>
              <a:t>Работа  с  текстом  после  чтения с  целью </a:t>
            </a:r>
          </a:p>
          <a:p>
            <a:pPr lvl="0"/>
            <a:r>
              <a:rPr lang="ru-RU" sz="1600" dirty="0" smtClean="0">
                <a:latin typeface="Century Gothic" pitchFamily="34" charset="0"/>
              </a:rPr>
              <a:t> достижения  понимания. </a:t>
            </a:r>
          </a:p>
          <a:p>
            <a:pPr lvl="0"/>
            <a:r>
              <a:rPr lang="ru-RU" sz="1600" dirty="0" smtClean="0">
                <a:latin typeface="Century Gothic" pitchFamily="34" charset="0"/>
              </a:rPr>
              <a:t>Выразительное чтение текста</a:t>
            </a:r>
            <a:r>
              <a:rPr lang="ru-RU" sz="1600" dirty="0" smtClean="0">
                <a:latin typeface="Century Gothic" pitchFamily="34" charset="0"/>
              </a:rPr>
              <a:t>.</a:t>
            </a:r>
          </a:p>
          <a:p>
            <a:pPr lvl="0"/>
            <a:endParaRPr lang="ru-RU" sz="1600" dirty="0" smtClean="0">
              <a:latin typeface="Century Gothic" pitchFamily="34" charset="0"/>
            </a:endParaRPr>
          </a:p>
          <a:p>
            <a:pPr lvl="0"/>
            <a:endParaRPr lang="ru-RU" sz="1600" dirty="0" smtClean="0">
              <a:latin typeface="Century Gothic" pitchFamily="34" charset="0"/>
            </a:endParaRPr>
          </a:p>
          <a:p>
            <a:pPr lvl="0"/>
            <a:endParaRPr lang="ru-RU" sz="1600" dirty="0" smtClean="0">
              <a:latin typeface="Century Gothic" pitchFamily="34" charset="0"/>
            </a:endParaRPr>
          </a:p>
          <a:p>
            <a:pPr lvl="0"/>
            <a:endParaRPr lang="ru-RU" sz="1600" dirty="0" smtClean="0">
              <a:latin typeface="Century Gothic" pitchFamily="34" charset="0"/>
            </a:endParaRPr>
          </a:p>
          <a:p>
            <a:pPr lvl="0"/>
            <a:endParaRPr lang="ru-RU" sz="1600" dirty="0" smtClean="0">
              <a:latin typeface="Century Gothic" pitchFamily="34" charset="0"/>
            </a:endParaRPr>
          </a:p>
          <a:p>
            <a:pPr lvl="0"/>
            <a:endParaRPr lang="ru-RU" sz="1600" dirty="0" smtClean="0">
              <a:latin typeface="Century Gothic" pitchFamily="34" charset="0"/>
            </a:endParaRPr>
          </a:p>
          <a:p>
            <a:pPr lvl="0"/>
            <a:endParaRPr lang="ru-RU" sz="1600" dirty="0" smtClean="0">
              <a:latin typeface="Century Gothic" pitchFamily="34" charset="0"/>
            </a:endParaRPr>
          </a:p>
          <a:p>
            <a:pPr lvl="0"/>
            <a:endParaRPr lang="ru-RU" sz="1600" dirty="0" smtClean="0">
              <a:latin typeface="Century Gothic" pitchFamily="34" charset="0"/>
            </a:endParaRPr>
          </a:p>
          <a:p>
            <a:pPr lvl="0"/>
            <a:endParaRPr lang="ru-RU" sz="1600" dirty="0" smtClean="0">
              <a:latin typeface="Century Gothic" pitchFamily="34" charset="0"/>
            </a:endParaRPr>
          </a:p>
          <a:p>
            <a:pPr lvl="0"/>
            <a:endParaRPr lang="ru-RU" sz="1600" dirty="0" smtClean="0">
              <a:latin typeface="Century Gothic" pitchFamily="34" charset="0"/>
            </a:endParaRPr>
          </a:p>
          <a:p>
            <a:pPr lvl="0"/>
            <a:endParaRPr lang="ru-RU" sz="1600" dirty="0" smtClean="0">
              <a:latin typeface="Century Gothic" pitchFamily="34" charset="0"/>
            </a:endParaRPr>
          </a:p>
          <a:p>
            <a:pPr lvl="0"/>
            <a:endParaRPr lang="ru-RU" sz="1600" dirty="0" smtClean="0">
              <a:latin typeface="Century Gothic" pitchFamily="34" charset="0"/>
            </a:endParaRPr>
          </a:p>
          <a:p>
            <a:pPr lvl="0"/>
            <a:endParaRPr lang="ru-RU" sz="1600" dirty="0"/>
          </a:p>
        </p:txBody>
      </p:sp>
      <p:pic>
        <p:nvPicPr>
          <p:cNvPr id="5" name="Picture 4" descr="C:\Users\Павел\Desktop\ФОТО\2012-12-25 09.59.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071678"/>
            <a:ext cx="2667018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F:\ФОТО\2012-12-25 10.01.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500570"/>
            <a:ext cx="2786082" cy="2089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7158" y="285728"/>
            <a:ext cx="827181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entury Gothic" pitchFamily="34" charset="0"/>
                <a:cs typeface="Arial" pitchFamily="34" charset="0"/>
              </a:rPr>
              <a:t>Формирование УУД на данном этапе: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entury Gothic" pitchFamily="34" charset="0"/>
                <a:cs typeface="Arial" pitchFamily="34" charset="0"/>
              </a:rPr>
              <a:t>Познавательные: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1)формируем умение извлекать информацию из иллюстраций, текстов;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Century Gothic" pitchFamily="34" charset="0"/>
                <a:cs typeface="Times New Roman" pitchFamily="18" charset="0"/>
              </a:rPr>
              <a:t>2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) формируем умение ориентироваться на развороте учебника;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Century Gothic" pitchFamily="34" charset="0"/>
                <a:cs typeface="Times New Roman" pitchFamily="18" charset="0"/>
              </a:rPr>
              <a:t>3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) формируем умение находить ответы на вопросы в иллюстрации.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entury Gothic" pitchFamily="34" charset="0"/>
                <a:cs typeface="Times New Roman" pitchFamily="18" charset="0"/>
              </a:rPr>
              <a:t>Коммуникативные: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1) формирование развития речи;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2) формируем умение слушать других;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3)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формируем умение строить речевое высказывание в соответствии с поставленными задачами;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4) формируем умение оформлять свои мысли в устной форме;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entury Gothic" pitchFamily="34" charset="0"/>
                <a:cs typeface="Times New Roman" pitchFamily="18" charset="0"/>
              </a:rPr>
              <a:t>Регулятивные: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1) формируем умение высказывать своё предположение на основе работы с материалом учебника;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2) формируем умение оценивать учебные действия в соответствии с поставленной задачей;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entury Gothic" pitchFamily="34" charset="0"/>
                <a:cs typeface="Times New Roman" pitchFamily="18" charset="0"/>
              </a:rPr>
              <a:t>Личностные: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1) формируем умение выказывать своё отношение к героям, выражать свои эмоции;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2) формируем мотивации к обучению и целенаправленной познавательной деятельности;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57166"/>
            <a:ext cx="84296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7. Самостоятельная работа </a:t>
            </a:r>
          </a:p>
          <a:p>
            <a:pPr algn="just">
              <a:defRPr/>
            </a:pPr>
            <a:r>
              <a:rPr lang="ru-RU" sz="1600" b="1" i="1" dirty="0" smtClean="0">
                <a:latin typeface="Century Gothic" pitchFamily="34" charset="0"/>
              </a:rPr>
              <a:t>Цель</a:t>
            </a:r>
            <a:r>
              <a:rPr lang="ru-RU" sz="1600" dirty="0" smtClean="0">
                <a:latin typeface="Century Gothic" pitchFamily="34" charset="0"/>
              </a:rPr>
              <a:t>: умение находить</a:t>
            </a:r>
          </a:p>
          <a:p>
            <a:pPr algn="just">
              <a:defRPr/>
            </a:pPr>
            <a:r>
              <a:rPr lang="ru-RU" sz="1600" dirty="0" smtClean="0">
                <a:latin typeface="Century Gothic" pitchFamily="34" charset="0"/>
              </a:rPr>
              <a:t> в тексте слова с приставками</a:t>
            </a:r>
          </a:p>
          <a:p>
            <a:pPr algn="just">
              <a:defRPr/>
            </a:pPr>
            <a:r>
              <a:rPr lang="ru-RU" sz="1600" b="1" i="1" dirty="0" smtClean="0">
                <a:latin typeface="Century Gothic" pitchFamily="34" charset="0"/>
              </a:rPr>
              <a:t>Формы работы</a:t>
            </a:r>
            <a:r>
              <a:rPr lang="ru-RU" sz="1600" i="1" dirty="0" smtClean="0">
                <a:latin typeface="Century Gothic" pitchFamily="34" charset="0"/>
              </a:rPr>
              <a:t>: </a:t>
            </a:r>
            <a:r>
              <a:rPr lang="ru-RU" sz="1600" dirty="0" smtClean="0">
                <a:latin typeface="Century Gothic" pitchFamily="34" charset="0"/>
              </a:rPr>
              <a:t>индивидуальная </a:t>
            </a:r>
          </a:p>
          <a:p>
            <a:pPr algn="just">
              <a:defRPr/>
            </a:pPr>
            <a:r>
              <a:rPr lang="ru-RU" sz="1600" dirty="0" smtClean="0">
                <a:latin typeface="Century Gothic" pitchFamily="34" charset="0"/>
              </a:rPr>
              <a:t>(поиск в тексте слов с приставками</a:t>
            </a:r>
            <a:r>
              <a:rPr lang="ru-RU" sz="1600" dirty="0" smtClean="0">
                <a:latin typeface="Century Gothic" pitchFamily="34" charset="0"/>
              </a:rPr>
              <a:t>).</a:t>
            </a:r>
          </a:p>
          <a:p>
            <a:pPr algn="just">
              <a:defRPr/>
            </a:pPr>
            <a:r>
              <a:rPr lang="ru-RU" sz="1600" i="1" dirty="0" smtClean="0">
                <a:latin typeface="Century Gothic" pitchFamily="34" charset="0"/>
              </a:rPr>
              <a:t> </a:t>
            </a:r>
            <a:endParaRPr lang="ru-RU" sz="1600" i="1" dirty="0" smtClean="0">
              <a:latin typeface="Century Gothic" pitchFamily="34" charset="0"/>
            </a:endParaRPr>
          </a:p>
          <a:p>
            <a:pPr algn="just">
              <a:defRPr/>
            </a:pPr>
            <a:endParaRPr lang="ru-RU" i="1" dirty="0" smtClean="0">
              <a:latin typeface="Century Gothic" pitchFamily="34" charset="0"/>
            </a:endParaRPr>
          </a:p>
          <a:p>
            <a:pPr algn="just">
              <a:defRPr/>
            </a:pPr>
            <a:endParaRPr lang="ru-RU" i="1" dirty="0" smtClean="0">
              <a:latin typeface="Century Gothic" pitchFamily="34" charset="0"/>
            </a:endParaRPr>
          </a:p>
          <a:p>
            <a:pPr algn="just">
              <a:defRPr/>
            </a:pPr>
            <a:endParaRPr lang="ru-RU" i="1" dirty="0" smtClean="0">
              <a:latin typeface="Century Gothic" pitchFamily="34" charset="0"/>
            </a:endParaRPr>
          </a:p>
          <a:p>
            <a:pPr algn="just">
              <a:defRPr/>
            </a:pPr>
            <a:endParaRPr lang="ru-RU" sz="1200" b="1" i="1" u="sng" dirty="0" smtClean="0">
              <a:latin typeface="Century Gothic" pitchFamily="34" charset="0"/>
            </a:endParaRPr>
          </a:p>
        </p:txBody>
      </p:sp>
      <p:pic>
        <p:nvPicPr>
          <p:cNvPr id="4" name="Picture 2" descr="F:\ФОТО\2012-12-25 09.58.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42831"/>
            <a:ext cx="2714644" cy="2035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90" y="2071678"/>
            <a:ext cx="850109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Формирование УУД: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Познавательные: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1)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формируем умение извлекать информацию из текстов;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2) формируем умение на основе анализа объектов делать выводы;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3) формируем умение обобщать и классифицировать по признакам;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entury Gothic" pitchFamily="34" charset="0"/>
                <a:cs typeface="Times New Roman" pitchFamily="18" charset="0"/>
              </a:rPr>
              <a:t>Регулятивные: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1) формируем умение оценивать учебные действия в соответствии с поставленной задачей;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2) формирование навыка самоконтроля;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3) формирование навыка использования полученных знаний.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entury Gothic" pitchFamily="34" charset="0"/>
                <a:cs typeface="Times New Roman" pitchFamily="18" charset="0"/>
              </a:rPr>
              <a:t>Личностные: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1)формируем мотивации к обучению и целенаправленной познавательной деятельности;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835824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8. Итог урока. Рефлексия.</a:t>
            </a:r>
            <a:r>
              <a:rPr lang="ru-RU" sz="1600" dirty="0" smtClean="0"/>
              <a:t> </a:t>
            </a:r>
          </a:p>
          <a:p>
            <a:pPr algn="just">
              <a:defRPr/>
            </a:pPr>
            <a:r>
              <a:rPr lang="ru-RU" sz="1600" b="1" i="1" dirty="0" smtClean="0">
                <a:latin typeface="Century Gothic" pitchFamily="34" charset="0"/>
              </a:rPr>
              <a:t>Цель: </a:t>
            </a:r>
            <a:r>
              <a:rPr lang="ru-RU" sz="1600" dirty="0" smtClean="0">
                <a:latin typeface="Century Gothic" pitchFamily="34" charset="0"/>
              </a:rPr>
              <a:t>способность   оценивать  свою  деятельность  на  уроке,  умения  оценить  свои  достижения  на  уроке.</a:t>
            </a:r>
          </a:p>
          <a:p>
            <a:pPr lvl="0" algn="just">
              <a:defRPr/>
            </a:pPr>
            <a:endParaRPr lang="ru-RU" dirty="0" smtClean="0">
              <a:latin typeface="Century Gothic" pitchFamily="34" charset="0"/>
            </a:endParaRPr>
          </a:p>
          <a:p>
            <a:pPr lvl="0" algn="just">
              <a:defRPr/>
            </a:pPr>
            <a:r>
              <a:rPr lang="ru-RU" sz="1400" b="1" i="1" u="sng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На всех этапах урока была использована обратная связь (работа с листочками</a:t>
            </a:r>
            <a:r>
              <a:rPr lang="ru-RU" sz="1400" b="1" i="1" u="sng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).</a:t>
            </a:r>
          </a:p>
          <a:p>
            <a:pPr lvl="0" algn="just">
              <a:defRPr/>
            </a:pPr>
            <a:endParaRPr lang="ru-RU" sz="1400" b="1" i="1" u="sng" dirty="0" smtClean="0">
              <a:latin typeface="Century Gothic" pitchFamily="34" charset="0"/>
            </a:endParaRPr>
          </a:p>
          <a:p>
            <a:pPr lvl="0" algn="just">
              <a:defRPr/>
            </a:pPr>
            <a:endParaRPr lang="ru-RU" sz="1400" b="1" i="1" u="sng" dirty="0" smtClean="0">
              <a:latin typeface="Century Gothic" pitchFamily="34" charset="0"/>
            </a:endParaRPr>
          </a:p>
          <a:p>
            <a:pPr lvl="0" algn="just">
              <a:defRPr/>
            </a:pPr>
            <a:endParaRPr lang="ru-RU" sz="1400" b="1" i="1" u="sng" dirty="0" smtClean="0">
              <a:latin typeface="Century Gothic" pitchFamily="34" charset="0"/>
            </a:endParaRPr>
          </a:p>
          <a:p>
            <a:pPr lvl="0" algn="just">
              <a:defRPr/>
            </a:pPr>
            <a:endParaRPr lang="ru-RU" sz="1400" b="1" i="1" u="sng" dirty="0" smtClean="0">
              <a:latin typeface="Century Gothic" pitchFamily="34" charset="0"/>
            </a:endParaRPr>
          </a:p>
          <a:p>
            <a:pPr lvl="0" algn="just">
              <a:defRPr/>
            </a:pPr>
            <a:endParaRPr lang="ru-RU" sz="1400" b="1" i="1" u="sng" dirty="0" smtClean="0">
              <a:latin typeface="Century Gothic" pitchFamily="34" charset="0"/>
            </a:endParaRPr>
          </a:p>
          <a:p>
            <a:pPr lvl="0" algn="just">
              <a:defRPr/>
            </a:pPr>
            <a:endParaRPr lang="ru-RU" sz="1400" b="1" i="1" u="sng" dirty="0" smtClean="0">
              <a:latin typeface="Century Gothic" pitchFamily="34" charset="0"/>
            </a:endParaRPr>
          </a:p>
          <a:p>
            <a:pPr lvl="0" algn="just">
              <a:defRPr/>
            </a:pPr>
            <a:endParaRPr lang="ru-RU" sz="1400" b="1" i="1" u="sng" dirty="0" smtClean="0">
              <a:latin typeface="Century Gothic" pitchFamily="34" charset="0"/>
            </a:endParaRPr>
          </a:p>
          <a:p>
            <a:pPr lvl="0" algn="just">
              <a:defRPr/>
            </a:pPr>
            <a:endParaRPr lang="ru-RU" sz="1400" b="1" i="1" u="sng" dirty="0" smtClean="0">
              <a:latin typeface="Century Gothic" pitchFamily="34" charset="0"/>
            </a:endParaRPr>
          </a:p>
          <a:p>
            <a:pPr lvl="0" algn="just">
              <a:defRPr/>
            </a:pPr>
            <a:endParaRPr lang="ru-RU" sz="1400" b="1" i="1" u="sng" dirty="0" smtClean="0">
              <a:latin typeface="Century Gothic" pitchFamily="34" charset="0"/>
            </a:endParaRPr>
          </a:p>
          <a:p>
            <a:pPr lvl="0" algn="just">
              <a:defRPr/>
            </a:pPr>
            <a:endParaRPr lang="ru-RU" sz="1400" b="1" i="1" u="sng" dirty="0" smtClean="0">
              <a:latin typeface="Century Gothic" pitchFamily="34" charset="0"/>
            </a:endParaRPr>
          </a:p>
          <a:p>
            <a:pPr lvl="0" algn="just">
              <a:defRPr/>
            </a:pPr>
            <a:endParaRPr lang="ru-RU" sz="1200" b="1" i="1" u="sng" dirty="0" smtClean="0">
              <a:latin typeface="Century Gothic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57159" y="1857364"/>
            <a:ext cx="850112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Формирование УУД: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Познавательные: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1)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формируем умение представлять информацию в виде схемы;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2) формируем умение выявлять сущность, особенности объектов;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3) формируем умение на основе анализа объектов делать выводы;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4) формируем умение обобщать и классифицировать по признакам;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entury Gothic" pitchFamily="34" charset="0"/>
                <a:cs typeface="Times New Roman" pitchFamily="18" charset="0"/>
              </a:rPr>
              <a:t>Коммуникативные: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1) формируем умение оформлять свои мысли в устной форме;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entury Gothic" pitchFamily="34" charset="0"/>
                <a:cs typeface="Times New Roman" pitchFamily="18" charset="0"/>
              </a:rPr>
              <a:t>Регулятивные: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1)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формируем умение осуществлять познавательную и личностную рефлексию.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entury Gothic" pitchFamily="34" charset="0"/>
                <a:cs typeface="Times New Roman" pitchFamily="18" charset="0"/>
              </a:rPr>
              <a:t>Личностные: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Times New Roman" pitchFamily="18" charset="0"/>
              </a:rPr>
              <a:t>1)формируем умение оценивать поступки в соответствии с определённой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ситуацией.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1714488"/>
          <a:ext cx="7786742" cy="4000528"/>
        </p:xfrm>
        <a:graphic>
          <a:graphicData uri="http://schemas.openxmlformats.org/drawingml/2006/table">
            <a:tbl>
              <a:tblPr/>
              <a:tblGrid>
                <a:gridCol w="7786742"/>
              </a:tblGrid>
              <a:tr h="4000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Духовно-нравственное развитие и воспитание: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1) воспитание нравственного чувства, этического сознания и готовности совершать позитивные поступки, в том числе речевые;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2) гражданско-патриотическое воспитание;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3) воспитание трудолюбия, способности к познанию;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8300" algn="l"/>
                        </a:tabLst>
                      </a:pPr>
                      <a:r>
                        <a:rPr lang="ru-RU" sz="1800" b="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4) воспитание здорового образа жизни;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8300" algn="l"/>
                        </a:tabLst>
                      </a:pPr>
                      <a:r>
                        <a:rPr lang="ru-RU" sz="1800" b="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5) экологическое воспитание</a:t>
                      </a:r>
                      <a:r>
                        <a:rPr lang="ru-RU" sz="1800" b="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8300" algn="l"/>
                        </a:tabLst>
                      </a:pPr>
                      <a:r>
                        <a:rPr lang="ru-RU" sz="1800" b="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6) эстетическое воспитание.</a:t>
                      </a:r>
                      <a:endParaRPr lang="ru-RU" sz="1800" b="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285728"/>
            <a:ext cx="3143272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entury Gothic" pitchFamily="34" charset="0"/>
              </a:rPr>
              <a:t>На всех этапах урока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5" descr="C:\Users\Павел\Desktop\ФОТО\2012-12-25 10.05.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214818"/>
            <a:ext cx="3000396" cy="2250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613119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Словесный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Наглядный</a:t>
            </a:r>
          </a:p>
          <a:p>
            <a:pPr marL="457200" indent="-45720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3.  Проблемно –поисковый - практический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4.  Контроль и самоконтроль   или рефлексия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  <a:t>методы работы: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24578" name="Picture 2" descr="C:\Users\Павел\Desktop\ФОТО\2012-12-25 10.04.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85727"/>
            <a:ext cx="2828628" cy="2121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79" name="Picture 3" descr="C:\Users\Павел\Desktop\ФОТО\2012-12-25 10.04.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572008"/>
            <a:ext cx="2762269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C:\Users\Павел\Desktop\ФОТО\2012-12-25 09.58.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571876"/>
            <a:ext cx="2781003" cy="208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C:\Users\Павел\Desktop\ФОТО\2012-12-25 09.59.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143512"/>
            <a:ext cx="192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305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Таким образом:</a:t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цель урока была достигнута, 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Считаю, что  на  уроке  удалось  полностью  реализовать  поставленные  задачи.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0" y="1357298"/>
            <a:ext cx="4433857" cy="507209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Количество девочек  и мальчиков.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929190" y="1500174"/>
            <a:ext cx="4214810" cy="500066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 годам.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28596" y="1500174"/>
          <a:ext cx="3643322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rot="5400000">
            <a:off x="1606541" y="3964773"/>
            <a:ext cx="5787248" cy="794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/>
        </p:nvGraphicFramePr>
        <p:xfrm>
          <a:off x="4929190" y="1714488"/>
          <a:ext cx="4000528" cy="428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71472" y="214290"/>
            <a:ext cx="8215370" cy="7858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Психолого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- педагогическая характеристика 1 – Г класса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(2012 – 2013 учебный год)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  <a:t>Посещение детских садов.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entury Gothic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71612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41248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  <a:t>Техника чтения.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entury Gothic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1071546"/>
            <a:ext cx="4191000" cy="47244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Century Gothic" pitchFamily="34" charset="0"/>
              </a:rPr>
              <a:t>На начало учебного года.</a:t>
            </a:r>
            <a:endParaRPr lang="ru-RU" sz="2000" b="1" dirty="0">
              <a:latin typeface="Century Gothic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00600" y="1071546"/>
            <a:ext cx="4343400" cy="47244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Century Gothic" pitchFamily="34" charset="0"/>
              </a:rPr>
              <a:t>Конец 1 полугодия.</a:t>
            </a:r>
            <a:endParaRPr lang="ru-RU" sz="2000" b="1" dirty="0">
              <a:latin typeface="Century Gothic" pitchFamily="34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428596" y="1571612"/>
          <a:ext cx="3857652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4786314" y="1500174"/>
          <a:ext cx="435768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85750"/>
            <a:ext cx="8686800" cy="838200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  <a:t>Техника чтения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  <a:t>(декабрь 2012 года)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entury Gothic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857224" y="1357298"/>
          <a:ext cx="7429552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  <a:t>Мотивация к учебной деятельности.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  <a:t>(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  <a:t>начало учебного года)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entury Gothic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7148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  <a:t>Стартовая диагностика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  <a:t>(муниципальный уровень)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  <a:t/>
            </a:r>
            <a:b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</a:b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  <a:t>Психологическая готовность к школе.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entury Gothic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1857356" y="1447800"/>
          <a:ext cx="5638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  <a:cs typeface="Times New Roman" pitchFamily="18" charset="0"/>
              </a:rPr>
              <a:t>Характеристика учащихся по способу восприятия информации</a:t>
            </a: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(ноябрь 2012 года)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498</TotalTime>
  <Words>1649</Words>
  <Application>Microsoft Office PowerPoint</Application>
  <PresentationFormat>Экран (4:3)</PresentationFormat>
  <Paragraphs>273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Слайд 1</vt:lpstr>
      <vt:lpstr>Сапогина Светлана Юрьевна  учитель начальных классов МАОУ «Средняя школа №8» г. Когалым 2012 – 2013 уч. год</vt:lpstr>
      <vt:lpstr>Слайд 3</vt:lpstr>
      <vt:lpstr>Посещение детских садов.</vt:lpstr>
      <vt:lpstr>Техника чтения.</vt:lpstr>
      <vt:lpstr>Техника чтения (декабрь 2012 года)</vt:lpstr>
      <vt:lpstr>Мотивация к учебной деятельности. (начало учебного года)</vt:lpstr>
      <vt:lpstr>Стартовая диагностика (муниципальный уровень) Психологическая готовность к школе.</vt:lpstr>
      <vt:lpstr>Характеристика учащихся по способу восприятия информации (ноябрь 2012 года)</vt:lpstr>
      <vt:lpstr>Слайд 10</vt:lpstr>
      <vt:lpstr>Проект урока обучения грамоте в 1 «г» классе.</vt:lpstr>
      <vt:lpstr>Цель урока:</vt:lpstr>
      <vt:lpstr>Задачи урока:</vt:lpstr>
      <vt:lpstr>Технологии используемые в уроке:</vt:lpstr>
      <vt:lpstr>Слайд 15</vt:lpstr>
      <vt:lpstr>Структура урока (усвоение новых знаний)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 методы работы:  </vt:lpstr>
      <vt:lpstr>ВЫВОД:  Таким образом: цель урока была достигнута, Считаю, что  на  уроке  удалось  полностью  реализовать  поставленные  задачи. 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афоризм</dc:title>
  <dc:creator>Павел</dc:creator>
  <cp:lastModifiedBy>Павел</cp:lastModifiedBy>
  <cp:revision>57</cp:revision>
  <dcterms:created xsi:type="dcterms:W3CDTF">2013-01-06T16:36:51Z</dcterms:created>
  <dcterms:modified xsi:type="dcterms:W3CDTF">2013-01-17T12:38:49Z</dcterms:modified>
</cp:coreProperties>
</file>