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087F63-E764-47BD-A39D-6EBDB2E21382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031CCF-D697-426E-A3EB-17141C011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57232"/>
            <a:ext cx="8686800" cy="8382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Анализ урока</a:t>
            </a:r>
            <a:br>
              <a:rPr lang="ru-RU" sz="2800" b="1" dirty="0" smtClean="0"/>
            </a:br>
            <a:r>
              <a:rPr lang="ru-RU" sz="2800" b="1" dirty="0" smtClean="0"/>
              <a:t>Урок </a:t>
            </a:r>
            <a:r>
              <a:rPr lang="ru-RU" sz="2800" b="1" dirty="0" smtClean="0"/>
              <a:t>обучение </a:t>
            </a:r>
            <a:r>
              <a:rPr lang="ru-RU" sz="2800" b="1" dirty="0" smtClean="0"/>
              <a:t>грамоте.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dirty="0" smtClean="0"/>
              <a:t>1 класс, «Школа 2100»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dirty="0" smtClean="0"/>
              <a:t>Учебник: </a:t>
            </a:r>
            <a:r>
              <a:rPr lang="ru-RU" sz="2800" b="1" dirty="0" smtClean="0"/>
              <a:t>Р.Н. </a:t>
            </a:r>
            <a:r>
              <a:rPr lang="ru-RU" sz="2800" b="1" dirty="0" err="1" smtClean="0"/>
              <a:t>Бунеев</a:t>
            </a:r>
            <a:r>
              <a:rPr lang="ru-RU" sz="2800" b="1" dirty="0" smtClean="0"/>
              <a:t>,  Е.В. </a:t>
            </a:r>
            <a:r>
              <a:rPr lang="ru-RU" sz="2800" b="1" dirty="0" err="1" smtClean="0"/>
              <a:t>Бунеев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214554"/>
            <a:ext cx="8429684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Тема</a:t>
            </a:r>
            <a:r>
              <a:rPr lang="ru-RU" sz="4000" b="1" dirty="0" smtClean="0"/>
              <a:t>: </a:t>
            </a:r>
            <a:r>
              <a:rPr lang="ru-RU" sz="4400" b="1" dirty="0" smtClean="0"/>
              <a:t>Согласные звуки</a:t>
            </a:r>
            <a:r>
              <a:rPr lang="ru-RU" sz="4000" b="1" dirty="0" smtClean="0"/>
              <a:t>    К  ,    К</a:t>
            </a:r>
          </a:p>
          <a:p>
            <a:pPr>
              <a:buNone/>
            </a:pPr>
            <a:r>
              <a:rPr lang="ru-RU" sz="4000" b="1" dirty="0" smtClean="0"/>
              <a:t>                   Буква К.</a:t>
            </a:r>
          </a:p>
          <a:p>
            <a:pPr>
              <a:buNone/>
            </a:pPr>
            <a:r>
              <a:rPr lang="ru-RU" b="1" dirty="0" smtClean="0"/>
              <a:t>Сапогина </a:t>
            </a:r>
            <a:r>
              <a:rPr lang="ru-RU" b="1" dirty="0" smtClean="0"/>
              <a:t>С.Ю.</a:t>
            </a:r>
          </a:p>
          <a:p>
            <a:pPr>
              <a:buNone/>
            </a:pPr>
            <a:r>
              <a:rPr lang="ru-RU" sz="2400" b="1" dirty="0" smtClean="0"/>
              <a:t>(учитель начальных классов, </a:t>
            </a:r>
          </a:p>
          <a:p>
            <a:pPr>
              <a:buNone/>
            </a:pPr>
            <a:r>
              <a:rPr lang="ru-RU" sz="2400" b="1" dirty="0" smtClean="0"/>
              <a:t>вторая квалификационная категория</a:t>
            </a:r>
            <a:r>
              <a:rPr lang="ru-RU" sz="2400" b="1" dirty="0" smtClean="0"/>
              <a:t>)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МАОУ «Средняя школа №8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г.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Когалым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2012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– 2013 учебный год</a:t>
            </a:r>
          </a:p>
          <a:p>
            <a:pPr>
              <a:buNone/>
            </a:pPr>
            <a:endParaRPr lang="ru-RU" sz="1800" b="1" dirty="0"/>
          </a:p>
        </p:txBody>
      </p:sp>
      <p:sp>
        <p:nvSpPr>
          <p:cNvPr id="6" name="Левая круглая скобка 5"/>
          <p:cNvSpPr/>
          <p:nvPr/>
        </p:nvSpPr>
        <p:spPr>
          <a:xfrm>
            <a:off x="6143636" y="2428868"/>
            <a:ext cx="142876" cy="42862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круглая скобка 6"/>
          <p:cNvSpPr/>
          <p:nvPr/>
        </p:nvSpPr>
        <p:spPr>
          <a:xfrm>
            <a:off x="7286644" y="2428868"/>
            <a:ext cx="142876" cy="42862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>
            <a:off x="6643702" y="2428868"/>
            <a:ext cx="142876" cy="428628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>
            <a:off x="8072462" y="2428868"/>
            <a:ext cx="204790" cy="428628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Скругленная соединительная линия 10"/>
          <p:cNvCxnSpPr/>
          <p:nvPr/>
        </p:nvCxnSpPr>
        <p:spPr>
          <a:xfrm rot="16200000" flipH="1">
            <a:off x="7893867" y="2393149"/>
            <a:ext cx="142876" cy="71438"/>
          </a:xfrm>
          <a:prstGeom prst="curvedConnector3">
            <a:avLst>
              <a:gd name="adj1" fmla="val 59275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2" descr="J02329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857884" y="3357562"/>
            <a:ext cx="2730505" cy="26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Цель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3100" dirty="0" smtClean="0">
                <a:latin typeface="Georgia" pitchFamily="18" charset="0"/>
              </a:rPr>
              <a:t>познакомить со звуками   </a:t>
            </a:r>
            <a:r>
              <a:rPr lang="ru-RU" sz="3100" b="1" dirty="0" smtClean="0">
                <a:latin typeface="Georgia" pitchFamily="18" charset="0"/>
              </a:rPr>
              <a:t>К      К </a:t>
            </a:r>
            <a:r>
              <a:rPr lang="ru-RU" sz="3100" dirty="0" smtClean="0">
                <a:latin typeface="Georgia" pitchFamily="18" charset="0"/>
              </a:rPr>
              <a:t/>
            </a:r>
            <a:br>
              <a:rPr lang="ru-RU" sz="3100" dirty="0" smtClean="0">
                <a:latin typeface="Georgia" pitchFamily="18" charset="0"/>
              </a:rPr>
            </a:br>
            <a:r>
              <a:rPr lang="ru-RU" sz="3100" dirty="0" smtClean="0">
                <a:latin typeface="Georgia" pitchFamily="18" charset="0"/>
              </a:rPr>
              <a:t>и буквой </a:t>
            </a:r>
            <a:r>
              <a:rPr lang="ru-RU" sz="3100" b="1" dirty="0" smtClean="0">
                <a:latin typeface="Georgia" pitchFamily="18" charset="0"/>
              </a:rPr>
              <a:t>К;</a:t>
            </a:r>
            <a:br>
              <a:rPr lang="ru-RU" sz="3100" b="1" dirty="0" smtClean="0">
                <a:latin typeface="Georgia" pitchFamily="18" charset="0"/>
              </a:rPr>
            </a:br>
            <a:r>
              <a:rPr lang="ru-RU" sz="3100" b="1" dirty="0" smtClean="0">
                <a:latin typeface="Georgia" pitchFamily="18" charset="0"/>
              </a:rPr>
              <a:t>- </a:t>
            </a:r>
            <a:r>
              <a:rPr lang="ru-RU" sz="2700" dirty="0" smtClean="0">
                <a:latin typeface="Georgia" pitchFamily="18" charset="0"/>
              </a:rPr>
              <a:t>дать понятие парных согласных звуков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r>
              <a:rPr lang="ru-RU" sz="3100" dirty="0" smtClean="0">
                <a:latin typeface="Franklin Gothic Demi" pitchFamily="34" charset="0"/>
              </a:rPr>
              <a:t>Задачи:</a:t>
            </a:r>
            <a:endParaRPr lang="ru-RU" dirty="0">
              <a:latin typeface="Franklin Gothic Dem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472"/>
            <a:ext cx="8572560" cy="4000528"/>
          </a:xfrm>
        </p:spPr>
        <p:txBody>
          <a:bodyPr/>
          <a:lstStyle/>
          <a:p>
            <a:r>
              <a:rPr lang="ru-RU" sz="2800" dirty="0" smtClean="0"/>
              <a:t> </a:t>
            </a:r>
            <a:r>
              <a:rPr lang="ru-RU" sz="2400" b="1" dirty="0" smtClean="0"/>
              <a:t>формирование умения выделять звук в слове;</a:t>
            </a:r>
          </a:p>
          <a:p>
            <a:r>
              <a:rPr lang="ru-RU" sz="2400" b="1" dirty="0" smtClean="0"/>
              <a:t>формирование умения находить слова с заданным звуком;</a:t>
            </a:r>
          </a:p>
          <a:p>
            <a:r>
              <a:rPr lang="ru-RU" sz="2400" b="1" dirty="0" smtClean="0"/>
              <a:t>формирование  умения различать звуки и буквы;</a:t>
            </a:r>
          </a:p>
          <a:p>
            <a:r>
              <a:rPr lang="ru-RU" sz="2400" b="1" dirty="0" smtClean="0"/>
              <a:t>формирование навыка чтения;</a:t>
            </a:r>
          </a:p>
          <a:p>
            <a:r>
              <a:rPr lang="ru-RU" sz="2400" b="1" dirty="0" smtClean="0"/>
              <a:t>формирование умения работать с книгой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/>
          </a:p>
        </p:txBody>
      </p:sp>
      <p:sp>
        <p:nvSpPr>
          <p:cNvPr id="5" name="Правая круглая скобка 4"/>
          <p:cNvSpPr/>
          <p:nvPr/>
        </p:nvSpPr>
        <p:spPr>
          <a:xfrm>
            <a:off x="6715140" y="1071546"/>
            <a:ext cx="142876" cy="500066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7" name="Левая круглая скобка 6"/>
          <p:cNvSpPr/>
          <p:nvPr/>
        </p:nvSpPr>
        <p:spPr>
          <a:xfrm>
            <a:off x="6215074" y="1071546"/>
            <a:ext cx="142876" cy="500066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8" name="Левая круглая скобка 7"/>
          <p:cNvSpPr/>
          <p:nvPr/>
        </p:nvSpPr>
        <p:spPr>
          <a:xfrm>
            <a:off x="7072330" y="1071546"/>
            <a:ext cx="142876" cy="500066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sp>
        <p:nvSpPr>
          <p:cNvPr id="9" name="Правая круглая скобка 8"/>
          <p:cNvSpPr/>
          <p:nvPr/>
        </p:nvSpPr>
        <p:spPr>
          <a:xfrm>
            <a:off x="7715272" y="1071546"/>
            <a:ext cx="142876" cy="500066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/>
          </a:p>
        </p:txBody>
      </p:sp>
      <p:cxnSp>
        <p:nvCxnSpPr>
          <p:cNvPr id="11" name="Скругленная соединительная линия 10"/>
          <p:cNvCxnSpPr/>
          <p:nvPr/>
        </p:nvCxnSpPr>
        <p:spPr>
          <a:xfrm rot="16200000" flipH="1">
            <a:off x="7500958" y="1214422"/>
            <a:ext cx="214314" cy="71438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4" descr="H:\Documents and Settings\Aida\Рабочий стол\НОвая ГРАФИКА сборник\КАРТИНКИ СБОРНИК_ школьные\br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342" y="4786322"/>
            <a:ext cx="2914658" cy="180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41248"/>
          </a:xfrm>
        </p:spPr>
        <p:txBody>
          <a:bodyPr/>
          <a:lstStyle/>
          <a:p>
            <a:r>
              <a:rPr lang="ru-RU" dirty="0" smtClean="0"/>
              <a:t>Построение урока: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285720" y="1428736"/>
            <a:ext cx="3481382" cy="472440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Этапы урока:</a:t>
            </a:r>
          </a:p>
          <a:p>
            <a:pPr marL="514350" indent="-514350">
              <a:buNone/>
            </a:pPr>
            <a:r>
              <a:rPr lang="ru-RU" sz="2000" b="1" dirty="0" smtClean="0"/>
              <a:t>1. Актуализация знаний</a:t>
            </a:r>
          </a:p>
          <a:p>
            <a:pPr marL="514350" indent="-514350">
              <a:buNone/>
            </a:pPr>
            <a:endParaRPr lang="ru-RU" sz="2000" b="1" dirty="0" smtClean="0"/>
          </a:p>
          <a:p>
            <a:pPr marL="514350" indent="-514350">
              <a:buNone/>
            </a:pPr>
            <a:r>
              <a:rPr lang="ru-RU" sz="2000" b="1" dirty="0" smtClean="0"/>
              <a:t>2. Постановка учебный</a:t>
            </a:r>
          </a:p>
          <a:p>
            <a:pPr marL="514350" indent="-514350">
              <a:buNone/>
            </a:pPr>
            <a:r>
              <a:rPr lang="ru-RU" sz="2000" b="1" dirty="0" smtClean="0"/>
              <a:t>проблемы.</a:t>
            </a:r>
          </a:p>
          <a:p>
            <a:pPr marL="514350" indent="-514350">
              <a:buNone/>
            </a:pPr>
            <a:r>
              <a:rPr lang="ru-RU" sz="2000" b="1" dirty="0" smtClean="0"/>
              <a:t> Открытие нового знания.</a:t>
            </a:r>
          </a:p>
          <a:p>
            <a:pPr marL="514350" indent="-514350">
              <a:buAutoNum type="arabicPeriod"/>
            </a:pPr>
            <a:endParaRPr lang="ru-RU" sz="2000" b="1" dirty="0" smtClean="0"/>
          </a:p>
          <a:p>
            <a:pPr marL="514350" indent="-514350">
              <a:buNone/>
            </a:pPr>
            <a:r>
              <a:rPr lang="ru-RU" sz="2000" b="1" dirty="0" smtClean="0"/>
              <a:t>3. Применение нового</a:t>
            </a:r>
          </a:p>
          <a:p>
            <a:pPr marL="514350" indent="-514350">
              <a:buNone/>
            </a:pPr>
            <a:r>
              <a:rPr lang="ru-RU" sz="2000" b="1" dirty="0" smtClean="0"/>
              <a:t>знания.</a:t>
            </a:r>
          </a:p>
          <a:p>
            <a:pPr marL="514350" indent="-514350">
              <a:buAutoNum type="arabicPeriod"/>
            </a:pPr>
            <a:endParaRPr lang="ru-RU" sz="2000" b="1" dirty="0" smtClean="0"/>
          </a:p>
          <a:p>
            <a:pPr marL="514350" indent="-514350">
              <a:buNone/>
            </a:pPr>
            <a:r>
              <a:rPr lang="ru-RU" sz="2000" b="1" dirty="0" smtClean="0"/>
              <a:t>4. Итог урока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500430" y="1357298"/>
            <a:ext cx="542928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          Активные методы:</a:t>
            </a:r>
          </a:p>
          <a:p>
            <a:pPr marL="457200" indent="-457200">
              <a:buNone/>
            </a:pPr>
            <a:r>
              <a:rPr lang="ru-RU" sz="2000" b="1" dirty="0" smtClean="0"/>
              <a:t>1. Мотивационно игровая завязка –мультфильм</a:t>
            </a:r>
          </a:p>
          <a:p>
            <a:pPr marL="457200" indent="-457200">
              <a:buNone/>
            </a:pPr>
            <a:r>
              <a:rPr lang="ru-RU" sz="2000" b="1" dirty="0" smtClean="0"/>
              <a:t>2. Работа со схемами (развитие логического мышления) – работа у доски, работа в тетради</a:t>
            </a:r>
          </a:p>
          <a:p>
            <a:pPr marL="457200" indent="-457200">
              <a:buNone/>
            </a:pPr>
            <a:r>
              <a:rPr lang="ru-RU" sz="2000" b="1" dirty="0" smtClean="0"/>
              <a:t>3. Межпредметная связь (активизация полученных знаний)</a:t>
            </a:r>
          </a:p>
          <a:p>
            <a:pPr marL="457200" indent="-457200">
              <a:buNone/>
            </a:pPr>
            <a:r>
              <a:rPr lang="ru-RU" sz="2000" b="1" dirty="0" smtClean="0"/>
              <a:t>4. Словарная работа (лексическое значение) –работа с учебником, различные виды чтения, развитие внимания, ориентирование в учебнике, активизация уже полученных раннее знаний</a:t>
            </a:r>
          </a:p>
          <a:p>
            <a:pPr marL="457200" indent="-457200">
              <a:buNone/>
            </a:pPr>
            <a:r>
              <a:rPr lang="ru-RU" sz="2000" b="1" dirty="0" smtClean="0"/>
              <a:t>5. Работа с текстом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143240" y="2143116"/>
            <a:ext cx="35719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928926" y="2928934"/>
            <a:ext cx="642942" cy="2857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928926" y="3214686"/>
            <a:ext cx="500066" cy="2857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428860" y="4572008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2393141" y="4607727"/>
            <a:ext cx="1143008" cy="107157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2071670" cy="1428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Формирование </a:t>
            </a:r>
            <a:r>
              <a:rPr lang="ru-RU" sz="2800" dirty="0" err="1" smtClean="0"/>
              <a:t>УУд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86800" cy="550072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000" b="1" dirty="0" smtClean="0"/>
              <a:t> </a:t>
            </a:r>
            <a:endParaRPr lang="ru-RU" sz="3800" b="1" dirty="0" smtClean="0"/>
          </a:p>
          <a:p>
            <a:pPr>
              <a:buNone/>
            </a:pPr>
            <a:r>
              <a:rPr lang="ru-RU" sz="5100" b="1" dirty="0" smtClean="0">
                <a:latin typeface="Arial Black" pitchFamily="34" charset="0"/>
              </a:rPr>
              <a:t>Познавательные УУД:</a:t>
            </a:r>
          </a:p>
          <a:p>
            <a:pPr marL="742950" indent="-742950">
              <a:buNone/>
            </a:pPr>
            <a:r>
              <a:rPr lang="ru-RU" sz="4000" b="1" dirty="0" smtClean="0"/>
              <a:t>формируем умение :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ru-RU" sz="4000" b="1" dirty="0" smtClean="0"/>
              <a:t>извлекать информацию из схем, иллюстраций, текстов;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 представлять информацию в виде схемы;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 выявлять сущность, особенности объектов;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 на основе анализа объектов делать выводы;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 обобщать и классифицировать по признакам;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 ориентироваться на развороте учебника;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 находить ответы на вопросы в иллюстрации.</a:t>
            </a:r>
          </a:p>
          <a:p>
            <a:pPr>
              <a:buNone/>
            </a:pPr>
            <a:r>
              <a:rPr lang="ru-RU" sz="4200" b="1" dirty="0" smtClean="0">
                <a:latin typeface="Arial Black" pitchFamily="34" charset="0"/>
                <a:cs typeface="Arial" pitchFamily="34" charset="0"/>
              </a:rPr>
              <a:t>Коммуникативные УУД:</a:t>
            </a:r>
          </a:p>
          <a:p>
            <a:pPr>
              <a:buNone/>
            </a:pPr>
            <a:r>
              <a:rPr lang="ru-RU" sz="4000" b="1" dirty="0" smtClean="0"/>
              <a:t>формируем умение: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слушать и понимать других;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строить речевое высказывание в соответствии с поставленными задачами;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оформлять свои мысли в устной форме;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/>
              <a:t>     работать в паре.</a:t>
            </a:r>
          </a:p>
          <a:p>
            <a:pPr>
              <a:buNone/>
            </a:pPr>
            <a:r>
              <a:rPr lang="ru-RU" sz="4000" b="1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214554"/>
            <a:ext cx="1804984" cy="2214578"/>
          </a:xfrm>
          <a:prstGeom prst="roundRect">
            <a:avLst>
              <a:gd name="adj" fmla="val 16667"/>
            </a:avLst>
          </a:prstGeom>
          <a:ln>
            <a:solidFill>
              <a:schemeClr val="accent1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142852"/>
            <a:ext cx="9001156" cy="67151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64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9600" b="1" dirty="0" smtClean="0">
                <a:latin typeface="Arial Black" pitchFamily="34" charset="0"/>
              </a:rPr>
              <a:t>Регулятивные УУД:</a:t>
            </a:r>
          </a:p>
          <a:p>
            <a:pPr>
              <a:buNone/>
            </a:pPr>
            <a:r>
              <a:rPr lang="ru-RU" sz="6400" b="1" dirty="0" smtClean="0"/>
              <a:t>формируем умение :</a:t>
            </a:r>
          </a:p>
          <a:p>
            <a:r>
              <a:rPr lang="ru-RU" sz="7200" b="1" dirty="0" smtClean="0"/>
              <a:t>высказывать своё предположение на основе работы с материалом учебника;</a:t>
            </a:r>
          </a:p>
          <a:p>
            <a:r>
              <a:rPr lang="ru-RU" sz="7200" b="1" dirty="0" smtClean="0"/>
              <a:t> оценивать учебные действия в соответствии с поставленной задачей;</a:t>
            </a:r>
          </a:p>
          <a:p>
            <a:r>
              <a:rPr lang="ru-RU" sz="7200" b="1" dirty="0" smtClean="0"/>
              <a:t>прогнозировать предстоящую работу (составлять план);</a:t>
            </a:r>
          </a:p>
          <a:p>
            <a:r>
              <a:rPr lang="ru-RU" sz="7200" b="1" dirty="0" smtClean="0"/>
              <a:t>осуществлять познавательную и личностную рефлексию.</a:t>
            </a:r>
          </a:p>
          <a:p>
            <a:pPr>
              <a:buNone/>
            </a:pPr>
            <a:r>
              <a:rPr lang="ru-RU" sz="4400" b="1" dirty="0" smtClean="0"/>
              <a:t> </a:t>
            </a:r>
            <a:endParaRPr lang="ru-RU" sz="6400" b="1" dirty="0" smtClean="0"/>
          </a:p>
          <a:p>
            <a:pPr>
              <a:buNone/>
            </a:pPr>
            <a:r>
              <a:rPr lang="ru-RU" sz="9600" b="1" dirty="0" smtClean="0">
                <a:latin typeface="Arial Black" pitchFamily="34" charset="0"/>
              </a:rPr>
              <a:t>Личностные УУД:</a:t>
            </a:r>
          </a:p>
          <a:p>
            <a:pPr>
              <a:buFont typeface="Wingdings" pitchFamily="2" charset="2"/>
              <a:buChar char="v"/>
            </a:pPr>
            <a:r>
              <a:rPr lang="ru-RU" sz="7200" b="1" dirty="0" smtClean="0"/>
              <a:t>формируем умение выказывать своё отношение к героям, выражать свои эмоции;</a:t>
            </a:r>
          </a:p>
          <a:p>
            <a:pPr>
              <a:buFont typeface="Wingdings" pitchFamily="2" charset="2"/>
              <a:buChar char="v"/>
            </a:pPr>
            <a:r>
              <a:rPr lang="ru-RU" sz="7200" b="1" dirty="0" smtClean="0"/>
              <a:t> формируем мотивации к обучению и целенаправленной познавательной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7200" b="1" dirty="0" smtClean="0"/>
              <a:t>формируем умение оценивать поступки в соответствии с определённой ситуацией.</a:t>
            </a:r>
          </a:p>
          <a:p>
            <a:pPr>
              <a:buNone/>
            </a:pPr>
            <a:r>
              <a:rPr lang="ru-RU" sz="4400" b="1" dirty="0" smtClean="0"/>
              <a:t> </a:t>
            </a:r>
          </a:p>
          <a:p>
            <a:pPr>
              <a:buNone/>
            </a:pPr>
            <a:r>
              <a:rPr lang="ru-RU" sz="4400" b="1" dirty="0" smtClean="0"/>
              <a:t> </a:t>
            </a:r>
            <a:endParaRPr lang="ru-RU" sz="6400" b="1" dirty="0" smtClean="0"/>
          </a:p>
          <a:p>
            <a:pPr>
              <a:buNone/>
            </a:pPr>
            <a:r>
              <a:rPr lang="ru-RU" sz="9600" b="1" dirty="0" smtClean="0">
                <a:latin typeface="Arial Black" pitchFamily="34" charset="0"/>
              </a:rPr>
              <a:t>Духовно-нравственное развитие и воспитание:</a:t>
            </a:r>
          </a:p>
          <a:p>
            <a:r>
              <a:rPr lang="ru-RU" sz="6400" b="1" dirty="0" smtClean="0"/>
              <a:t> </a:t>
            </a:r>
            <a:r>
              <a:rPr lang="ru-RU" sz="7200" b="1" dirty="0" smtClean="0"/>
              <a:t>воспитание нравственного чувства, этического сознания и готовности совершать позитивные поступки, в том числе речевые;</a:t>
            </a:r>
          </a:p>
          <a:p>
            <a:pPr>
              <a:buFont typeface="Wingdings" pitchFamily="2" charset="2"/>
              <a:buChar char="v"/>
            </a:pPr>
            <a:r>
              <a:rPr lang="ru-RU" sz="7200" b="1" dirty="0" smtClean="0"/>
              <a:t> гражданско-патриотическое воспитание;</a:t>
            </a:r>
          </a:p>
          <a:p>
            <a:r>
              <a:rPr lang="ru-RU" sz="7200" b="1" dirty="0" smtClean="0"/>
              <a:t>воспитание трудолюбия, способности к познанию;</a:t>
            </a:r>
          </a:p>
          <a:p>
            <a:r>
              <a:rPr lang="ru-RU" sz="7200" b="1" dirty="0" smtClean="0"/>
              <a:t> воспитание здорового образа жизни;</a:t>
            </a:r>
          </a:p>
          <a:p>
            <a:pPr>
              <a:buFont typeface="Wingdings" pitchFamily="2" charset="2"/>
              <a:buChar char="v"/>
            </a:pPr>
            <a:r>
              <a:rPr lang="ru-RU" sz="7200" b="1" dirty="0" smtClean="0"/>
              <a:t> экологическое воспитание;</a:t>
            </a:r>
          </a:p>
          <a:p>
            <a:r>
              <a:rPr lang="ru-RU" sz="7200" b="1" dirty="0" smtClean="0"/>
              <a:t>эстетическое воспитание.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000636"/>
            <a:ext cx="2071670" cy="1500222"/>
          </a:xfrm>
          <a:prstGeom prst="roundRect">
            <a:avLst>
              <a:gd name="adj" fmla="val 16667"/>
            </a:avLst>
          </a:prstGeom>
          <a:ln w="76200"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220</Words>
  <Application>Microsoft Office PowerPoint</Application>
  <PresentationFormat>Экран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Анализ урока Урок обучение грамоте. 1 класс, «Школа 2100» Учебник: Р.Н. Бунеев,  Е.В. Бунеев</vt:lpstr>
      <vt:lpstr>Цель урока: - познакомить со звуками   К      К  и буквой К; - дать понятие парных согласных звуков Задачи:</vt:lpstr>
      <vt:lpstr>Построение урока:</vt:lpstr>
      <vt:lpstr>Формирование УУд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обучение грамоте 1 класс, «Школа 2100» Учебник: Р.Н. Бунеев,  Е.В. Бунеев</dc:title>
  <dc:creator>Павел</dc:creator>
  <cp:lastModifiedBy>User</cp:lastModifiedBy>
  <cp:revision>12</cp:revision>
  <dcterms:created xsi:type="dcterms:W3CDTF">2012-10-21T10:22:50Z</dcterms:created>
  <dcterms:modified xsi:type="dcterms:W3CDTF">2012-10-30T13:25:18Z</dcterms:modified>
</cp:coreProperties>
</file>