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5" r:id="rId4"/>
    <p:sldId id="258" r:id="rId5"/>
    <p:sldId id="257" r:id="rId6"/>
    <p:sldId id="273" r:id="rId7"/>
    <p:sldId id="272" r:id="rId8"/>
    <p:sldId id="259" r:id="rId9"/>
    <p:sldId id="260" r:id="rId10"/>
    <p:sldId id="261" r:id="rId11"/>
    <p:sldId id="262" r:id="rId12"/>
    <p:sldId id="263" r:id="rId13"/>
    <p:sldId id="277" r:id="rId14"/>
    <p:sldId id="264" r:id="rId15"/>
    <p:sldId id="276" r:id="rId16"/>
    <p:sldId id="265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5D5C2-2EEB-4CB5-A66F-DD730E9A0031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7534CCD-D497-4CC6-BCD0-986A78BE0CE5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метапредметные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7CBDE65-82C1-46F3-98AC-D50AD43CE0ED}" type="parTrans" cxnId="{7616FE30-2D1D-4A20-86F5-A7EE457B41B5}">
      <dgm:prSet/>
      <dgm:spPr/>
      <dgm:t>
        <a:bodyPr/>
        <a:lstStyle/>
        <a:p>
          <a:endParaRPr lang="ru-RU"/>
        </a:p>
      </dgm:t>
    </dgm:pt>
    <dgm:pt modelId="{366724A0-7FEB-4068-AA4D-4B6BA0E48A22}" type="sibTrans" cxnId="{7616FE30-2D1D-4A20-86F5-A7EE457B41B5}">
      <dgm:prSet/>
      <dgm:spPr/>
      <dgm:t>
        <a:bodyPr/>
        <a:lstStyle/>
        <a:p>
          <a:endParaRPr lang="ru-RU"/>
        </a:p>
      </dgm:t>
    </dgm:pt>
    <dgm:pt modelId="{77DD6446-B469-44F8-B9B1-3AC8E1ABB742}">
      <dgm:prSet phldrT="[Текст]" custT="1"/>
      <dgm:spPr/>
      <dgm:t>
        <a:bodyPr/>
        <a:lstStyle/>
        <a:p>
          <a:r>
            <a:rPr lang="ru-RU" sz="1600" dirty="0" smtClean="0"/>
            <a:t>предметные</a:t>
          </a:r>
          <a:endParaRPr lang="ru-RU" sz="1600" dirty="0"/>
        </a:p>
      </dgm:t>
    </dgm:pt>
    <dgm:pt modelId="{DD9BD0ED-026D-4BFD-982E-C6101B76E538}" type="parTrans" cxnId="{87E7EC50-84B0-421F-8E40-7C8B239C9272}">
      <dgm:prSet/>
      <dgm:spPr/>
      <dgm:t>
        <a:bodyPr/>
        <a:lstStyle/>
        <a:p>
          <a:endParaRPr lang="ru-RU"/>
        </a:p>
      </dgm:t>
    </dgm:pt>
    <dgm:pt modelId="{57B42868-CB0A-4FB4-A42C-EC28F665E4BE}" type="sibTrans" cxnId="{87E7EC50-84B0-421F-8E40-7C8B239C9272}">
      <dgm:prSet/>
      <dgm:spPr/>
      <dgm:t>
        <a:bodyPr/>
        <a:lstStyle/>
        <a:p>
          <a:endParaRPr lang="ru-RU"/>
        </a:p>
      </dgm:t>
    </dgm:pt>
    <dgm:pt modelId="{F83D4E9C-CD90-4502-84C8-623C3F4E865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личностные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BDA1005-3C07-493F-A252-0EE47E5985F1}" type="parTrans" cxnId="{66126C72-1DF8-469D-901E-BDD3EF97613D}">
      <dgm:prSet/>
      <dgm:spPr/>
      <dgm:t>
        <a:bodyPr/>
        <a:lstStyle/>
        <a:p>
          <a:endParaRPr lang="ru-RU"/>
        </a:p>
      </dgm:t>
    </dgm:pt>
    <dgm:pt modelId="{B84321D1-3B1B-4203-86CF-F05D76BE2CC3}" type="sibTrans" cxnId="{66126C72-1DF8-469D-901E-BDD3EF97613D}">
      <dgm:prSet/>
      <dgm:spPr/>
      <dgm:t>
        <a:bodyPr/>
        <a:lstStyle/>
        <a:p>
          <a:endParaRPr lang="ru-RU"/>
        </a:p>
      </dgm:t>
    </dgm:pt>
    <dgm:pt modelId="{2C69CD9E-26D9-4639-BF2E-CE828D435A6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Результаты обучения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3140084-28C5-488F-87CD-15CCD8AEF463}" type="parTrans" cxnId="{A8D04E00-BCDA-4AA4-A082-6F6C888FBDE8}">
      <dgm:prSet/>
      <dgm:spPr/>
      <dgm:t>
        <a:bodyPr/>
        <a:lstStyle/>
        <a:p>
          <a:endParaRPr lang="ru-RU"/>
        </a:p>
      </dgm:t>
    </dgm:pt>
    <dgm:pt modelId="{A33DA862-B143-4F00-BB8B-A59492F8CB99}" type="sibTrans" cxnId="{A8D04E00-BCDA-4AA4-A082-6F6C888FBDE8}">
      <dgm:prSet/>
      <dgm:spPr/>
      <dgm:t>
        <a:bodyPr/>
        <a:lstStyle/>
        <a:p>
          <a:endParaRPr lang="ru-RU"/>
        </a:p>
      </dgm:t>
    </dgm:pt>
    <dgm:pt modelId="{27EF15D7-5FF2-49D2-8152-310787B47077}" type="pres">
      <dgm:prSet presAssocID="{9975D5C2-2EEB-4CB5-A66F-DD730E9A003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27314D-7D55-4ABD-9A7C-32881379F802}" type="pres">
      <dgm:prSet presAssocID="{9975D5C2-2EEB-4CB5-A66F-DD730E9A0031}" presName="ellipse" presStyleLbl="trBgShp" presStyleIdx="0" presStyleCnt="1" custLinFactNeighborX="6880" custLinFactNeighborY="11724"/>
      <dgm:spPr/>
    </dgm:pt>
    <dgm:pt modelId="{F3CEFB05-1E83-4EB3-85B0-D423EA4A5A01}" type="pres">
      <dgm:prSet presAssocID="{9975D5C2-2EEB-4CB5-A66F-DD730E9A0031}" presName="arrow1" presStyleLbl="fgShp" presStyleIdx="0" presStyleCnt="1"/>
      <dgm:spPr/>
    </dgm:pt>
    <dgm:pt modelId="{F9C69CD3-FB1B-421C-9AE8-76AC84A57FE5}" type="pres">
      <dgm:prSet presAssocID="{9975D5C2-2EEB-4CB5-A66F-DD730E9A003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E6C95-BBFB-4C4C-8D70-C3F37B653E13}" type="pres">
      <dgm:prSet presAssocID="{77DD6446-B469-44F8-B9B1-3AC8E1ABB74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60250-152A-407F-A534-C7C5ED9F4F3A}" type="pres">
      <dgm:prSet presAssocID="{F83D4E9C-CD90-4502-84C8-623C3F4E8659}" presName="item2" presStyleLbl="node1" presStyleIdx="1" presStyleCnt="3" custLinFactNeighborX="-7683" custLinFactNeighborY="-4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04823-051E-4CA1-B22B-E582EA23F16E}" type="pres">
      <dgm:prSet presAssocID="{2C69CD9E-26D9-4639-BF2E-CE828D435A6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97750-EF9D-4A8C-87BA-D7F654F52403}" type="pres">
      <dgm:prSet presAssocID="{9975D5C2-2EEB-4CB5-A66F-DD730E9A0031}" presName="funnel" presStyleLbl="trAlignAcc1" presStyleIdx="0" presStyleCnt="1"/>
      <dgm:spPr/>
    </dgm:pt>
  </dgm:ptLst>
  <dgm:cxnLst>
    <dgm:cxn modelId="{87E7EC50-84B0-421F-8E40-7C8B239C9272}" srcId="{9975D5C2-2EEB-4CB5-A66F-DD730E9A0031}" destId="{77DD6446-B469-44F8-B9B1-3AC8E1ABB742}" srcOrd="1" destOrd="0" parTransId="{DD9BD0ED-026D-4BFD-982E-C6101B76E538}" sibTransId="{57B42868-CB0A-4FB4-A42C-EC28F665E4BE}"/>
    <dgm:cxn modelId="{F725FAD3-BEB6-4502-8934-44B5ECEED6CC}" type="presOf" srcId="{C7534CCD-D497-4CC6-BCD0-986A78BE0CE5}" destId="{C8904823-051E-4CA1-B22B-E582EA23F16E}" srcOrd="0" destOrd="0" presId="urn:microsoft.com/office/officeart/2005/8/layout/funnel1"/>
    <dgm:cxn modelId="{7616FE30-2D1D-4A20-86F5-A7EE457B41B5}" srcId="{9975D5C2-2EEB-4CB5-A66F-DD730E9A0031}" destId="{C7534CCD-D497-4CC6-BCD0-986A78BE0CE5}" srcOrd="0" destOrd="0" parTransId="{07CBDE65-82C1-46F3-98AC-D50AD43CE0ED}" sibTransId="{366724A0-7FEB-4068-AA4D-4B6BA0E48A22}"/>
    <dgm:cxn modelId="{8C77AFF4-D332-47F6-A3AF-20EEBE19A182}" type="presOf" srcId="{F83D4E9C-CD90-4502-84C8-623C3F4E8659}" destId="{676E6C95-BBFB-4C4C-8D70-C3F37B653E13}" srcOrd="0" destOrd="0" presId="urn:microsoft.com/office/officeart/2005/8/layout/funnel1"/>
    <dgm:cxn modelId="{6AE755C2-4D53-49B0-98AF-AB4B52A729ED}" type="presOf" srcId="{9975D5C2-2EEB-4CB5-A66F-DD730E9A0031}" destId="{27EF15D7-5FF2-49D2-8152-310787B47077}" srcOrd="0" destOrd="0" presId="urn:microsoft.com/office/officeart/2005/8/layout/funnel1"/>
    <dgm:cxn modelId="{07777F32-0AEC-490B-A819-8B79E8AEFD12}" type="presOf" srcId="{2C69CD9E-26D9-4639-BF2E-CE828D435A65}" destId="{F9C69CD3-FB1B-421C-9AE8-76AC84A57FE5}" srcOrd="0" destOrd="0" presId="urn:microsoft.com/office/officeart/2005/8/layout/funnel1"/>
    <dgm:cxn modelId="{A8D04E00-BCDA-4AA4-A082-6F6C888FBDE8}" srcId="{9975D5C2-2EEB-4CB5-A66F-DD730E9A0031}" destId="{2C69CD9E-26D9-4639-BF2E-CE828D435A65}" srcOrd="3" destOrd="0" parTransId="{73140084-28C5-488F-87CD-15CCD8AEF463}" sibTransId="{A33DA862-B143-4F00-BB8B-A59492F8CB99}"/>
    <dgm:cxn modelId="{8769C779-6F05-4C9B-AAB1-1CDFA2C30F20}" type="presOf" srcId="{77DD6446-B469-44F8-B9B1-3AC8E1ABB742}" destId="{A8160250-152A-407F-A534-C7C5ED9F4F3A}" srcOrd="0" destOrd="0" presId="urn:microsoft.com/office/officeart/2005/8/layout/funnel1"/>
    <dgm:cxn modelId="{66126C72-1DF8-469D-901E-BDD3EF97613D}" srcId="{9975D5C2-2EEB-4CB5-A66F-DD730E9A0031}" destId="{F83D4E9C-CD90-4502-84C8-623C3F4E8659}" srcOrd="2" destOrd="0" parTransId="{3BDA1005-3C07-493F-A252-0EE47E5985F1}" sibTransId="{B84321D1-3B1B-4203-86CF-F05D76BE2CC3}"/>
    <dgm:cxn modelId="{D94095E4-EA2C-4CE0-8C84-07FC97E5A390}" type="presParOf" srcId="{27EF15D7-5FF2-49D2-8152-310787B47077}" destId="{6227314D-7D55-4ABD-9A7C-32881379F802}" srcOrd="0" destOrd="0" presId="urn:microsoft.com/office/officeart/2005/8/layout/funnel1"/>
    <dgm:cxn modelId="{FDEB9DF4-BBC6-4C55-8C51-CB15F4DBFEC5}" type="presParOf" srcId="{27EF15D7-5FF2-49D2-8152-310787B47077}" destId="{F3CEFB05-1E83-4EB3-85B0-D423EA4A5A01}" srcOrd="1" destOrd="0" presId="urn:microsoft.com/office/officeart/2005/8/layout/funnel1"/>
    <dgm:cxn modelId="{913618BF-A51B-40F9-8BC3-B63428061559}" type="presParOf" srcId="{27EF15D7-5FF2-49D2-8152-310787B47077}" destId="{F9C69CD3-FB1B-421C-9AE8-76AC84A57FE5}" srcOrd="2" destOrd="0" presId="urn:microsoft.com/office/officeart/2005/8/layout/funnel1"/>
    <dgm:cxn modelId="{74D7BAA7-4964-4D00-AB4F-6174ACEBEDB5}" type="presParOf" srcId="{27EF15D7-5FF2-49D2-8152-310787B47077}" destId="{676E6C95-BBFB-4C4C-8D70-C3F37B653E13}" srcOrd="3" destOrd="0" presId="urn:microsoft.com/office/officeart/2005/8/layout/funnel1"/>
    <dgm:cxn modelId="{4D48FF42-D600-472B-B1F2-2E448A5567B1}" type="presParOf" srcId="{27EF15D7-5FF2-49D2-8152-310787B47077}" destId="{A8160250-152A-407F-A534-C7C5ED9F4F3A}" srcOrd="4" destOrd="0" presId="urn:microsoft.com/office/officeart/2005/8/layout/funnel1"/>
    <dgm:cxn modelId="{00834C38-CE87-4705-8FB1-098421858227}" type="presParOf" srcId="{27EF15D7-5FF2-49D2-8152-310787B47077}" destId="{C8904823-051E-4CA1-B22B-E582EA23F16E}" srcOrd="5" destOrd="0" presId="urn:microsoft.com/office/officeart/2005/8/layout/funnel1"/>
    <dgm:cxn modelId="{EAF0D900-52A6-4F06-82CA-F3CD157AA9B0}" type="presParOf" srcId="{27EF15D7-5FF2-49D2-8152-310787B47077}" destId="{C7D97750-EF9D-4A8C-87BA-D7F654F5240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27314D-7D55-4ABD-9A7C-32881379F802}">
      <dsp:nvSpPr>
        <dsp:cNvPr id="0" name=""/>
        <dsp:cNvSpPr/>
      </dsp:nvSpPr>
      <dsp:spPr>
        <a:xfrm>
          <a:off x="2746639" y="288028"/>
          <a:ext cx="3161547" cy="1097963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EFB05-1E83-4EB3-85B0-D423EA4A5A01}">
      <dsp:nvSpPr>
        <dsp:cNvPr id="0" name=""/>
        <dsp:cNvSpPr/>
      </dsp:nvSpPr>
      <dsp:spPr>
        <a:xfrm>
          <a:off x="3808448" y="2847843"/>
          <a:ext cx="612702" cy="392129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69CD3-FB1B-421C-9AE8-76AC84A57FE5}">
      <dsp:nvSpPr>
        <dsp:cNvPr id="0" name=""/>
        <dsp:cNvSpPr/>
      </dsp:nvSpPr>
      <dsp:spPr>
        <a:xfrm>
          <a:off x="2644312" y="3161547"/>
          <a:ext cx="2940974" cy="735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Результаты обучения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4312" y="3161547"/>
        <a:ext cx="2940974" cy="735243"/>
      </dsp:txXfrm>
    </dsp:sp>
    <dsp:sp modelId="{676E6C95-BBFB-4C4C-8D70-C3F37B653E13}">
      <dsp:nvSpPr>
        <dsp:cNvPr id="0" name=""/>
        <dsp:cNvSpPr/>
      </dsp:nvSpPr>
      <dsp:spPr>
        <a:xfrm>
          <a:off x="3678555" y="1342064"/>
          <a:ext cx="1102865" cy="11028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личностные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78555" y="1342064"/>
        <a:ext cx="1102865" cy="1102865"/>
      </dsp:txXfrm>
    </dsp:sp>
    <dsp:sp modelId="{A8160250-152A-407F-A534-C7C5ED9F4F3A}">
      <dsp:nvSpPr>
        <dsp:cNvPr id="0" name=""/>
        <dsp:cNvSpPr/>
      </dsp:nvSpPr>
      <dsp:spPr>
        <a:xfrm>
          <a:off x="2804660" y="461490"/>
          <a:ext cx="1102865" cy="1102865"/>
        </a:xfrm>
        <a:prstGeom prst="ellipse">
          <a:avLst/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предметные</a:t>
          </a:r>
          <a:endParaRPr lang="ru-RU" sz="1600" kern="1200" dirty="0"/>
        </a:p>
      </dsp:txBody>
      <dsp:txXfrm>
        <a:off x="2804660" y="461490"/>
        <a:ext cx="1102865" cy="1102865"/>
      </dsp:txXfrm>
    </dsp:sp>
    <dsp:sp modelId="{C8904823-051E-4CA1-B22B-E582EA23F16E}">
      <dsp:nvSpPr>
        <dsp:cNvPr id="0" name=""/>
        <dsp:cNvSpPr/>
      </dsp:nvSpPr>
      <dsp:spPr>
        <a:xfrm>
          <a:off x="4016767" y="248022"/>
          <a:ext cx="1102865" cy="1102865"/>
        </a:xfrm>
        <a:prstGeom prst="ellipse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метапредметные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6767" y="248022"/>
        <a:ext cx="1102865" cy="1102865"/>
      </dsp:txXfrm>
    </dsp:sp>
    <dsp:sp modelId="{C7D97750-EF9D-4A8C-87BA-D7F654F52403}">
      <dsp:nvSpPr>
        <dsp:cNvPr id="0" name=""/>
        <dsp:cNvSpPr/>
      </dsp:nvSpPr>
      <dsp:spPr>
        <a:xfrm>
          <a:off x="2399231" y="24508"/>
          <a:ext cx="3431136" cy="274490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Мастер - класс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Интеграция уроков английского и русского языков,  как средство мотивации   интереса учащихся.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Автор: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учитель русского языка , литературы и английского языка  МБОУ Гимназия №7 Божко Н.В.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248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Цель  проведения мастер - класса </a:t>
            </a:r>
            <a:r>
              <a:rPr lang="ru-RU" sz="2000" dirty="0" smtClean="0"/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ознакомление с основными способами интеграции в образовательном процессе,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 с технологией  разработки и проведения интегрированных уроков на примере конкретного урока, в рамках обобщения и распространения педагогического опыта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Сказуемое как главный член предложения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Моя мама – врач.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Яблоко зеленое.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– ученик.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Сказуемое как главный член предложения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врач.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зеленое.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ученик.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 a doctor.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 green.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are a student.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Сказуемое как главный член предложения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была врачом.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было зеленое.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был учеником.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was a doctor.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was green.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were a student.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работы в группе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Проявлять активность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Слушать друг друга, не перебивая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Говорить только от своего лица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Избегать критики в процессе работы, если есть  такая потребность, дождаться обсуждения.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Уважать мнение друг друга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урока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«Башня»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«Фундамент»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 те предметные области, на которых будет построен Ваш урок.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«Этажи»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это тот материал, на котором будет строиться Ваш урок.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«Лестницы»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методы, приемы, формы работы на Вашем интегрированном уроке.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«Крыша»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тот результат,  к которому вы хотите прийти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Предметные области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Иностранный язык</a:t>
            </a:r>
          </a:p>
          <a:p>
            <a:r>
              <a:rPr lang="ru-RU" dirty="0" smtClean="0"/>
              <a:t>История</a:t>
            </a:r>
          </a:p>
          <a:p>
            <a:r>
              <a:rPr lang="ru-RU" dirty="0" smtClean="0"/>
              <a:t>Обществознание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География</a:t>
            </a:r>
          </a:p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Природоведение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важным и интересным было…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я получила конкретную информацию 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для меня было недостаточно…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моя оценка психологической атмосферы…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457200" y="1417638"/>
            <a:ext cx="8229600" cy="2299394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04864"/>
          <a:ext cx="8229600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понятия интеграции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интеграция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высшая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взаимосвязи (разделов образования, этапов образования),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которой присуща нерасторжимость компонентов, новая объективность , новая структура, новая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вступающих в связь объектов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(Основание для определения 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специфические характеристики интеграции как высшей формы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взаимосвязи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интеграция - это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высшая форма выражения единства целей, принципов содержания, форм организации обучения и воспитания, осуществляемых в нескольких разделах образования, направления на интенсификацию системы подготовки учащихся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(Основание для определения 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интеграция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это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создание укрупненных педагогических единиц на основе взаимосвязи различных компонентов учебно-воспитательного процесса нескольких разделов подготовки учащихся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(Основание для определения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укрупненных педагогических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единиц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проведения интегрированных уроков: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Личностные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 позитивного отношения к изучаемому предмету, активизация познавательных процессов.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умений (работа со справочной литературой, словарем, сетью Интернет),  формирование умений анализировать и сравнивать явления родного и иностранного языка , активизация в решении познавательно- поисковых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задач, овладение всеми видами речевой деятельности.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Предметные: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расширение речевых возможностей учащихся, освоение начальных лингвистических представлений, необходимых для овладения на элементарном уровне устной и письменной речью на  русском и английском языках.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идеи технологии разработки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проведения интегрированных уроков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применение современных педагогических технологий при разработке урока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создание системы творческих заданий интегративного типа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применение различных типов интеграции при проведении и разработке уроков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Современные педагогические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Технология личностно – ориентированного обучения</a:t>
            </a:r>
          </a:p>
          <a:p>
            <a:r>
              <a:rPr lang="ru-RU" dirty="0" smtClean="0"/>
              <a:t>Технология развивающего обучения</a:t>
            </a:r>
          </a:p>
          <a:p>
            <a:r>
              <a:rPr lang="ru-RU" dirty="0" smtClean="0"/>
              <a:t>Технология коммуникативно-диалоговой деятельности </a:t>
            </a:r>
          </a:p>
          <a:p>
            <a:r>
              <a:rPr lang="ru-RU" dirty="0" smtClean="0"/>
              <a:t>Технология проектной деятельности </a:t>
            </a:r>
          </a:p>
          <a:p>
            <a:r>
              <a:rPr lang="ru-RU" dirty="0" smtClean="0"/>
              <a:t>ИКТ- технология</a:t>
            </a:r>
          </a:p>
          <a:p>
            <a:r>
              <a:rPr lang="ru-RU" dirty="0" smtClean="0"/>
              <a:t>Модульная технология </a:t>
            </a:r>
          </a:p>
          <a:p>
            <a:r>
              <a:rPr lang="ru-RU" dirty="0" err="1" smtClean="0"/>
              <a:t>Здоровьесберегающая</a:t>
            </a:r>
            <a:r>
              <a:rPr lang="ru-RU" dirty="0" smtClean="0"/>
              <a:t> технология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типы интеграции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Горизонтальная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–объединение и изучение сходного материала в разных учебных предметах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Вертикальная (концентрическая) -объединение одним учителем в своем предмете материала, который тематически повторяется в разные годы обучения на разном уровне сложности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Концентрированная -  проведение отдельного урока в теме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Линейная – разработка и проведение цикла уроков по одной теме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Система подготовки и проведения интегрированных уроков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Выяснение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совпадения тем в учебных программах и готовности класса к определённому типу урока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Составление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подробного плана урока, постановка целей и задач, отбор материала, источников информации, форм и методов работы   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хода урока, определение временного промежутка на каждом этапе (особое внимание уделяется создании ситуации разрыва и рефлексии при выборе технологии развивающего обучения)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Прогнозирование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возможных пауз</a:t>
            </a:r>
          </a:p>
          <a:p>
            <a:pPr font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Проведение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такого типа  уроков либо на этапе изучения новой темы,  либо на этапе систематизации и обобщения учебного материала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Сказуемое как главный член предложения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mother is a doctor.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Моя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apple is green.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are a student.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Ты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МАМА\Pictures\iCAF7M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96952"/>
            <a:ext cx="1323975" cy="1428750"/>
          </a:xfrm>
          <a:prstGeom prst="rect">
            <a:avLst/>
          </a:prstGeom>
          <a:noFill/>
        </p:spPr>
      </p:pic>
      <p:pic>
        <p:nvPicPr>
          <p:cNvPr id="1027" name="Picture 3" descr="C:\Users\МАМА\Pictures\iCAMCIHT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556792"/>
            <a:ext cx="828675" cy="1259954"/>
          </a:xfrm>
          <a:prstGeom prst="rect">
            <a:avLst/>
          </a:prstGeom>
          <a:noFill/>
        </p:spPr>
      </p:pic>
      <p:pic>
        <p:nvPicPr>
          <p:cNvPr id="1028" name="Picture 4" descr="C:\Users\МАМА\Pictures\iCAMACP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700808"/>
            <a:ext cx="1368152" cy="1026114"/>
          </a:xfrm>
          <a:prstGeom prst="rect">
            <a:avLst/>
          </a:prstGeom>
          <a:noFill/>
        </p:spPr>
      </p:pic>
      <p:pic>
        <p:nvPicPr>
          <p:cNvPr id="1029" name="Picture 5" descr="C:\Users\МАМА\Pictures\iCAB2U9A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653136"/>
            <a:ext cx="1248916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703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Мастер - класс   Интеграция уроков английского и русского языков,  как средство мотивации   интереса учащихся.   Автор: учитель русского языка , литературы и английского языка  МБОУ Гимназия №7 Божко Н.В. </vt:lpstr>
      <vt:lpstr>Требования ФГОС</vt:lpstr>
      <vt:lpstr>Современные понятия интеграции</vt:lpstr>
      <vt:lpstr>Результаты проведения интегрированных уроков:</vt:lpstr>
      <vt:lpstr>   Основные идеи технологии разработки  и проведения интегрированных уроков </vt:lpstr>
      <vt:lpstr>Современные педагогические технологии</vt:lpstr>
      <vt:lpstr>Основные типы интеграции</vt:lpstr>
      <vt:lpstr>Система подготовки и проведения интегрированных уроков</vt:lpstr>
      <vt:lpstr>Сказуемое как главный член предложения</vt:lpstr>
      <vt:lpstr>Сказуемое как главный член предложения</vt:lpstr>
      <vt:lpstr>Сказуемое как главный член предложения</vt:lpstr>
      <vt:lpstr>Сказуемое как главный член предложения</vt:lpstr>
      <vt:lpstr>Правила работы в группе</vt:lpstr>
      <vt:lpstr>Модель урока «Башня»</vt:lpstr>
      <vt:lpstr>Предметные области</vt:lpstr>
      <vt:lpstr>Рефлексия</vt:lpstr>
      <vt:lpstr> 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- класс   Использование интегрированных уроков английского и русского языков,  как средство мотивации   интереса учащихся.   Автор: учитель русского языка и литературы и английского языка  МБОУ Гимназия №7 Божко Н.В. </dc:title>
  <dc:creator>МАМА</dc:creator>
  <cp:lastModifiedBy>МАМА</cp:lastModifiedBy>
  <cp:revision>22</cp:revision>
  <dcterms:created xsi:type="dcterms:W3CDTF">2012-10-10T13:09:10Z</dcterms:created>
  <dcterms:modified xsi:type="dcterms:W3CDTF">2013-01-10T02:09:04Z</dcterms:modified>
</cp:coreProperties>
</file>