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81" r:id="rId4"/>
    <p:sldId id="282" r:id="rId5"/>
    <p:sldId id="280" r:id="rId6"/>
    <p:sldId id="266" r:id="rId7"/>
    <p:sldId id="259" r:id="rId8"/>
    <p:sldId id="278" r:id="rId9"/>
    <p:sldId id="273" r:id="rId10"/>
    <p:sldId id="279" r:id="rId11"/>
    <p:sldId id="297" r:id="rId12"/>
    <p:sldId id="298" r:id="rId13"/>
    <p:sldId id="272" r:id="rId14"/>
    <p:sldId id="274" r:id="rId15"/>
    <p:sldId id="257" r:id="rId16"/>
    <p:sldId id="284" r:id="rId17"/>
    <p:sldId id="267" r:id="rId18"/>
    <p:sldId id="270" r:id="rId19"/>
    <p:sldId id="275" r:id="rId20"/>
    <p:sldId id="283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64" r:id="rId30"/>
    <p:sldId id="263" r:id="rId31"/>
    <p:sldId id="271" r:id="rId32"/>
    <p:sldId id="268" r:id="rId33"/>
    <p:sldId id="276" r:id="rId34"/>
    <p:sldId id="288" r:id="rId35"/>
    <p:sldId id="287" r:id="rId36"/>
    <p:sldId id="300" r:id="rId37"/>
    <p:sldId id="265" r:id="rId38"/>
    <p:sldId id="277" r:id="rId39"/>
    <p:sldId id="299" r:id="rId40"/>
    <p:sldId id="262" r:id="rId41"/>
    <p:sldId id="261" r:id="rId42"/>
    <p:sldId id="286" r:id="rId43"/>
    <p:sldId id="260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8" autoAdjust="0"/>
    <p:restoredTop sz="86420" autoAdjust="0"/>
  </p:normalViewPr>
  <p:slideViewPr>
    <p:cSldViewPr>
      <p:cViewPr varScale="1">
        <p:scale>
          <a:sx n="60" d="100"/>
          <a:sy n="60" d="100"/>
        </p:scale>
        <p:origin x="-31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B1BA-EEBC-47A7-AE35-027AC66537AD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F308C-5ADA-4094-A38D-5151C90EAA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B1BA-EEBC-47A7-AE35-027AC66537AD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F308C-5ADA-4094-A38D-5151C90EA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B1BA-EEBC-47A7-AE35-027AC66537AD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F308C-5ADA-4094-A38D-5151C90EA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B1BA-EEBC-47A7-AE35-027AC66537AD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F308C-5ADA-4094-A38D-5151C90EA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B1BA-EEBC-47A7-AE35-027AC66537AD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C3F308C-5ADA-4094-A38D-5151C90EA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B1BA-EEBC-47A7-AE35-027AC66537AD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F308C-5ADA-4094-A38D-5151C90EA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B1BA-EEBC-47A7-AE35-027AC66537AD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F308C-5ADA-4094-A38D-5151C90EA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B1BA-EEBC-47A7-AE35-027AC66537AD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F308C-5ADA-4094-A38D-5151C90EA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B1BA-EEBC-47A7-AE35-027AC66537AD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F308C-5ADA-4094-A38D-5151C90EA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B1BA-EEBC-47A7-AE35-027AC66537AD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F308C-5ADA-4094-A38D-5151C90EA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B1BA-EEBC-47A7-AE35-027AC66537AD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F308C-5ADA-4094-A38D-5151C90EA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D8EB1BA-EEBC-47A7-AE35-027AC66537AD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C3F308C-5ADA-4094-A38D-5151C90EA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wheel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baby.ru/storage/7/7/f/5/2575584.m.jpeg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53;&#1077;&#1076;&#1077;&#1083;&#1103;%20&#1080;&#1089;&#1090;&#1086;&#1088;&#1080;&#1080;%202012\&#1050;%20&#1091;&#1088;&#1086;&#1082;&#1091;%20&#1074;%2011%20&#1089;&#1077;&#1084;&#1100;&#1103;\vals_mendelsona_-_a_midsummer_night_s_dream(zaycev.net).mp3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229600" cy="1643074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Презентация</a:t>
            </a:r>
            <a:b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Семейное право 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2428868"/>
            <a:ext cx="4857784" cy="335120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86103" y="5934670"/>
            <a:ext cx="54745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Открытый урок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11 классе 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229600" cy="200026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фактический брак </a:t>
            </a: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- </a:t>
            </a:r>
            <a:r>
              <a:rPr lang="ru-RU" sz="3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длительное проживание  мужчины и женщины без оформления  своих отношений в </a:t>
            </a:r>
            <a:r>
              <a:rPr lang="ru-RU" sz="32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ЗАГСе</a:t>
            </a:r>
            <a:endParaRPr lang="ru-RU" sz="32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Содержимое 3" descr="1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2428868"/>
            <a:ext cx="4357718" cy="4214842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Гражданский брак: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dirty="0" smtClean="0"/>
              <a:t>Одним из проявлений кризиса существующих семейных отношений многие считают возросшее число </a:t>
            </a:r>
            <a:r>
              <a:rPr lang="ru-RU" b="1" dirty="0" smtClean="0"/>
              <a:t>гражданских браков</a:t>
            </a:r>
            <a:r>
              <a:rPr lang="ru-RU" dirty="0" smtClean="0"/>
              <a:t>, то есть таких, которые не признаны ни государством, ни церковью. В таких семьях мужа и жену связывают только взаимные чувства и устный договор.</a:t>
            </a:r>
          </a:p>
          <a:p>
            <a:pPr>
              <a:lnSpc>
                <a:spcPct val="90000"/>
              </a:lnSpc>
              <a:buNone/>
            </a:pPr>
            <a:endParaRPr lang="ru-RU" b="1" u="sng" dirty="0" smtClean="0"/>
          </a:p>
          <a:p>
            <a:pPr>
              <a:lnSpc>
                <a:spcPct val="90000"/>
              </a:lnSpc>
              <a:buNone/>
            </a:pPr>
            <a:r>
              <a:rPr lang="ru-RU" b="1" u="sng" dirty="0" smtClean="0"/>
              <a:t>Обсуждение проблемы по вопросам:</a:t>
            </a:r>
            <a:endParaRPr lang="ru-RU" dirty="0" smtClean="0"/>
          </a:p>
          <a:p>
            <a:pPr>
              <a:lnSpc>
                <a:spcPct val="90000"/>
              </a:lnSpc>
            </a:pPr>
            <a:r>
              <a:rPr lang="ru-RU" dirty="0" smtClean="0"/>
              <a:t>Кто и почему вступает в гражданский брак?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Когда такой брак уместен?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Каковы издержки такой формы брачного союза?</a:t>
            </a:r>
            <a:endParaRPr lang="ru-RU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Гражданский брак:</a:t>
            </a:r>
            <a:br>
              <a:rPr lang="ru-RU" sz="4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sz="4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за или против?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4286248" cy="542926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ru-RU" b="1" dirty="0" smtClean="0"/>
              <a:t>Положительные стороны</a:t>
            </a:r>
            <a:r>
              <a:rPr lang="ru-RU" dirty="0" smtClean="0"/>
              <a:t> гражданского брака (по мнению его сторонников) </a:t>
            </a:r>
          </a:p>
          <a:p>
            <a:pPr>
              <a:lnSpc>
                <a:spcPct val="80000"/>
              </a:lnSpc>
              <a:buNone/>
            </a:pPr>
            <a:endParaRPr lang="ru-RU" dirty="0" smtClean="0"/>
          </a:p>
          <a:p>
            <a:pPr>
              <a:lnSpc>
                <a:spcPct val="80000"/>
              </a:lnSpc>
            </a:pPr>
            <a:r>
              <a:rPr lang="ru-RU" dirty="0" smtClean="0"/>
              <a:t>Это репетиция семейных отношений, позволяющая обрести опыт совместной жизни. 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 Гражданский брак может стать временной формой личной жизни.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 Такие отношения выгоднее ранних браков, которые в большинстве случаев через 5-7 лет распадаются.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7686" y="1500174"/>
            <a:ext cx="4429156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/>
              <a:t> Отрицательные стороны</a:t>
            </a:r>
            <a:r>
              <a:rPr lang="ru-RU" sz="2400" dirty="0" smtClean="0"/>
              <a:t> гражданского брака </a:t>
            </a:r>
          </a:p>
          <a:p>
            <a:pPr>
              <a:lnSpc>
                <a:spcPct val="80000"/>
              </a:lnSpc>
            </a:pPr>
            <a:endParaRPr lang="ru-RU" sz="2400" dirty="0" smtClean="0"/>
          </a:p>
          <a:p>
            <a:pPr>
              <a:lnSpc>
                <a:spcPct val="80000"/>
              </a:lnSpc>
            </a:pPr>
            <a:r>
              <a:rPr lang="ru-RU" sz="2400" dirty="0" smtClean="0"/>
              <a:t>Люди, состоящие в гражданском браке, не ощущают прочности своего положения, серьезности отношений. 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 Они лишены определенного социального статуса. 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 Общественное мнение настроено против таких неофициальных союзов.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Болезненно реагируют на зыбкий статус родителей дети. 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В гражданском браке не защищены имущественные и прочие права супругов и детей </a:t>
            </a:r>
            <a:endParaRPr lang="ru-RU" sz="2400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Неравный брак</a:t>
            </a:r>
            <a:endParaRPr lang="ru-RU" sz="4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Содержимое 3" descr="01023 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2" y="1357298"/>
            <a:ext cx="4074445" cy="5500702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Обстоятельства, препятствующие заключению брака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309120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/>
              <a:t>Браки между родственниками: родными братьями и сестрами, матерью и сыном, отцом и дочерью, между усыновленными и усыновителями</a:t>
            </a:r>
          </a:p>
          <a:p>
            <a:r>
              <a:rPr lang="ru-RU" sz="3200" dirty="0" smtClean="0"/>
              <a:t>Если одно лицо уже состоит в браке (многоженство запрещено законом)</a:t>
            </a:r>
          </a:p>
          <a:p>
            <a:r>
              <a:rPr lang="ru-RU" sz="3200" dirty="0" smtClean="0"/>
              <a:t>Если одно из лиц признано недееспособным, в следствии психического расстройства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Что такое семья?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428736"/>
            <a:ext cx="7929618" cy="5143536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57161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Этапы становления брачно-семейных отношений (по Л. Моргану):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  <p:pic>
        <p:nvPicPr>
          <p:cNvPr id="4" name="Содержимое 6" descr="0000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142984"/>
            <a:ext cx="3683000" cy="2470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7" descr="1236973638_0lik.ru_f1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156200" y="3962400"/>
            <a:ext cx="3416328" cy="225268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8596" y="1714488"/>
            <a:ext cx="4572000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 smtClean="0"/>
              <a:t>первобытное состояние (неупорядоченные половые связи);</a:t>
            </a:r>
          </a:p>
          <a:p>
            <a:pPr>
              <a:lnSpc>
                <a:spcPct val="90000"/>
              </a:lnSpc>
            </a:pPr>
            <a:r>
              <a:rPr lang="ru-RU" sz="2400" b="1" dirty="0" smtClean="0"/>
              <a:t>кровно - родственная семья (супружеские отношения исключались лишь между предками и потомками, родителями и детьми);</a:t>
            </a:r>
          </a:p>
          <a:p>
            <a:pPr>
              <a:lnSpc>
                <a:spcPct val="90000"/>
              </a:lnSpc>
            </a:pPr>
            <a:r>
              <a:rPr lang="ru-RU" sz="2400" b="1" dirty="0" smtClean="0"/>
              <a:t>парная (моногамная) семья (устанавливается единобрачие)</a:t>
            </a:r>
          </a:p>
          <a:p>
            <a:pPr>
              <a:lnSpc>
                <a:spcPct val="90000"/>
              </a:lnSpc>
            </a:pPr>
            <a:r>
              <a:rPr lang="ru-RU" sz="2400" b="1" dirty="0" smtClean="0"/>
              <a:t>   парная демократическая     \  патриархальная традиционная 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Нуклеарная</a:t>
            </a:r>
            <a:r>
              <a:rPr lang="ru-RU" sz="4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семья</a:t>
            </a:r>
            <a:endParaRPr lang="ru-RU" sz="44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Содержимое 3" descr="ec134f2900d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811337"/>
            <a:ext cx="6096000" cy="4286250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Расширенная </a:t>
            </a:r>
            <a:b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(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многопоколенная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семья)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Содержимое 3" descr="60296325_092e8e84da6c3f84e291936d7d4f72a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28736"/>
            <a:ext cx="3143240" cy="2500330"/>
          </a:xfrm>
        </p:spPr>
      </p:pic>
      <p:pic>
        <p:nvPicPr>
          <p:cNvPr id="5" name="Содержимое 3" descr="017591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65967" y="2428868"/>
            <a:ext cx="6278033" cy="4708525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dirty="0" smtClean="0"/>
              <a:t>Виды семей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214289"/>
          <a:ext cx="8229600" cy="6304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4470"/>
                <a:gridCol w="2205043"/>
                <a:gridCol w="466767"/>
                <a:gridCol w="1738277"/>
                <a:gridCol w="261987"/>
                <a:gridCol w="1943056"/>
              </a:tblGrid>
              <a:tr h="377903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Линия сравнения</a:t>
                      </a:r>
                      <a:endParaRPr lang="ru-R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ru-RU" sz="2000" b="1" dirty="0" smtClean="0"/>
                        <a:t>                       виды семей </a:t>
                      </a:r>
                      <a:endParaRPr lang="ru-RU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7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многодетные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err="1" smtClean="0"/>
                        <a:t>малодетные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бездетные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552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Характер распределения домашних обязанностей</a:t>
                      </a:r>
                      <a:endParaRPr lang="ru-RU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 b="1" dirty="0" smtClean="0"/>
                        <a:t>Традиционная- домашние обязанности выполняет  в основном женщина, но ответственность за семью несёт вперед</a:t>
                      </a:r>
                      <a:r>
                        <a:rPr lang="ru-RU" sz="1600" b="1" baseline="0" dirty="0" smtClean="0"/>
                        <a:t> обществом  несёт мужчина, ему принадлежит основная власть.</a:t>
                      </a:r>
                      <a:endParaRPr lang="ru-RU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600" b="1" dirty="0" smtClean="0"/>
                        <a:t>Коллективистская- обязанности выполняются совместно или по очереди</a:t>
                      </a:r>
                      <a:endParaRPr lang="ru-RU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2929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Родственная структура</a:t>
                      </a:r>
                      <a:endParaRPr lang="ru-RU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 b="1" dirty="0" err="1" smtClean="0"/>
                        <a:t>Нуклеарная</a:t>
                      </a:r>
                      <a:r>
                        <a:rPr lang="ru-RU" sz="1600" b="1" dirty="0" smtClean="0"/>
                        <a:t>- супружеская пара  с детьми</a:t>
                      </a:r>
                      <a:endParaRPr lang="ru-RU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 b="1" dirty="0" smtClean="0"/>
                        <a:t>Расширенная- супружеская пара с детьми и  бабушки, дедушки</a:t>
                      </a:r>
                      <a:endParaRPr lang="ru-RU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Полигамная- жена с мужьями или муж с жёнами</a:t>
                      </a:r>
                      <a:endParaRPr lang="ru-RU" sz="1600" b="1" dirty="0"/>
                    </a:p>
                  </a:txBody>
                  <a:tcPr/>
                </a:tc>
              </a:tr>
              <a:tr h="185802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Тип воспитания</a:t>
                      </a:r>
                      <a:endParaRPr lang="ru-RU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 b="1" dirty="0" smtClean="0"/>
                        <a:t>Авторитарная- основывается на авторитете родителей</a:t>
                      </a:r>
                      <a:endParaRPr lang="ru-RU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 b="1" dirty="0" smtClean="0"/>
                        <a:t>Либеральная- строится на самоопределении личности независимо от традиций и привычек</a:t>
                      </a:r>
                      <a:endParaRPr lang="ru-RU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Демократическая - постепенно прививает такие черты как сопричастность к судьбам других людей</a:t>
                      </a:r>
                      <a:endParaRPr lang="ru-RU" sz="1600" b="1" dirty="0"/>
                    </a:p>
                  </a:txBody>
                  <a:tcPr/>
                </a:tc>
              </a:tr>
              <a:tr h="37790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Цели и задачи урока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Выяснить правовые основы заключения и расторжения брака</a:t>
            </a:r>
          </a:p>
          <a:p>
            <a:r>
              <a:rPr lang="ru-RU" sz="3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Определить  правовую связь между членами семьи</a:t>
            </a:r>
          </a:p>
          <a:p>
            <a:r>
              <a:rPr lang="ru-RU" sz="3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Познакомиться с правами и обязанностями супругов</a:t>
            </a:r>
          </a:p>
          <a:p>
            <a:r>
              <a:rPr lang="ru-RU" sz="3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Выяснить права и обязанности детей и родителей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Типы семейных структур:</a:t>
            </a:r>
            <a:b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а) моногамная и полигамная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Содержимое 4" descr="1259592692_wedding_da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8662" y="1785926"/>
            <a:ext cx="2867025" cy="4286250"/>
          </a:xfrm>
        </p:spPr>
      </p:pic>
      <p:sp>
        <p:nvSpPr>
          <p:cNvPr id="5" name="Прямоугольник 4"/>
          <p:cNvSpPr/>
          <p:nvPr/>
        </p:nvSpPr>
        <p:spPr>
          <a:xfrm>
            <a:off x="3929058" y="2285992"/>
            <a:ext cx="43577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Моногамное</a:t>
            </a:r>
            <a:r>
              <a:rPr lang="ru-RU" sz="3200" dirty="0" smtClean="0"/>
              <a:t> супружество представляет собой брак одного мужчины с одной женщиной.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Типы семейных структур:</a:t>
            </a:r>
            <a:br>
              <a:rPr lang="ru-RU" dirty="0" smtClean="0"/>
            </a:br>
            <a:r>
              <a:rPr lang="ru-RU" dirty="0" smtClean="0"/>
              <a:t>а) моногамная и полигамная</a:t>
            </a:r>
            <a:endParaRPr lang="ru-RU" dirty="0"/>
          </a:p>
        </p:txBody>
      </p:sp>
      <p:pic>
        <p:nvPicPr>
          <p:cNvPr id="4" name="Picture 9" descr="0_2_bi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58" y="1571612"/>
            <a:ext cx="2743200" cy="2060448"/>
          </a:xfrm>
          <a:noFill/>
        </p:spPr>
      </p:pic>
      <p:pic>
        <p:nvPicPr>
          <p:cNvPr id="5" name="Содержимое 5" descr="SSL2497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0034" y="4357694"/>
            <a:ext cx="2743200" cy="20574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57620" y="1643051"/>
            <a:ext cx="4572032" cy="5285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/>
              <a:t>Полигамия </a:t>
            </a:r>
            <a:r>
              <a:rPr lang="ru-RU" sz="3200" dirty="0" smtClean="0"/>
              <a:t>— брак одного супруга с несколькими женщинами. Полигамия бывает двух видов: </a:t>
            </a:r>
            <a:r>
              <a:rPr lang="ru-RU" sz="3200" b="1" dirty="0" smtClean="0"/>
              <a:t>полигиния</a:t>
            </a:r>
            <a:r>
              <a:rPr lang="ru-RU" sz="3200" dirty="0" smtClean="0"/>
              <a:t> — брак одного мужчины с несколькими женщинами и </a:t>
            </a:r>
            <a:r>
              <a:rPr lang="ru-RU" sz="3200" b="1" dirty="0" smtClean="0"/>
              <a:t>полиандрия</a:t>
            </a:r>
            <a:r>
              <a:rPr lang="ru-RU" sz="3200" dirty="0" smtClean="0"/>
              <a:t> — брак одной женщины с несколькими мужчинами;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Б) </a:t>
            </a:r>
            <a:r>
              <a:rPr lang="ru-RU" sz="44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Патрилинеальные</a:t>
            </a:r>
            <a:r>
              <a:rPr lang="ru-RU" sz="4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 и   </a:t>
            </a:r>
            <a:r>
              <a:rPr lang="ru-RU" sz="44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матрилинеальные</a:t>
            </a:r>
            <a:r>
              <a:rPr lang="ru-RU" sz="4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семьи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В </a:t>
            </a:r>
            <a:r>
              <a:rPr lang="ru-RU" b="1" dirty="0" err="1" smtClean="0"/>
              <a:t>патрилинеальных</a:t>
            </a:r>
            <a:r>
              <a:rPr lang="ru-RU" b="1" dirty="0" smtClean="0"/>
              <a:t> семьях наследование фамилии, имущества и социального положения ведется по отцу, </a:t>
            </a:r>
          </a:p>
          <a:p>
            <a:r>
              <a:rPr lang="ru-RU" b="1" dirty="0" smtClean="0"/>
              <a:t> в </a:t>
            </a:r>
            <a:r>
              <a:rPr lang="ru-RU" b="1" dirty="0" err="1" smtClean="0"/>
              <a:t>матрилинеальных</a:t>
            </a:r>
            <a:r>
              <a:rPr lang="ru-RU" b="1" dirty="0" smtClean="0"/>
              <a:t> — по матери; 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В) Патриархальные и матриархальные семьи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8229600" cy="3757626"/>
          </a:xfrm>
        </p:spPr>
        <p:txBody>
          <a:bodyPr/>
          <a:lstStyle/>
          <a:p>
            <a:r>
              <a:rPr lang="ru-RU" b="1" dirty="0" smtClean="0"/>
              <a:t>В патриархальных  семьях  главой  является  отец, </a:t>
            </a:r>
          </a:p>
          <a:p>
            <a:r>
              <a:rPr lang="ru-RU" b="1" dirty="0" smtClean="0"/>
              <a:t>в матриархальных — наивысшим авторитетом и влиянием пользуется мать;</a:t>
            </a:r>
          </a:p>
          <a:p>
            <a:endParaRPr lang="ru-RU" dirty="0"/>
          </a:p>
        </p:txBody>
      </p:sp>
      <p:pic>
        <p:nvPicPr>
          <p:cNvPr id="4" name="Содержимое 3" descr="семья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71736" y="3571876"/>
            <a:ext cx="3643338" cy="2976557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Г) Гомогенные и гетерогенные семьи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В гомогенных семьях супруги являются выходцами из одной социальной страты, </a:t>
            </a:r>
          </a:p>
          <a:p>
            <a:r>
              <a:rPr lang="ru-RU" sz="3600" dirty="0" smtClean="0"/>
              <a:t>в гетерогенных они происходят из разных социальных групп, каст, классов;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Д) по количеству детей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4" name="Picture 5" descr="69562081_1295626593_alchikoduvanchi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48" y="1571612"/>
            <a:ext cx="1999488" cy="2060448"/>
          </a:xfrm>
          <a:noFill/>
        </p:spPr>
      </p:pic>
      <p:pic>
        <p:nvPicPr>
          <p:cNvPr id="5" name="Picture 7" descr="184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14810" y="1500174"/>
            <a:ext cx="3246437" cy="20574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4000504"/>
            <a:ext cx="785818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/>
              <a:t>Малодетные</a:t>
            </a:r>
            <a:r>
              <a:rPr lang="en-US" sz="3200" dirty="0" smtClean="0"/>
              <a:t>     </a:t>
            </a:r>
            <a:r>
              <a:rPr lang="ru-RU" sz="3200" dirty="0" smtClean="0"/>
              <a:t> (1—2 ребенка), </a:t>
            </a:r>
          </a:p>
          <a:p>
            <a:r>
              <a:rPr lang="ru-RU" sz="3600" dirty="0" err="1" smtClean="0"/>
              <a:t>среднедетные</a:t>
            </a:r>
            <a:r>
              <a:rPr lang="ru-RU" sz="3600" dirty="0" smtClean="0"/>
              <a:t> (3—4 ребенка)  многодетные семьи (5 и более детей).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Е) Полные и неполные семьи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dirty="0" smtClean="0"/>
              <a:t>Ученые выделяют семьи полные (двое родителей) и неполные (где по каким-либо причинам отсутствует один из родителей или родительское поколение, а дети живут с бабушками-дедушками).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Традиционная или патриархальная семья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Содержимое 8" descr="inf_2211_w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28" y="2071678"/>
            <a:ext cx="3810000" cy="2609850"/>
          </a:xfrm>
        </p:spPr>
      </p:pic>
      <p:sp>
        <p:nvSpPr>
          <p:cNvPr id="5" name="Прямоугольник 4"/>
          <p:cNvSpPr/>
          <p:nvPr/>
        </p:nvSpPr>
        <p:spPr>
          <a:xfrm>
            <a:off x="285720" y="1500175"/>
            <a:ext cx="44291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предполагает главенство мужчины. </a:t>
            </a:r>
          </a:p>
          <a:p>
            <a:r>
              <a:rPr lang="ru-RU" sz="2400" b="1" dirty="0" smtClean="0"/>
              <a:t>Такая семья объединяет под одной крышей представителей, как минимум, трех поколений. </a:t>
            </a:r>
          </a:p>
          <a:p>
            <a:r>
              <a:rPr lang="ru-RU" sz="2400" b="1" dirty="0" smtClean="0"/>
              <a:t>Женщина экономически зависит от супруга, семейные роли четко регламентированы: муж (отец) — добытчик и кормилец, жена (мать) — домохозяйка и воспитатель детей</a:t>
            </a:r>
            <a:endParaRPr lang="ru-RU" sz="2400" b="1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Партнерская или эгалитарная семья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ru-RU" b="1" dirty="0" smtClean="0"/>
              <a:t>(Семьи равных) можно отнести:</a:t>
            </a:r>
          </a:p>
          <a:p>
            <a:r>
              <a:rPr lang="ru-RU" b="1" dirty="0" smtClean="0"/>
              <a:t> справедливое, пропорциональное распределение семейных обязанностей, </a:t>
            </a:r>
          </a:p>
          <a:p>
            <a:r>
              <a:rPr lang="ru-RU" b="1" dirty="0" smtClean="0"/>
              <a:t>взаимозаменяемость супругов в решении бытовых вопросов, обсуждение основных проблем и совместное принятие важных для семьи решений, а также эмоциональную насыщенность отношений.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Сферы семейной деятельности: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094938"/>
          </a:xfrm>
        </p:spPr>
        <p:txBody>
          <a:bodyPr>
            <a:noAutofit/>
          </a:bodyPr>
          <a:lstStyle/>
          <a:p>
            <a:r>
              <a:rPr lang="ru-RU" sz="3200" b="1" i="1" dirty="0" smtClean="0"/>
              <a:t>1. репродуктивная</a:t>
            </a:r>
          </a:p>
          <a:p>
            <a:r>
              <a:rPr lang="ru-RU" sz="3200" b="1" i="1" dirty="0" smtClean="0"/>
              <a:t>2. хозяйственно- бытовая </a:t>
            </a:r>
          </a:p>
          <a:p>
            <a:r>
              <a:rPr lang="ru-RU" sz="3200" b="1" i="1" dirty="0" smtClean="0"/>
              <a:t>3. экономическая</a:t>
            </a:r>
          </a:p>
          <a:p>
            <a:r>
              <a:rPr lang="ru-RU" sz="3200" b="1" i="1" dirty="0" smtClean="0"/>
              <a:t>4. воспитательная</a:t>
            </a:r>
          </a:p>
          <a:p>
            <a:r>
              <a:rPr lang="ru-RU" sz="3200" b="1" i="1" dirty="0" smtClean="0"/>
              <a:t>5. </a:t>
            </a:r>
            <a:r>
              <a:rPr lang="ru-RU" sz="3200" b="1" i="1" dirty="0" err="1" smtClean="0"/>
              <a:t>досуговая</a:t>
            </a:r>
            <a:endParaRPr lang="ru-RU" sz="3200" b="1" i="1" dirty="0" smtClean="0"/>
          </a:p>
          <a:p>
            <a:r>
              <a:rPr lang="ru-RU" sz="3200" b="1" i="1" dirty="0" smtClean="0"/>
              <a:t>6. эмоциональная</a:t>
            </a:r>
          </a:p>
          <a:p>
            <a:r>
              <a:rPr lang="ru-RU" sz="3200" b="1" i="1" dirty="0" smtClean="0"/>
              <a:t>7. духовное общение</a:t>
            </a:r>
          </a:p>
          <a:p>
            <a:r>
              <a:rPr lang="ru-RU" sz="3200" b="1" i="1" dirty="0" smtClean="0"/>
              <a:t>8. социально- статусная</a:t>
            </a:r>
          </a:p>
          <a:p>
            <a:r>
              <a:rPr lang="ru-RU" sz="3200" b="1" i="1" dirty="0" smtClean="0"/>
              <a:t>9. первичный социальный контроль</a:t>
            </a:r>
            <a:endParaRPr lang="ru-RU" sz="3200" b="1" i="1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План урока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dirty="0" smtClean="0"/>
              <a:t>1. Что такое семейное право, источники, принципы.</a:t>
            </a:r>
          </a:p>
          <a:p>
            <a:r>
              <a:rPr lang="ru-RU" sz="3200" b="1" dirty="0" smtClean="0"/>
              <a:t>2. Условия и порядок вступления в брак.</a:t>
            </a:r>
          </a:p>
          <a:p>
            <a:r>
              <a:rPr lang="ru-RU" sz="3200" b="1" dirty="0" smtClean="0"/>
              <a:t>3. Права и обязанности супругов.</a:t>
            </a:r>
          </a:p>
          <a:p>
            <a:r>
              <a:rPr lang="ru-RU" sz="3200" b="1" dirty="0" smtClean="0"/>
              <a:t>4. Права и обязанности родителей и детей.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Функции семьи</a:t>
            </a:r>
            <a:endParaRPr lang="ru-RU" sz="44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/>
              <a:t>1. репродуктивная</a:t>
            </a:r>
          </a:p>
          <a:p>
            <a:r>
              <a:rPr lang="ru-RU" sz="3600" b="1" i="1" dirty="0" smtClean="0"/>
              <a:t>2. социальная</a:t>
            </a:r>
          </a:p>
          <a:p>
            <a:r>
              <a:rPr lang="ru-RU" sz="3600" b="1" i="1" dirty="0" smtClean="0"/>
              <a:t>3. экономическая защитная</a:t>
            </a:r>
          </a:p>
          <a:p>
            <a:r>
              <a:rPr lang="ru-RU" sz="3600" b="1" i="1" dirty="0" smtClean="0"/>
              <a:t>4. статусная</a:t>
            </a:r>
          </a:p>
          <a:p>
            <a:r>
              <a:rPr lang="ru-RU" sz="3600" b="1" i="1" dirty="0" smtClean="0"/>
              <a:t>5.эмоциональная</a:t>
            </a:r>
            <a:endParaRPr lang="ru-RU" sz="3600" b="1" i="1" dirty="0"/>
          </a:p>
        </p:txBody>
      </p:sp>
      <p:pic>
        <p:nvPicPr>
          <p:cNvPr id="4" name="Picture 5" descr="моя семь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072198" y="4286256"/>
            <a:ext cx="2300288" cy="2057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Семейные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ценности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Содержимое 3" descr="017591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071678"/>
            <a:ext cx="4286280" cy="4208459"/>
          </a:xfrm>
        </p:spPr>
      </p:pic>
      <p:sp>
        <p:nvSpPr>
          <p:cNvPr id="5" name="Прямоугольник 4"/>
          <p:cNvSpPr/>
          <p:nvPr/>
        </p:nvSpPr>
        <p:spPr>
          <a:xfrm>
            <a:off x="4643438" y="1500174"/>
            <a:ext cx="40005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Верность</a:t>
            </a:r>
          </a:p>
          <a:p>
            <a:r>
              <a:rPr lang="ru-RU" sz="3600" b="1" dirty="0" smtClean="0"/>
              <a:t>Постоянство</a:t>
            </a:r>
          </a:p>
          <a:p>
            <a:r>
              <a:rPr lang="ru-RU" sz="3600" b="1" dirty="0" smtClean="0"/>
              <a:t>Любовь</a:t>
            </a:r>
          </a:p>
          <a:p>
            <a:r>
              <a:rPr lang="ru-RU" sz="3600" b="1" dirty="0" smtClean="0"/>
              <a:t>Уважение</a:t>
            </a:r>
          </a:p>
          <a:p>
            <a:r>
              <a:rPr lang="ru-RU" sz="3600" b="1" dirty="0" smtClean="0"/>
              <a:t>Толерантность</a:t>
            </a:r>
          </a:p>
          <a:p>
            <a:r>
              <a:rPr lang="ru-RU" sz="3600" b="1" dirty="0" smtClean="0"/>
              <a:t>Взаимный интерес</a:t>
            </a:r>
          </a:p>
          <a:p>
            <a:r>
              <a:rPr lang="ru-RU" sz="3600" b="1" dirty="0" smtClean="0"/>
              <a:t>понимание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Права супругов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Содержимое 3" descr="big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714488"/>
            <a:ext cx="3571900" cy="3929090"/>
          </a:xfrm>
        </p:spPr>
      </p:pic>
      <p:sp>
        <p:nvSpPr>
          <p:cNvPr id="5" name="Прямоугольник 4"/>
          <p:cNvSpPr/>
          <p:nvPr/>
        </p:nvSpPr>
        <p:spPr>
          <a:xfrm>
            <a:off x="3929058" y="1500175"/>
            <a:ext cx="5214942" cy="481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/>
              <a:t>Право на выбор рода занятий и профессии, места пребывания и местожительства.</a:t>
            </a:r>
          </a:p>
          <a:p>
            <a:pPr>
              <a:lnSpc>
                <a:spcPct val="80000"/>
              </a:lnSpc>
            </a:pPr>
            <a:r>
              <a:rPr lang="ru-RU" sz="3200" b="1" dirty="0" smtClean="0"/>
              <a:t>Право на выбор фамилии</a:t>
            </a:r>
          </a:p>
          <a:p>
            <a:pPr>
              <a:lnSpc>
                <a:spcPct val="80000"/>
              </a:lnSpc>
            </a:pPr>
            <a:r>
              <a:rPr lang="ru-RU" sz="3200" b="1" dirty="0" smtClean="0"/>
              <a:t>Равные права родителей в воспитании детей.</a:t>
            </a:r>
          </a:p>
          <a:p>
            <a:pPr>
              <a:lnSpc>
                <a:spcPct val="80000"/>
              </a:lnSpc>
            </a:pPr>
            <a:r>
              <a:rPr lang="ru-RU" sz="3200" b="1" dirty="0" smtClean="0"/>
              <a:t>Супруги имеют равные права на общую, совместную  собственность, т. е. имущество.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Права детей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6" descr="Картинка 18 из 2178529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14488"/>
            <a:ext cx="33432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857620" y="1071546"/>
            <a:ext cx="4929222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/>
              <a:t>Право ребенка на имя, отчество и фамилию</a:t>
            </a:r>
          </a:p>
          <a:p>
            <a:pPr>
              <a:lnSpc>
                <a:spcPct val="90000"/>
              </a:lnSpc>
            </a:pPr>
            <a:r>
              <a:rPr lang="ru-RU" sz="2800" b="1" dirty="0" smtClean="0"/>
              <a:t>Право ребенка жить в семье</a:t>
            </a:r>
          </a:p>
          <a:p>
            <a:pPr>
              <a:lnSpc>
                <a:spcPct val="90000"/>
              </a:lnSpc>
            </a:pPr>
            <a:r>
              <a:rPr lang="ru-RU" sz="2800" b="1" dirty="0" smtClean="0"/>
              <a:t>Право на общение со своими родителями и родственниками</a:t>
            </a:r>
          </a:p>
          <a:p>
            <a:pPr>
              <a:lnSpc>
                <a:spcPct val="90000"/>
              </a:lnSpc>
            </a:pPr>
            <a:r>
              <a:rPr lang="ru-RU" sz="2800" b="1" dirty="0" smtClean="0"/>
              <a:t>Право на защиту своих прав</a:t>
            </a:r>
          </a:p>
          <a:p>
            <a:pPr>
              <a:lnSpc>
                <a:spcPct val="90000"/>
              </a:lnSpc>
            </a:pPr>
            <a:r>
              <a:rPr lang="ru-RU" sz="2800" b="1" dirty="0" smtClean="0"/>
              <a:t>С 10 лет ребенок имеет право выражать свое мнение при решении вопросов, затрагивающих его интересы</a:t>
            </a:r>
          </a:p>
          <a:p>
            <a:pPr>
              <a:lnSpc>
                <a:spcPct val="90000"/>
              </a:lnSpc>
            </a:pPr>
            <a:r>
              <a:rPr lang="ru-RU" sz="2800" b="1" dirty="0" smtClean="0"/>
              <a:t>С 14 лет – право на изменение  имени и фамилии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Проблемы современной семьи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200" b="1" dirty="0" smtClean="0"/>
              <a:t>Задание классу:</a:t>
            </a:r>
          </a:p>
          <a:p>
            <a:pPr>
              <a:buFont typeface="Wingdings" pitchFamily="2" charset="2"/>
              <a:buNone/>
            </a:pPr>
            <a:r>
              <a:rPr lang="ru-RU" sz="3200" dirty="0" smtClean="0"/>
              <a:t>   Современные ученые говорят о кризисе семейных отношений. </a:t>
            </a:r>
          </a:p>
          <a:p>
            <a:r>
              <a:rPr lang="ru-RU" sz="3200" dirty="0" smtClean="0"/>
              <a:t>Как вы думаете в чем причины и каковы последствия кризиса семейных отношений?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Кризис семьи проявляется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dirty="0" smtClean="0"/>
              <a:t>в росте числа разводов;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в увеличении количества добрачных и внебрачных детей;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во взаимном отчуждении членов семьи;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в ослаблении воспитательного воздействия родителей на детей;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в увеличении числа неполных семей.</a:t>
            </a:r>
          </a:p>
          <a:p>
            <a:endParaRPr lang="ru-RU" dirty="0"/>
          </a:p>
        </p:txBody>
      </p:sp>
      <p:pic>
        <p:nvPicPr>
          <p:cNvPr id="4" name="Рисунок 5" descr="bra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4786322"/>
            <a:ext cx="260985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Вопросы для закрепления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Какие проблемы современного воспитания в семье вы видите?</a:t>
            </a:r>
          </a:p>
          <a:p>
            <a:endParaRPr lang="ru-RU" sz="3200" b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Разъясните мысль Л.Н.Толстого о том, что все  счастливые семьи похожи друг на друга, а каждая несчастливая семья несчастлива по-своему.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Расторжение брака</a:t>
            </a:r>
            <a:endParaRPr lang="ru-RU" sz="5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schizm_in_coup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000216"/>
            <a:ext cx="3500462" cy="4857784"/>
          </a:xfrm>
        </p:spPr>
      </p:pic>
      <p:sp>
        <p:nvSpPr>
          <p:cNvPr id="5" name="Прямоугольник 4"/>
          <p:cNvSpPr/>
          <p:nvPr/>
        </p:nvSpPr>
        <p:spPr>
          <a:xfrm>
            <a:off x="3500430" y="1785926"/>
            <a:ext cx="5643570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i="1" dirty="0" smtClean="0"/>
              <a:t>Закон запрещает мужу  без согласия супруги возбуждать дело о расторжении брака во время беременности жены и в течение года после рождения ребенка</a:t>
            </a:r>
          </a:p>
          <a:p>
            <a:pPr>
              <a:lnSpc>
                <a:spcPct val="90000"/>
              </a:lnSpc>
            </a:pPr>
            <a:r>
              <a:rPr lang="ru-RU" sz="2800" b="1" i="1" dirty="0" smtClean="0"/>
              <a:t>Взаимное согласие супругов</a:t>
            </a:r>
          </a:p>
        </p:txBody>
      </p:sp>
      <p:pic>
        <p:nvPicPr>
          <p:cNvPr id="6" name="Picture 10" descr="21039899_divor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500570"/>
            <a:ext cx="342902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При разводе страдают в первую очередь дети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Содержимое 3" descr="бешенны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43050"/>
            <a:ext cx="3428992" cy="4714908"/>
          </a:xfrm>
        </p:spPr>
      </p:pic>
      <p:pic>
        <p:nvPicPr>
          <p:cNvPr id="5" name="Рисунок 4" descr="fhf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1785926"/>
            <a:ext cx="5500694" cy="4857756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Гендерное</a:t>
            </a:r>
            <a:r>
              <a:rPr lang="ru-RU" dirty="0" smtClean="0"/>
              <a:t> поведение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None/>
            </a:pPr>
            <a:r>
              <a:rPr lang="ru-RU" b="1" dirty="0" smtClean="0"/>
              <a:t> Понятие «</a:t>
            </a:r>
            <a:r>
              <a:rPr lang="ru-RU" b="1" dirty="0" err="1" smtClean="0"/>
              <a:t>гендер</a:t>
            </a:r>
            <a:r>
              <a:rPr lang="ru-RU" b="1" dirty="0" smtClean="0"/>
              <a:t>»</a:t>
            </a:r>
            <a:r>
              <a:rPr lang="ru-RU" dirty="0" smtClean="0"/>
              <a:t> (от англ. </a:t>
            </a:r>
            <a:r>
              <a:rPr lang="en-US" dirty="0" smtClean="0"/>
              <a:t>gender</a:t>
            </a:r>
            <a:r>
              <a:rPr lang="ru-RU" dirty="0" smtClean="0"/>
              <a:t>, от лат. </a:t>
            </a:r>
            <a:r>
              <a:rPr lang="en-US" dirty="0" smtClean="0"/>
              <a:t>gens</a:t>
            </a:r>
            <a:r>
              <a:rPr lang="ru-RU" dirty="0" smtClean="0"/>
              <a:t> — род):</a:t>
            </a:r>
          </a:p>
          <a:p>
            <a:r>
              <a:rPr lang="ru-RU" dirty="0" smtClean="0"/>
              <a:t>во-первых, подразумевает любые психологические и поведенческие свойства, отличающие мужчин от женщин (то, что раньше называли половыми свойствами или различиями),</a:t>
            </a:r>
          </a:p>
          <a:p>
            <a:r>
              <a:rPr lang="ru-RU" dirty="0" smtClean="0"/>
              <a:t> во-вторых, употребляется в более узком смысле для обозначения социального пола, имея в виду роли и сферы деятельности мужчин и женщин, зависящие не от биологических половых различий, а от социальной организации общества.</a:t>
            </a:r>
            <a:endParaRPr lang="ru-RU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Источники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емейного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права -</a:t>
            </a:r>
            <a:b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Конституция РФ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и Семейный кодекс РФ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309120"/>
          </a:xfrm>
        </p:spPr>
        <p:txBody>
          <a:bodyPr/>
          <a:lstStyle/>
          <a:p>
            <a:pPr lvl="0"/>
            <a:r>
              <a:rPr lang="ru-RU" sz="3200" dirty="0" smtClean="0"/>
              <a:t>Равенство прав и свобод мужчины и женщины (ст.19п.3)</a:t>
            </a:r>
          </a:p>
          <a:p>
            <a:pPr lvl="0"/>
            <a:r>
              <a:rPr lang="ru-RU" sz="3200" dirty="0" smtClean="0"/>
              <a:t>Равенство прав и обязанностей родителей по воспитанию детей (ст.38 п.2)</a:t>
            </a:r>
          </a:p>
          <a:p>
            <a:pPr lvl="0"/>
            <a:r>
              <a:rPr lang="ru-RU" sz="3200" dirty="0" smtClean="0"/>
              <a:t>Обязанность трудоспособных детей заботиться о нетрудоспособных родителях (ст.38 п.3)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Изречения мудрых</a:t>
            </a:r>
            <a:endParaRPr lang="ru-RU" sz="4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80624"/>
          </a:xfrm>
        </p:spPr>
        <p:txBody>
          <a:bodyPr/>
          <a:lstStyle/>
          <a:p>
            <a:r>
              <a:rPr lang="ru-RU" dirty="0" smtClean="0"/>
              <a:t>Без равенства  нет брака в самом деле, Жена, исключённая  из всех интересов, занимающих её мужа, чуждая им, не делящая их, - наложница, экономка, нянька, но не жена в полном, благородном значении слова. (А.И. Герцен)</a:t>
            </a:r>
          </a:p>
          <a:p>
            <a:endParaRPr lang="ru-RU" dirty="0" smtClean="0"/>
          </a:p>
          <a:p>
            <a:r>
              <a:rPr lang="ru-RU" dirty="0" smtClean="0"/>
              <a:t>Вступающие в брак должны глядеть во все глаза до брака и держать их полузакрытыми- после. </a:t>
            </a:r>
          </a:p>
          <a:p>
            <a:r>
              <a:rPr lang="ru-RU" dirty="0" smtClean="0"/>
              <a:t>                                                  (М. </a:t>
            </a:r>
            <a:r>
              <a:rPr lang="en-US" dirty="0" smtClean="0"/>
              <a:t>C</a:t>
            </a:r>
            <a:r>
              <a:rPr lang="ru-RU" dirty="0" err="1" smtClean="0"/>
              <a:t>кюдери</a:t>
            </a:r>
            <a:r>
              <a:rPr lang="ru-RU" dirty="0" smtClean="0"/>
              <a:t> </a:t>
            </a:r>
            <a:r>
              <a:rPr lang="en-US" dirty="0" smtClean="0"/>
              <a:t>)</a:t>
            </a:r>
            <a:endParaRPr lang="ru-RU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Выводы</a:t>
            </a:r>
            <a:endParaRPr lang="ru-RU" sz="54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3600" dirty="0" smtClean="0"/>
              <a:t>Закон стоит на защите  прав и интересов ребенка.</a:t>
            </a:r>
          </a:p>
          <a:p>
            <a:pPr>
              <a:lnSpc>
                <a:spcPct val="90000"/>
              </a:lnSpc>
            </a:pPr>
            <a:r>
              <a:rPr lang="ru-RU" sz="3600" dirty="0" smtClean="0"/>
              <a:t>Необходимо ответственно выполнять свои обязанности, заботиться о своих родных и близких</a:t>
            </a:r>
          </a:p>
          <a:p>
            <a:pPr>
              <a:lnSpc>
                <a:spcPct val="90000"/>
              </a:lnSpc>
            </a:pPr>
            <a:r>
              <a:rPr lang="ru-RU" sz="3600" dirty="0" smtClean="0"/>
              <a:t>Многообразие  правовых отношений рождает только официально оформленный, зарегистрированный брак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Анкетирование 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094938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sz="2900" b="1" dirty="0" smtClean="0"/>
              <a:t>В каком возрасте вы бы хотели вступить в брак?</a:t>
            </a:r>
          </a:p>
          <a:p>
            <a:pPr lvl="0"/>
            <a:r>
              <a:rPr lang="ru-RU" sz="2900" b="1" dirty="0" smtClean="0"/>
              <a:t>А)  в 18- 20</a:t>
            </a:r>
          </a:p>
          <a:p>
            <a:pPr lvl="0"/>
            <a:r>
              <a:rPr lang="ru-RU" sz="2900" b="1" dirty="0" smtClean="0"/>
              <a:t>Б) 20- 25</a:t>
            </a:r>
          </a:p>
          <a:p>
            <a:pPr lvl="0"/>
            <a:r>
              <a:rPr lang="ru-RU" sz="2900" b="1" dirty="0" smtClean="0"/>
              <a:t>В) 25-30</a:t>
            </a:r>
          </a:p>
          <a:p>
            <a:pPr lvl="0"/>
            <a:r>
              <a:rPr lang="ru-RU" sz="2900" b="1" dirty="0" smtClean="0"/>
              <a:t>Сколько вы планируете иметь детей?</a:t>
            </a:r>
          </a:p>
          <a:p>
            <a:pPr lvl="0"/>
            <a:r>
              <a:rPr lang="ru-RU" sz="2900" b="1" dirty="0" smtClean="0"/>
              <a:t>А) 1</a:t>
            </a:r>
          </a:p>
          <a:p>
            <a:pPr lvl="0"/>
            <a:r>
              <a:rPr lang="ru-RU" sz="2900" b="1" dirty="0" smtClean="0"/>
              <a:t>Б) 2</a:t>
            </a:r>
          </a:p>
          <a:p>
            <a:pPr lvl="0"/>
            <a:r>
              <a:rPr lang="ru-RU" sz="2900" b="1" dirty="0" smtClean="0"/>
              <a:t>В) более 2</a:t>
            </a:r>
          </a:p>
          <a:p>
            <a:pPr lvl="0"/>
            <a:r>
              <a:rPr lang="ru-RU" sz="2900" b="1" dirty="0" smtClean="0"/>
              <a:t>Во главе семьи должен быть</a:t>
            </a:r>
          </a:p>
          <a:p>
            <a:pPr lvl="0"/>
            <a:r>
              <a:rPr lang="ru-RU" sz="2900" b="1" dirty="0" smtClean="0"/>
              <a:t>А) мужчина</a:t>
            </a:r>
          </a:p>
          <a:p>
            <a:pPr lvl="0"/>
            <a:r>
              <a:rPr lang="ru-RU" sz="2900" b="1" dirty="0" smtClean="0"/>
              <a:t>Б) женщина</a:t>
            </a:r>
          </a:p>
          <a:p>
            <a:pPr lvl="0"/>
            <a:r>
              <a:rPr lang="ru-RU" sz="2900" b="1" dirty="0" smtClean="0"/>
              <a:t>В) должно быть равноправие</a:t>
            </a:r>
          </a:p>
          <a:p>
            <a:pPr lvl="0"/>
            <a:r>
              <a:rPr lang="ru-RU" sz="2900" b="1" dirty="0" smtClean="0"/>
              <a:t>Нужно ли составлять брачный договор?</a:t>
            </a:r>
          </a:p>
          <a:p>
            <a:pPr lvl="0"/>
            <a:r>
              <a:rPr lang="ru-RU" sz="2900" b="1" dirty="0" smtClean="0"/>
              <a:t>А)да</a:t>
            </a:r>
          </a:p>
          <a:p>
            <a:pPr lvl="0"/>
            <a:r>
              <a:rPr lang="ru-RU" sz="2900" b="1" dirty="0" smtClean="0"/>
              <a:t>Б) нет</a:t>
            </a:r>
          </a:p>
          <a:p>
            <a:pPr lvl="0"/>
            <a:r>
              <a:rPr lang="ru-RU" sz="2900" b="1" dirty="0" smtClean="0"/>
              <a:t>В) не знаю, по обстоятельствам</a:t>
            </a:r>
          </a:p>
          <a:p>
            <a:pPr lvl="0"/>
            <a:r>
              <a:rPr lang="ru-RU" sz="2900" b="1" dirty="0" smtClean="0"/>
              <a:t>Хотите ли вы, чтобы ваши родители жили с вами</a:t>
            </a:r>
          </a:p>
          <a:p>
            <a:pPr lvl="0"/>
            <a:r>
              <a:rPr lang="ru-RU" sz="2900" b="1" dirty="0" smtClean="0"/>
              <a:t>А) да</a:t>
            </a:r>
          </a:p>
          <a:p>
            <a:pPr lvl="0"/>
            <a:r>
              <a:rPr lang="ru-RU" sz="2900" b="1" dirty="0" smtClean="0"/>
              <a:t>Б) нет</a:t>
            </a:r>
          </a:p>
          <a:p>
            <a:pPr lvl="0"/>
            <a:r>
              <a:rPr lang="ru-RU" sz="2900" b="1" dirty="0" smtClean="0"/>
              <a:t>В) по обстоятельствам</a:t>
            </a:r>
          </a:p>
          <a:p>
            <a:endParaRPr lang="ru-RU" dirty="0"/>
          </a:p>
        </p:txBody>
      </p:sp>
      <p:pic>
        <p:nvPicPr>
          <p:cNvPr id="4" name="Содержимое 12" descr="semya-i-deti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072198" y="3929066"/>
            <a:ext cx="2714644" cy="2352684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2214578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Спасибо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за 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внимание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sz="36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презентация подготовлена учителем истории и обществознания</a:t>
            </a:r>
            <a:br>
              <a:rPr lang="ru-RU" sz="36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sz="36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МКОУ СОШ № 24</a:t>
            </a:r>
            <a:br>
              <a:rPr lang="ru-RU" sz="36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sz="36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Минаевой Венерой </a:t>
            </a:r>
            <a:r>
              <a:rPr lang="ru-RU" sz="3600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Сайфулловной</a:t>
            </a:r>
            <a:r>
              <a:rPr lang="ru-RU" sz="36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endParaRPr lang="ru-RU" sz="36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714752"/>
            <a:ext cx="4714908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Словарь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sz="3400" b="1" i="1" dirty="0" smtClean="0"/>
              <a:t>Семейное право</a:t>
            </a:r>
            <a:r>
              <a:rPr lang="ru-RU" sz="3400" b="1" dirty="0" smtClean="0"/>
              <a:t> - система правовых норм, регулирующих личные и производные от них имущественные отношения, возникающие из брака, кровного родства, принятия детей в семью на воспитание.</a:t>
            </a:r>
          </a:p>
          <a:p>
            <a:pPr lvl="0"/>
            <a:r>
              <a:rPr lang="ru-RU" sz="3400" b="1" i="1" dirty="0" smtClean="0"/>
              <a:t>Семья</a:t>
            </a:r>
            <a:r>
              <a:rPr lang="ru-RU" sz="3400" b="1" dirty="0" smtClean="0"/>
              <a:t> - круг лиц, основанный на браке, родстве, принятии детей в семью на воспитание, характеризующийся общностью жизни, интересов, взаимной заботой.</a:t>
            </a:r>
          </a:p>
          <a:p>
            <a:pPr lvl="0"/>
            <a:r>
              <a:rPr lang="ru-RU" sz="3400" b="1" i="1" dirty="0" smtClean="0"/>
              <a:t>Брак </a:t>
            </a:r>
            <a:r>
              <a:rPr lang="ru-RU" sz="3400" b="1" dirty="0" smtClean="0"/>
              <a:t>- Юридически оформленный, свободный, добровольный союз мужчины и женщины, направленный на создание семьи и порождающий для них взаимные права и обязанности</a:t>
            </a:r>
          </a:p>
          <a:p>
            <a:pPr lvl="0"/>
            <a:r>
              <a:rPr lang="ru-RU" sz="3400" b="1" i="1" dirty="0" smtClean="0"/>
              <a:t>ЗАГС</a:t>
            </a:r>
            <a:r>
              <a:rPr lang="ru-RU" sz="3400" b="1" dirty="0" smtClean="0"/>
              <a:t> - запись актов гражданского состояния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Брак- добровольный союз мужчины и женщины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Содержимое 3" descr="pobeda1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  <p:pic>
        <p:nvPicPr>
          <p:cNvPr id="5" name="vals_mendelsona_-_a_midsummer_night_s_dream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29124" y="457200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Условия вступления в брак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Содержимое 3" descr="5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2857496"/>
            <a:ext cx="3857652" cy="3214686"/>
          </a:xfrm>
          <a:prstGeom prst="rect">
            <a:avLst/>
          </a:prstGeom>
        </p:spPr>
      </p:pic>
      <p:pic>
        <p:nvPicPr>
          <p:cNvPr id="6" name="Picture 10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571744"/>
            <a:ext cx="402590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23566"/>
          </a:xfrm>
        </p:spPr>
        <p:txBody>
          <a:bodyPr/>
          <a:lstStyle/>
          <a:p>
            <a:r>
              <a:rPr lang="ru-RU" dirty="0" smtClean="0"/>
              <a:t>Достижение 18 лет;</a:t>
            </a:r>
          </a:p>
          <a:p>
            <a:r>
              <a:rPr lang="ru-RU" dirty="0" smtClean="0"/>
              <a:t>Присутствие обоих лиц: жениха и невесты;</a:t>
            </a:r>
          </a:p>
          <a:p>
            <a:r>
              <a:rPr lang="ru-RU" dirty="0" smtClean="0"/>
              <a:t>Добровольное согласие вступающих в брак;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115328" cy="171451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регистрируемый в </a:t>
            </a:r>
            <a:r>
              <a:rPr lang="ru-RU" sz="24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ЗАГСе</a:t>
            </a:r>
            <a:r>
              <a:rPr lang="ru-RU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на законных основаниях – гражданский брак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  <p:pic>
        <p:nvPicPr>
          <p:cNvPr id="4" name="Содержимое 3" descr="8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38397" y="1600200"/>
            <a:ext cx="7067205" cy="4708525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329642" cy="178595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церковный брак 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-</a:t>
            </a:r>
            <a: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венчание мужчины и женщины в церкви без регистрации на законных основаниях 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  <p:pic>
        <p:nvPicPr>
          <p:cNvPr id="4" name="Picture 13" descr="1058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0" y="2049462"/>
            <a:ext cx="5080000" cy="381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412</TotalTime>
  <Words>1418</Words>
  <Application>Microsoft Office PowerPoint</Application>
  <PresentationFormat>Экран (4:3)</PresentationFormat>
  <Paragraphs>194</Paragraphs>
  <Slides>43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Апекс</vt:lpstr>
      <vt:lpstr>Презентация Семейное право </vt:lpstr>
      <vt:lpstr>Цели и задачи урока</vt:lpstr>
      <vt:lpstr>План урока</vt:lpstr>
      <vt:lpstr>Источники cемейного права - Конституция РФ и Семейный кодекс РФ</vt:lpstr>
      <vt:lpstr>Словарь</vt:lpstr>
      <vt:lpstr>Брак- добровольный союз мужчины и женщины</vt:lpstr>
      <vt:lpstr>Условия вступления в брак</vt:lpstr>
      <vt:lpstr>регистрируемый в ЗАГСе на законных основаниях – гражданский брак </vt:lpstr>
      <vt:lpstr>церковный брак -венчание мужчины и женщины в церкви без регистрации на законных основаниях  </vt:lpstr>
      <vt:lpstr>фактический брак - длительное проживание  мужчины и женщины без оформления  своих отношений в ЗАГСе</vt:lpstr>
      <vt:lpstr>Гражданский брак:</vt:lpstr>
      <vt:lpstr>Гражданский брак:  за или против?</vt:lpstr>
      <vt:lpstr>Неравный брак</vt:lpstr>
      <vt:lpstr>Обстоятельства, препятствующие заключению брака</vt:lpstr>
      <vt:lpstr>Что такое семья?</vt:lpstr>
      <vt:lpstr>Этапы становления брачно-семейных отношений (по Л. Моргану): </vt:lpstr>
      <vt:lpstr>Нуклеарная семья</vt:lpstr>
      <vt:lpstr>Расширенная  (многопоколенная семья)</vt:lpstr>
      <vt:lpstr>Виды семей </vt:lpstr>
      <vt:lpstr>Типы семейных структур: а) моногамная и полигамная</vt:lpstr>
      <vt:lpstr>Типы семейных структур: а) моногамная и полигамная</vt:lpstr>
      <vt:lpstr>Б) Патрилинеальные   и   матрилинеальные  семьи</vt:lpstr>
      <vt:lpstr>В) Патриархальные и матриархальные семьи</vt:lpstr>
      <vt:lpstr>Г) Гомогенные и гетерогенные семьи</vt:lpstr>
      <vt:lpstr>Д) по количеству детей:</vt:lpstr>
      <vt:lpstr>Е) Полные и неполные семьи</vt:lpstr>
      <vt:lpstr>Традиционная или патриархальная семья</vt:lpstr>
      <vt:lpstr>Партнерская или эгалитарная семья</vt:lpstr>
      <vt:lpstr>Сферы семейной деятельности:</vt:lpstr>
      <vt:lpstr>Функции семьи</vt:lpstr>
      <vt:lpstr>Семейные ценности</vt:lpstr>
      <vt:lpstr>Права супругов</vt:lpstr>
      <vt:lpstr>Права детей</vt:lpstr>
      <vt:lpstr>Проблемы современной семьи</vt:lpstr>
      <vt:lpstr>Кризис семьи проявляется</vt:lpstr>
      <vt:lpstr>Вопросы для закрепления:</vt:lpstr>
      <vt:lpstr>Расторжение брака</vt:lpstr>
      <vt:lpstr>При разводе страдают в первую очередь дети</vt:lpstr>
      <vt:lpstr>Гендерное поведение</vt:lpstr>
      <vt:lpstr>Изречения мудрых</vt:lpstr>
      <vt:lpstr>Выводы</vt:lpstr>
      <vt:lpstr>Анкетирование </vt:lpstr>
      <vt:lpstr>Спасибо за внимание презентация подготовлена учителем истории и обществознания МКОУ СОШ № 24 Минаевой Венерой Сайфулловной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Семейное право </dc:title>
  <dc:creator>Admin</dc:creator>
  <cp:lastModifiedBy>Admin</cp:lastModifiedBy>
  <cp:revision>51</cp:revision>
  <dcterms:created xsi:type="dcterms:W3CDTF">2012-02-16T12:39:22Z</dcterms:created>
  <dcterms:modified xsi:type="dcterms:W3CDTF">2012-03-05T17:07:25Z</dcterms:modified>
</cp:coreProperties>
</file>