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4" r:id="rId5"/>
    <p:sldId id="258" r:id="rId6"/>
    <p:sldId id="260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2" r:id="rId20"/>
    <p:sldId id="261" r:id="rId21"/>
    <p:sldId id="259" r:id="rId22"/>
    <p:sldId id="263" r:id="rId23"/>
    <p:sldId id="280" r:id="rId24"/>
    <p:sldId id="281" r:id="rId25"/>
    <p:sldId id="284" r:id="rId26"/>
    <p:sldId id="285" r:id="rId27"/>
    <p:sldId id="272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DC3D92-0D33-42A2-B71B-8EDF47F5D976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FD333C-CB7B-4960-9230-E168314697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0%B4%D0%BE%D0%BA%D1%81,_%D0%9C%D0%B0%D0%B9%D0%BA%D0%BB" TargetMode="External"/><Relationship Id="rId3" Type="http://schemas.openxmlformats.org/officeDocument/2006/relationships/hyperlink" Target="http://ru.wikipedia.org/wiki/15_%D0%BD%D0%BE%D1%8F%D0%B1%D1%80%D1%8F" TargetMode="External"/><Relationship Id="rId7" Type="http://schemas.openxmlformats.org/officeDocument/2006/relationships/hyperlink" Target="http://ru.wikipedia.org/wiki/%D0%9C%D0%BE%D1%87%D0%B0%D0%BB%D0%BE%D0%B2,_%D0%9F%D0%B0%D0%B2%D0%B5%D0%BB_%D0%A1%D1%82%D0%B5%D0%BF%D0%B0%D0%BD%D0%BE%D0%B2%D0%B8%D1%8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A%D1%80%D0%B5%D0%BF%D0%BE%D1%81%D1%82%D0%BD%D0%BE%D0%B9" TargetMode="External"/><Relationship Id="rId5" Type="http://schemas.openxmlformats.org/officeDocument/2006/relationships/hyperlink" Target="http://ru.wikipedia.org/wiki/%D0%9C%D0%BE%D1%81%D0%BA%D0%B2%D0%B0" TargetMode="External"/><Relationship Id="rId4" Type="http://schemas.openxmlformats.org/officeDocument/2006/relationships/hyperlink" Target="http://ru.wikipedia.org/wiki/1800_%D0%B3%D0%BE%D0%B4" TargetMode="External"/><Relationship Id="rId9" Type="http://schemas.openxmlformats.org/officeDocument/2006/relationships/hyperlink" Target="http://ru.wikipedia.org/wiki/%D0%98%D0%BC%D0%BF%D0%B5%D1%80%D0%B0%D1%82%D0%BE%D1%80%D1%81%D0%BA%D0%B8%D0%B5_%D1%82%D0%B5%D0%B0%D1%82%D1%80%D1%8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0%B5%D0%BB%D0%B8%D0%BD%D1%81%D0%BA%D0%B8%D0%B9,_%D0%92%D0%B8%D1%81%D1%81%D0%B0%D1%80%D0%B8%D0%BE%D0%BD_%D0%93%D1%80%D0%B8%D0%B3%D0%BE%D1%80%D1%8C%D0%B5%D0%B2%D0%B8%D1%8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ikompas.ru/tags/romantiz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театр романтизма </a:t>
            </a:r>
            <a:r>
              <a:rPr lang="en-US" dirty="0" smtClean="0"/>
              <a:t>XIX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Автор учитель МХК Страхова Нина </a:t>
            </a:r>
            <a:r>
              <a:rPr lang="ru-RU" dirty="0" err="1" smtClean="0"/>
              <a:t>Павлиновна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2.Драматурги и пьесы.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5500" dirty="0" smtClean="0"/>
              <a:t>И по теме, и по </a:t>
            </a:r>
            <a:r>
              <a:rPr lang="ru-RU" sz="5500" dirty="0" smtClean="0"/>
              <a:t>направленности </a:t>
            </a:r>
            <a:r>
              <a:rPr lang="ru-RU" sz="5500" dirty="0" smtClean="0"/>
              <a:t>пафоса эта пьеса в большей степени, чем предыдущие, приближала Лермонтова к созданию нового типа драмы в русской литературе — драмы романтической.</a:t>
            </a:r>
            <a:br>
              <a:rPr lang="ru-RU" sz="5500" dirty="0" smtClean="0"/>
            </a:br>
            <a:r>
              <a:rPr lang="ru-RU" sz="5500" dirty="0" smtClean="0"/>
              <a:t>Наиболее совершенным образцом ее был написанный в 1835 году «Маскарад». Пьеса эта по всем формальным параметрам соответствует канонам романтической эстетики. В ней действует герой — личность сильная и неординарная, герой этот противопоставлен обществу. Сюжет построен на происшествии исключительном: пьеса кончается смертью героини и безумием </a:t>
            </a:r>
            <a:r>
              <a:rPr lang="ru-RU" sz="5500" dirty="0" err="1" smtClean="0"/>
              <a:t>Арбенина</a:t>
            </a:r>
            <a:r>
              <a:rPr lang="ru-RU" sz="5500" dirty="0" smtClean="0"/>
              <a:t>, </a:t>
            </a:r>
            <a:r>
              <a:rPr lang="ru-RU" sz="5500" dirty="0" smtClean="0"/>
              <a:t>узнавшего, что его жертва невинна; есть в драме и мотив игры, есть борение страстей. И все же «Маскарад» — совершенно особенное произведение, не имевшее аналогов ни в русской, ни в западной литературе, в нем возникают темы, получившие потом развитие в </a:t>
            </a:r>
            <a:r>
              <a:rPr lang="ru-RU" sz="5500" dirty="0" err="1" smtClean="0"/>
              <a:t>лермонтовской</a:t>
            </a:r>
            <a:r>
              <a:rPr lang="ru-RU" sz="5500" dirty="0" smtClean="0"/>
              <a:t> прозе, прежде всего тема «лишнего человека», тема разочарования, ранней душевной усталости, возникающей из-за невозможности найти приложение своим силам и таланту.</a:t>
            </a:r>
            <a:endParaRPr lang="ru-RU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2.Драматурги и пьесы.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Водевиль</a:t>
            </a:r>
            <a:r>
              <a:rPr lang="ru-RU" dirty="0" smtClean="0"/>
              <a:t>, так весело и озорно блиставший в начале века, в эпоху Николая I стал другим. Изменился круг авторов — в драматургию пришли актеры. Петербуржцы П. А. Каратыгин (брат знаменитого трагика), П. И. Григорьев 1-й, П. Г. Григорьев 2-й, Н. И. Куликов; артист Малого театра Д. Т. Ленский. Водевилистами стали журналист Ф. А. Кони, театральный чиновник П. G. Федоров, писатель В. А. Сологуб. Дань водевилю отдал в молодости Н. А. Некрасов.</a:t>
            </a:r>
            <a:br>
              <a:rPr lang="ru-RU" dirty="0" smtClean="0"/>
            </a:br>
            <a:r>
              <a:rPr lang="ru-RU" dirty="0" smtClean="0"/>
              <a:t>Водевиль поощрялся. Он взял на себя роль «социального громоотвода». Водевильные авторы щедро награждались, к ним проявлялось «высочайшее внимание». К 1840-м годам водевиль стал полным хозяином на афише. «Из театра мы сделали игрушку вроде тех побрякушек, которыми занимают детей, позабывши, что это такая кафедра, с которой читается целой толпе </a:t>
            </a:r>
            <a:r>
              <a:rPr lang="ru-RU" dirty="0" smtClean="0"/>
              <a:t>живой </a:t>
            </a:r>
            <a:r>
              <a:rPr lang="ru-RU" dirty="0" smtClean="0"/>
              <a:t>урок»,— сокрушался Гоголь.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Водевиль.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Изменился </a:t>
            </a:r>
            <a:r>
              <a:rPr lang="ru-RU" dirty="0" smtClean="0"/>
              <a:t>и характер водевиля, который все более тяготел к бытовой тематике. Помехой в движении жанра становились куплеты. Обязательный элемент водевиля сначала лишился оригинальной музыки — серьезные композиторы ушли из жанра, музыку стали писать сами драматурги, иногда она просто подбиралась из уже написанных мелодий. Все чаще куплеты становились вставными номерами, почти не связанными с драматическим действием, нарушая необходимый в произведениях этого жанра музыкально-драматический синтез. Затем они и вообще стали исчезать, водевиль постепенно превращался в бытовую комедию. Появились всякого рода жанровые «гибриды» — водевиль-комедия, водевиль-фарс, водевиль-шутка. Особой популярностью пользовались водевили «с переодеваниями».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Водевиль .</a:t>
            </a:r>
            <a:endParaRPr lang="ru-RU" dirty="0"/>
          </a:p>
        </p:txBody>
      </p:sp>
      <p:pic>
        <p:nvPicPr>
          <p:cNvPr id="7" name="Содержимое 6" descr="lev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6813" y="1589088"/>
            <a:ext cx="3191774" cy="457200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Большой </a:t>
            </a:r>
            <a:r>
              <a:rPr lang="ru-RU" dirty="0" smtClean="0"/>
              <a:t>популярностью пользовался водевиль Ленского «Лев </a:t>
            </a:r>
            <a:r>
              <a:rPr lang="ru-RU" dirty="0" err="1" smtClean="0"/>
              <a:t>Гурыч</a:t>
            </a:r>
            <a:r>
              <a:rPr lang="ru-RU" dirty="0" smtClean="0"/>
              <a:t> Синичкин, или Провинциальная дебютантка» (1840). Это была вольная переделка французского «Отца дебютантки», но переделка чрезвычайно </a:t>
            </a:r>
            <a:r>
              <a:rPr lang="ru-RU" dirty="0" smtClean="0"/>
              <a:t>талантливая.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Асенкова</a:t>
            </a:r>
            <a:r>
              <a:rPr lang="ru-RU" dirty="0" smtClean="0"/>
              <a:t> В.Н.(1817-1841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Содержимое 4" descr="121628022_tonnel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3950" y="1970088"/>
            <a:ext cx="2857500" cy="38100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Настоящей </a:t>
            </a:r>
            <a:r>
              <a:rPr lang="ru-RU" dirty="0" smtClean="0"/>
              <a:t>жемчужиной петербургской сцены была Варвара Николаевна </a:t>
            </a:r>
            <a:r>
              <a:rPr lang="ru-RU" dirty="0" err="1" smtClean="0"/>
              <a:t>Асенкова</a:t>
            </a:r>
            <a:r>
              <a:rPr lang="ru-RU" dirty="0" smtClean="0"/>
              <a:t> (1817—1841). Она пошла в театр без всякой охоты. Мать-актриса отдала ее в театральное училище, но вскоре вынуждена была забрать, ибо дочь «необыкновенных способностей не оказала». Девочка училась в частном пансионе и по окончании его сама решила идти на сцену. Не по призванию, не по непреодолимой тяге к искусству, а «как решаются идти замуж за нелюбимого, но богатого человека»— так она сама объясняла свое решение П. Каратыгину.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Асенкова</a:t>
            </a:r>
            <a:r>
              <a:rPr lang="ru-RU" dirty="0" smtClean="0"/>
              <a:t> В.Н.(1817-1841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Содержимое 4" descr="425f3687c1e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9151" y="1589088"/>
            <a:ext cx="3687097" cy="45720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1835 году состоялся дебют </a:t>
            </a:r>
            <a:r>
              <a:rPr lang="ru-RU" dirty="0" err="1" smtClean="0"/>
              <a:t>Асенковой</a:t>
            </a:r>
            <a:r>
              <a:rPr lang="ru-RU" dirty="0" smtClean="0"/>
              <a:t> в комедии </a:t>
            </a:r>
            <a:r>
              <a:rPr lang="ru-RU" dirty="0" err="1" smtClean="0"/>
              <a:t>Фавара</a:t>
            </a:r>
            <a:r>
              <a:rPr lang="ru-RU" dirty="0" smtClean="0"/>
              <a:t> «Сулейман II, или Три султанши», где играла своевольную одалиску </a:t>
            </a:r>
            <a:r>
              <a:rPr lang="ru-RU" dirty="0" err="1" smtClean="0"/>
              <a:t>Роксолану</a:t>
            </a:r>
            <a:r>
              <a:rPr lang="ru-RU" dirty="0" smtClean="0"/>
              <a:t>, играла с блеском, заразительно и весело, и в водевиле </a:t>
            </a:r>
            <a:r>
              <a:rPr lang="ru-RU" dirty="0" err="1" smtClean="0"/>
              <a:t>Скриба</a:t>
            </a:r>
            <a:r>
              <a:rPr lang="ru-RU" dirty="0" smtClean="0"/>
              <a:t> «Лорнет» в роли Мины. Современники утверждали, что лучшей водевильной актрисы, нежели </a:t>
            </a:r>
            <a:r>
              <a:rPr lang="ru-RU" dirty="0" err="1" smtClean="0"/>
              <a:t>Асенкова</a:t>
            </a:r>
            <a:r>
              <a:rPr lang="ru-RU" dirty="0" smtClean="0"/>
              <a:t>, трудно было и представить себе. Она была красива, женственна, грациозна, музыкальна, обладала красивым голосом, отличалась выразительной мимикой, легкостью сценических преображений. Огромный успех имела она в «водевилях с переодеванием» и в ролях «травести», была прелестна в мужском костюме. С триумфом играла она </a:t>
            </a:r>
            <a:r>
              <a:rPr lang="ru-RU" dirty="0" err="1" smtClean="0"/>
              <a:t>Габриэля</a:t>
            </a:r>
            <a:r>
              <a:rPr lang="ru-RU" dirty="0" smtClean="0"/>
              <a:t> в «Девушке-гусаре» Кони, юнкера </a:t>
            </a:r>
            <a:r>
              <a:rPr lang="ru-RU" dirty="0" err="1" smtClean="0"/>
              <a:t>Лелева</a:t>
            </a:r>
            <a:r>
              <a:rPr lang="ru-RU" dirty="0" smtClean="0"/>
              <a:t> в водевиле Орлова «Гусарская стоянка, или Плата той же монетою», гусара </a:t>
            </a:r>
            <a:r>
              <a:rPr lang="ru-RU" dirty="0" err="1" smtClean="0"/>
              <a:t>Стрункина</a:t>
            </a:r>
            <a:r>
              <a:rPr lang="ru-RU" dirty="0" smtClean="0"/>
              <a:t> в «Шалостях корнета» </a:t>
            </a:r>
            <a:r>
              <a:rPr lang="ru-RU" dirty="0" err="1" smtClean="0"/>
              <a:t>Коровкина</a:t>
            </a:r>
            <a:r>
              <a:rPr lang="ru-RU" dirty="0" smtClean="0"/>
              <a:t>, испанского короля Карла II в «Пятнадцатилетием короле» и особенно маркиза Юлия де </a:t>
            </a:r>
            <a:r>
              <a:rPr lang="ru-RU" dirty="0" err="1" smtClean="0"/>
              <a:t>Креки</a:t>
            </a:r>
            <a:r>
              <a:rPr lang="ru-RU" dirty="0" smtClean="0"/>
              <a:t>, шестнадцатилетнего полковника в водевиле «Полковник старых времен». Белинский писал об </a:t>
            </a:r>
            <a:r>
              <a:rPr lang="ru-RU" dirty="0" err="1" smtClean="0"/>
              <a:t>Асенковой</a:t>
            </a:r>
            <a:r>
              <a:rPr lang="ru-RU" dirty="0" smtClean="0"/>
              <a:t> в этой роли: «Действительно, она играет столь же восхитительно, сколько и усладительно; словом, очаровывает душу и зрение. И потому каждый ее жест, каждое слово возбуждает громкие и восторженные рукоплескания; куплеты встречены и провожаемы были криками «фора». Особенно мило выговаривает она «</a:t>
            </a:r>
            <a:r>
              <a:rPr lang="ru-RU" dirty="0" err="1" smtClean="0"/>
              <a:t>чорт</a:t>
            </a:r>
            <a:r>
              <a:rPr lang="ru-RU" dirty="0" smtClean="0"/>
              <a:t> возьми». Я был вполне восхищен и очарован».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Асенкова</a:t>
            </a:r>
            <a:r>
              <a:rPr lang="ru-RU" dirty="0" smtClean="0"/>
              <a:t> В.Н.(1817-1841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Играя </a:t>
            </a:r>
            <a:r>
              <a:rPr lang="ru-RU" dirty="0" smtClean="0"/>
              <a:t>роли с переодеванием, </a:t>
            </a:r>
            <a:r>
              <a:rPr lang="ru-RU" dirty="0" err="1" smtClean="0"/>
              <a:t>Асенкова</a:t>
            </a:r>
            <a:r>
              <a:rPr lang="ru-RU" dirty="0" smtClean="0"/>
              <a:t> нигде не была вульгарна или подчеркнуто «пикантна», соединяла «удивительную грацию и какую-то ей одной свойственную стыдливость». Актриса мягкая и тактичная, обладавшая строгим вкусом, </a:t>
            </a:r>
            <a:r>
              <a:rPr lang="ru-RU" dirty="0" err="1" smtClean="0"/>
              <a:t>Асенкова</a:t>
            </a:r>
            <a:r>
              <a:rPr lang="ru-RU" dirty="0" smtClean="0"/>
              <a:t>, по словам современника, «была в свое время единственной молодой артисткой на сцене Александринского театра, которая покоряла поэзией правды».</a:t>
            </a:r>
            <a:br>
              <a:rPr lang="ru-RU" dirty="0" smtClean="0"/>
            </a:br>
            <a:r>
              <a:rPr lang="ru-RU" dirty="0" smtClean="0"/>
              <a:t>Белинский, однако, заканчивал свой отзыв об </a:t>
            </a:r>
            <a:r>
              <a:rPr lang="ru-RU" dirty="0" err="1" smtClean="0"/>
              <a:t>Асенковой</a:t>
            </a:r>
            <a:r>
              <a:rPr lang="ru-RU" dirty="0" smtClean="0"/>
              <a:t> в роли Юлия де </a:t>
            </a:r>
            <a:r>
              <a:rPr lang="ru-RU" dirty="0" err="1" smtClean="0"/>
              <a:t>Креки</a:t>
            </a:r>
            <a:r>
              <a:rPr lang="ru-RU" dirty="0" smtClean="0"/>
              <a:t> словами: «Но отчего-то вдруг стало мне тяжело и грустно». Причину этой грусти могут объяснить грубоватые слова Щепкина об опасности для актрисы ее «сценического </a:t>
            </a:r>
            <a:r>
              <a:rPr lang="ru-RU" dirty="0" err="1" smtClean="0"/>
              <a:t>гермофродитизма</a:t>
            </a:r>
            <a:r>
              <a:rPr lang="ru-RU" dirty="0" smtClean="0"/>
              <a:t>». Талант яркий и своеобразный растрачивался на пустяки. Это понимала, по-видимому, и сама </a:t>
            </a:r>
            <a:r>
              <a:rPr lang="ru-RU" dirty="0" err="1" smtClean="0"/>
              <a:t>Асенкова</a:t>
            </a:r>
            <a:r>
              <a:rPr lang="ru-RU" dirty="0" smtClean="0"/>
              <a:t>, которая охотно бралась за серьезные и трудные роли. Она играла Марью Антоновну в «Ревизоре», Софью в «Горе от ума», </a:t>
            </a:r>
            <a:r>
              <a:rPr lang="ru-RU" dirty="0" err="1" smtClean="0"/>
              <a:t>Эсмеральду</a:t>
            </a:r>
            <a:r>
              <a:rPr lang="ru-RU" dirty="0" smtClean="0"/>
              <a:t> в инсценировке «Собора Парижской богоматери» Гюго, шекспировских Офелию и </a:t>
            </a:r>
            <a:r>
              <a:rPr lang="ru-RU" dirty="0" err="1" smtClean="0"/>
              <a:t>Корделию</a:t>
            </a:r>
            <a:r>
              <a:rPr lang="ru-RU" dirty="0" smtClean="0"/>
              <a:t>, обнаруживая не только комедийный, но и сильный драматический талант.</a:t>
            </a:r>
            <a:br>
              <a:rPr lang="ru-RU" dirty="0" smtClean="0"/>
            </a:br>
            <a:r>
              <a:rPr lang="ru-RU" dirty="0" smtClean="0"/>
              <a:t>Трудно сказать, как сложилась бы судьба актрисы, какая из тенденций восторжествовала бы в ее творчестве — </a:t>
            </a:r>
            <a:r>
              <a:rPr lang="ru-RU" dirty="0" err="1" smtClean="0"/>
              <a:t>Асенкова</a:t>
            </a:r>
            <a:r>
              <a:rPr lang="ru-RU" dirty="0" smtClean="0"/>
              <a:t> пробыла на сцене всего шесть лет. Она умерла в двадцать три года от чахотки, навсегда оставшись одной из самых очаровательных страниц в истории русского театра.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О. </a:t>
            </a:r>
            <a:r>
              <a:rPr lang="ru-RU" dirty="0" err="1" smtClean="0"/>
              <a:t>Дюр</a:t>
            </a:r>
            <a:r>
              <a:rPr lang="ru-RU" dirty="0" smtClean="0"/>
              <a:t> (1807—1839).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Популярным </a:t>
            </a:r>
            <a:r>
              <a:rPr lang="ru-RU" dirty="0" smtClean="0"/>
              <a:t>актером этого жанра был и Н. О. </a:t>
            </a:r>
            <a:r>
              <a:rPr lang="ru-RU" dirty="0" err="1" smtClean="0"/>
              <a:t>Дюр</a:t>
            </a:r>
            <a:r>
              <a:rPr lang="ru-RU" dirty="0" smtClean="0"/>
              <a:t> (1807—1839). Сын парикмахера-француза, он учился в балетном классе К. </a:t>
            </a:r>
            <a:r>
              <a:rPr lang="ru-RU" dirty="0" err="1" smtClean="0"/>
              <a:t>Дидло</a:t>
            </a:r>
            <a:r>
              <a:rPr lang="ru-RU" dirty="0" smtClean="0"/>
              <a:t> и участвовал в драматических спектаклях, которые были в училище своеобразной формой обучения и игрались для практики учеников на французском языке. В них </a:t>
            </a:r>
            <a:r>
              <a:rPr lang="ru-RU" dirty="0" err="1" smtClean="0"/>
              <a:t>Дюр</a:t>
            </a:r>
            <a:r>
              <a:rPr lang="ru-RU" dirty="0" smtClean="0"/>
              <a:t> и обнаружил талант комедийного актера и после окончания училища был принят в драматическую труппу. В театре жизнь его складывалась трудно, ему поручали только маленькие роли в трагедиях и драмах, где своего комедийного таланта он проявить не мог. От природы человек деятельный, </a:t>
            </a:r>
            <a:r>
              <a:rPr lang="ru-RU" dirty="0" err="1" smtClean="0"/>
              <a:t>Дюр</a:t>
            </a:r>
            <a:r>
              <a:rPr lang="ru-RU" dirty="0" smtClean="0"/>
              <a:t> начал заниматься вокалом, подготовил несколько партий с композитором </a:t>
            </a:r>
            <a:r>
              <a:rPr lang="ru-RU" dirty="0" err="1" smtClean="0"/>
              <a:t>Кавосом</a:t>
            </a:r>
            <a:r>
              <a:rPr lang="ru-RU" dirty="0" smtClean="0"/>
              <a:t> и с успехом дебютировал в опере. Таким образом; он был прекрасно профессионально подготовлен к тому, чтобы стать «</a:t>
            </a:r>
            <a:r>
              <a:rPr lang="ru-RU" dirty="0" smtClean="0"/>
              <a:t>синтетическим</a:t>
            </a:r>
            <a:r>
              <a:rPr lang="ru-RU" dirty="0" smtClean="0"/>
              <a:t>» актером.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О. </a:t>
            </a:r>
            <a:r>
              <a:rPr lang="ru-RU" dirty="0" err="1" smtClean="0"/>
              <a:t>Дюр</a:t>
            </a:r>
            <a:r>
              <a:rPr lang="ru-RU" dirty="0" smtClean="0"/>
              <a:t> (1807—1839).</a:t>
            </a:r>
            <a:endParaRPr lang="ru-RU" dirty="0"/>
          </a:p>
        </p:txBody>
      </p:sp>
      <p:pic>
        <p:nvPicPr>
          <p:cNvPr id="7" name="Содержимое 6" descr="250px-Nikolay_Dyu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20528" y="1589088"/>
            <a:ext cx="3064343" cy="457200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 1831 </a:t>
            </a:r>
            <a:r>
              <a:rPr lang="ru-RU" dirty="0" err="1" smtClean="0"/>
              <a:t>Дюр</a:t>
            </a:r>
            <a:r>
              <a:rPr lang="ru-RU" dirty="0" smtClean="0"/>
              <a:t> преимущественно </a:t>
            </a:r>
            <a:r>
              <a:rPr lang="ru-RU" dirty="0" smtClean="0"/>
              <a:t>выступал в водевильном репертуаре (исполнил св. 250 ролей), в </a:t>
            </a:r>
            <a:r>
              <a:rPr lang="ru-RU" dirty="0" smtClean="0"/>
              <a:t>котором </a:t>
            </a:r>
            <a:r>
              <a:rPr lang="ru-RU" dirty="0" smtClean="0"/>
              <a:t>пользовался большим успехом благодаря живой, непринужденной игре, красивому голосу, умению танцевать и свободно держаться на сцене. Особенный успех имел Д. в ролях «светских </a:t>
            </a:r>
            <a:r>
              <a:rPr lang="ru-RU" dirty="0" err="1" smtClean="0"/>
              <a:t>ветренников</a:t>
            </a:r>
            <a:r>
              <a:rPr lang="ru-RU" dirty="0" smtClean="0"/>
              <a:t>», </a:t>
            </a:r>
            <a:r>
              <a:rPr lang="ru-RU" dirty="0" smtClean="0"/>
              <a:t>комических«стариков</a:t>
            </a:r>
            <a:r>
              <a:rPr lang="ru-RU" dirty="0" smtClean="0"/>
              <a:t>», а также в «ролях с переодеванием</a:t>
            </a:r>
            <a:r>
              <a:rPr lang="ru-RU" dirty="0" smtClean="0"/>
              <a:t>»</a:t>
            </a:r>
            <a:r>
              <a:rPr lang="ru-RU" baseline="300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3.Актёры и </a:t>
            </a:r>
            <a:r>
              <a:rPr lang="ru-RU" dirty="0" err="1" smtClean="0"/>
              <a:t>роли.П.С.МОЛЧАНОВ</a:t>
            </a:r>
            <a:endParaRPr lang="ru-RU" dirty="0"/>
          </a:p>
        </p:txBody>
      </p:sp>
      <p:pic>
        <p:nvPicPr>
          <p:cNvPr id="6" name="Содержимое 5" descr="Mochalov-Meina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744415" cy="4392488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Павел Степанович Мочалов родился 3 </a:t>
            </a:r>
            <a:r>
              <a:rPr lang="ru-RU" sz="1400" dirty="0" smtClean="0">
                <a:hlinkClick r:id="rId3" tooltip="15 ноября"/>
              </a:rPr>
              <a:t>(15) ноября</a:t>
            </a:r>
            <a:r>
              <a:rPr lang="ru-RU" sz="1400" dirty="0" smtClean="0"/>
              <a:t> </a:t>
            </a:r>
            <a:r>
              <a:rPr lang="ru-RU" sz="1400" dirty="0" smtClean="0">
                <a:hlinkClick r:id="rId4" tooltip="1800 год"/>
              </a:rPr>
              <a:t>1800</a:t>
            </a:r>
            <a:r>
              <a:rPr lang="ru-RU" sz="1400" dirty="0" smtClean="0"/>
              <a:t> года в </a:t>
            </a:r>
            <a:r>
              <a:rPr lang="ru-RU" sz="1400" dirty="0" smtClean="0">
                <a:hlinkClick r:id="rId5" tooltip="Москва"/>
              </a:rPr>
              <a:t>Москве</a:t>
            </a:r>
            <a:r>
              <a:rPr lang="ru-RU" sz="1400" dirty="0" smtClean="0"/>
              <a:t>, в семье </a:t>
            </a:r>
            <a:r>
              <a:rPr lang="ru-RU" sz="1400" dirty="0" smtClean="0">
                <a:hlinkClick r:id="rId6" tooltip="Крепостной"/>
              </a:rPr>
              <a:t>крепостных актёров</a:t>
            </a:r>
            <a:r>
              <a:rPr lang="ru-RU" sz="1400" dirty="0" smtClean="0"/>
              <a:t> — Степана Фёдоровича (1775—1823) и </a:t>
            </a:r>
            <a:r>
              <a:rPr lang="ru-RU" sz="1400" dirty="0" err="1" smtClean="0"/>
              <a:t>Авдотьи</a:t>
            </a:r>
            <a:r>
              <a:rPr lang="ru-RU" sz="1400" dirty="0" smtClean="0"/>
              <a:t> Ивановны Мочаловых, которые были крепостными помещика Н. Н. Демидова и играли в его домашнем театре</a:t>
            </a:r>
            <a:r>
              <a:rPr lang="ru-RU" sz="1400" baseline="30000" dirty="0" smtClean="0">
                <a:hlinkClick r:id="rId7"/>
              </a:rPr>
              <a:t>[1]</a:t>
            </a:r>
            <a:r>
              <a:rPr lang="ru-RU" sz="1400" dirty="0" smtClean="0"/>
              <a:t>. В 1803 они были отданы в труппу московского Петровского театра </a:t>
            </a:r>
            <a:r>
              <a:rPr lang="ru-RU" sz="1400" dirty="0" smtClean="0">
                <a:hlinkClick r:id="rId8" tooltip="Медокс, Майкл"/>
              </a:rPr>
              <a:t>М. </a:t>
            </a:r>
            <a:r>
              <a:rPr lang="ru-RU" sz="1400" dirty="0" err="1" smtClean="0">
                <a:hlinkClick r:id="rId8" tooltip="Медокс, Майкл"/>
              </a:rPr>
              <a:t>Медокса</a:t>
            </a:r>
            <a:r>
              <a:rPr lang="ru-RU" sz="1400" dirty="0" smtClean="0"/>
              <a:t>. В 1806 вместе со всем Петровским театром вошли в московскую труппу </a:t>
            </a:r>
            <a:r>
              <a:rPr lang="ru-RU" sz="1400" dirty="0" smtClean="0">
                <a:hlinkClick r:id="rId9" tooltip="Императорские театры"/>
              </a:rPr>
              <a:t>императорских театров</a:t>
            </a:r>
            <a:r>
              <a:rPr lang="ru-RU" sz="1400" dirty="0" smtClean="0"/>
              <a:t> и всей семьёй получили вольную. Двое их детей стали тоже артистами: Мария Степановна (по мужу — </a:t>
            </a:r>
            <a:r>
              <a:rPr lang="ru-RU" sz="1400" dirty="0" err="1" smtClean="0"/>
              <a:t>Франциева</a:t>
            </a:r>
            <a:r>
              <a:rPr lang="ru-RU" sz="1400" dirty="0" smtClean="0"/>
              <a:t>, 1799—1862) и Павел Степанович. Судьба одарила Павла редкой памятью. Едва овладев речью, он повторял за матерью длинные строчки из Евангелия.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«Романтизм» как европейское явление.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Драматурги и пьесы.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Актёры и роли.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3.Актёры и роли.</a:t>
            </a:r>
            <a:r>
              <a:rPr lang="ru-RU" dirty="0" smtClean="0"/>
              <a:t> П.С.МОЛЧАНОВ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Павел Мочалов отличался неповторимым стилем игры, который отмечали все его современники. Так, например, главной его особенностью были неожиданные эмоциональные переходы артиста из одного душевного состояния в другое. По этому принципу неожиданностей и строятся роли артиста (Гамлет, </a:t>
            </a:r>
            <a:r>
              <a:rPr lang="ru-RU" dirty="0" err="1" smtClean="0"/>
              <a:t>Жермани</a:t>
            </a:r>
            <a:r>
              <a:rPr lang="ru-RU" dirty="0" smtClean="0"/>
              <a:t> и др.). Не обладая яркой театральной внешностью (средний рост, сутуловатые широкие плечи, но красивое лицо и выразительные глаза), Мочалов, однако, создавал на сцене образы, которые потрясали зрителя своей силой и динамичностью. </a:t>
            </a:r>
            <a:r>
              <a:rPr lang="ru-RU" dirty="0" smtClean="0">
                <a:hlinkClick r:id="rId2" tooltip="Белинский, Виссарион Григорьевич"/>
              </a:rPr>
              <a:t>Белинский</a:t>
            </a:r>
            <a:r>
              <a:rPr lang="ru-RU" dirty="0" smtClean="0"/>
              <a:t> вспоминал о том, что забывал, как его зовут во время спектаклей с Мочаловым. Еще одной особенностью актера являются «</a:t>
            </a:r>
            <a:r>
              <a:rPr lang="ru-RU" dirty="0" err="1" smtClean="0"/>
              <a:t>мочаловские</a:t>
            </a:r>
            <a:r>
              <a:rPr lang="ru-RU" dirty="0" smtClean="0"/>
              <a:t> минуты» — кульминации артистического вдохновения. Дело в том, что Мочалов практически никогда не вел роль ровно (за исключением, пожалуй, роли </a:t>
            </a:r>
            <a:r>
              <a:rPr lang="ru-RU" dirty="0" err="1" smtClean="0"/>
              <a:t>Мейнау</a:t>
            </a:r>
            <a:r>
              <a:rPr lang="ru-RU" dirty="0" smtClean="0"/>
              <a:t> и Жоржа де </a:t>
            </a:r>
            <a:r>
              <a:rPr lang="ru-RU" dirty="0" err="1" smtClean="0"/>
              <a:t>Жермини</a:t>
            </a:r>
            <a:r>
              <a:rPr lang="ru-RU" dirty="0" smtClean="0"/>
              <a:t>), чаще всего «из рук вон плохо», но в ходе действия он вдруг произносил две-три фразы, которые поражали зрителя и срывали гром аплодисментов. Зрители приходили на спектакль ради этих «минут».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3.Актёры и роли</a:t>
            </a:r>
            <a:endParaRPr lang="ru-RU" dirty="0"/>
          </a:p>
        </p:txBody>
      </p:sp>
      <p:pic>
        <p:nvPicPr>
          <p:cNvPr id="8" name="Содержимое 7" descr="714px-Nevrev_MochalovSrediPocGR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14474" y="1600200"/>
            <a:ext cx="5350002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3.Актёры и роли.</a:t>
            </a:r>
            <a:r>
              <a:rPr lang="ru-RU" dirty="0" smtClean="0"/>
              <a:t> </a:t>
            </a:r>
            <a:r>
              <a:rPr lang="ru-RU" dirty="0" smtClean="0"/>
              <a:t>П.С.МОЛЧАНОВ.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Имя актера Малого театра Павла Степановича Мочалова стало легендарным еще при жизни. После ясной логики классицизма, который царил в русском театре начала XIX в., неистовый романтик Мочалов казался загадкой, которую так никому и не суждено было разгадать. Первые шаги актера были отмечены решительным несогласием с утвердившимися традициями. Выступая в трагедиях Озерова («Эдип в Афинах»—</a:t>
            </a:r>
            <a:r>
              <a:rPr lang="ru-RU" sz="6400" dirty="0" err="1" smtClean="0"/>
              <a:t>Полиник</a:t>
            </a:r>
            <a:r>
              <a:rPr lang="ru-RU" sz="6400" dirty="0" smtClean="0"/>
              <a:t>, «</a:t>
            </a:r>
            <a:r>
              <a:rPr lang="ru-RU" sz="6400" dirty="0" err="1" smtClean="0"/>
              <a:t>Фингал</a:t>
            </a:r>
            <a:r>
              <a:rPr lang="ru-RU" sz="6400" dirty="0" smtClean="0"/>
              <a:t>» — заглавная роль), он не заботился о соблюдении эстетического канона, но искал свободы выражения чувства. Идею свободного художника воплотил он в образе актера </a:t>
            </a:r>
            <a:r>
              <a:rPr lang="ru-RU" sz="6400" dirty="0" err="1" smtClean="0"/>
              <a:t>Кина</a:t>
            </a:r>
            <a:r>
              <a:rPr lang="ru-RU" sz="6400" dirty="0" smtClean="0"/>
              <a:t> («</a:t>
            </a:r>
            <a:r>
              <a:rPr lang="ru-RU" sz="6400" dirty="0" err="1" smtClean="0"/>
              <a:t>Кин</a:t>
            </a:r>
            <a:r>
              <a:rPr lang="ru-RU" sz="6400" dirty="0" smtClean="0"/>
              <a:t>, или Гений и беспутство» Дюма-отца). Душевную борьбу передал в одержимом манией игры Жорже де </a:t>
            </a:r>
            <a:r>
              <a:rPr lang="ru-RU" sz="6400" dirty="0" err="1" smtClean="0"/>
              <a:t>Жермани</a:t>
            </a:r>
            <a:r>
              <a:rPr lang="ru-RU" sz="6400" dirty="0" smtClean="0"/>
              <a:t> («Тридцать лет, или Жизнь игрока» </a:t>
            </a:r>
            <a:r>
              <a:rPr lang="ru-RU" sz="6400" dirty="0" err="1" smtClean="0"/>
              <a:t>Дюканжа</a:t>
            </a:r>
            <a:r>
              <a:rPr lang="ru-RU" sz="6400" dirty="0" smtClean="0"/>
              <a:t>). Черты «почти байроновской меланхолии» увидел в обманутом муже бароне </a:t>
            </a:r>
            <a:r>
              <a:rPr lang="ru-RU" sz="6400" dirty="0" err="1" smtClean="0"/>
              <a:t>Мейнау</a:t>
            </a:r>
            <a:r>
              <a:rPr lang="ru-RU" sz="6400" dirty="0" smtClean="0"/>
              <a:t> («Ненависть к людям и раскаяние» </a:t>
            </a:r>
            <a:r>
              <a:rPr lang="ru-RU" sz="6400" dirty="0" err="1" smtClean="0"/>
              <a:t>Коцебу</a:t>
            </a:r>
            <a:r>
              <a:rPr lang="ru-RU" sz="6400" dirty="0" smtClean="0"/>
              <a:t>). В его Фердинанде («Коварство и любовь» Шиллера) внешне было что-то от русского армейского поручика. Актер показывал не драму германского юноши, а социальный протест против тирании. Романтизм Мочалова открыл русской сцене трагедии Шекспира. Шекспировские герои в исполнении русского актера выглядели современными людьми, озабоченными восстановлением нарушенной справедливости. Таким явился совсем не величественный, но глубоко уязвленный крахом миропорядка король Лир. В «Отелло» Мочалов говорил о трагическом крушении веры в человека. Его Гамлет через сомнения и борьбу с самим собой приходил к мысли о необходимости уничтожения зла и насилия. Образ Гамлета в исполнении Мочалова звучал революционно. Мочалов настойчиво добивался возможности сыграть роль </a:t>
            </a:r>
            <a:r>
              <a:rPr lang="ru-RU" sz="6400" dirty="0" err="1" smtClean="0"/>
              <a:t>Арбенина</a:t>
            </a:r>
            <a:r>
              <a:rPr lang="ru-RU" sz="6400" dirty="0" smtClean="0"/>
              <a:t> в «Маскараде» Лермонтова, но цензура не разрешила постановку. Актер создал образ Чацкого в первой постановке «Горе от ума» в Москве в 1831 г. В его игре была раскрыта трагичность судьбы мыслящего человека в условиях крепостнической России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Е.С.Семёнова (1786-1849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«Театр — высшая инстанция для решения жизненных вопросов... На сцене жизнь схвачена во всей её полноте».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Великая русская трагическая актриса Екатерина Семеновна Семенова (1786—1849) вышла из крепостных. Ее родители принадлежали смоленскому помещику </a:t>
            </a:r>
            <a:r>
              <a:rPr lang="ru-RU" dirty="0" err="1" smtClean="0"/>
              <a:t>Путяте</a:t>
            </a:r>
            <a:r>
              <a:rPr lang="ru-RU" dirty="0" smtClean="0"/>
              <a:t>, который подарил их в благодарность за воспитание сына в кадетском корпусе преподавателю Прохору Ивановичу Жданову. Мать Семеновой звали Дарьей. Молодая девушка забеременела от нового барина, и ее выдали замуж за дворового Семена; От этого брака и родилась 7 ноября 1786 г. великая актриса Е. С. Семенова. Она окончила Петербургское театральное училище, где училась у И. А. </a:t>
            </a:r>
            <a:r>
              <a:rPr lang="ru-RU" dirty="0" err="1" smtClean="0"/>
              <a:t>Дмитревского</a:t>
            </a:r>
            <a:r>
              <a:rPr lang="ru-RU" dirty="0" smtClean="0"/>
              <a:t>. В 1803 г. ученицей она выступила на придворной сцене.</a:t>
            </a:r>
          </a:p>
          <a:p>
            <a:pPr>
              <a:buNone/>
            </a:pPr>
            <a:r>
              <a:rPr lang="ru-RU" dirty="0" smtClean="0"/>
              <a:t>В состав казенной труппы Семенова вошла в 1805 г., работала под руководством режиссера и драматурга А. А. Шаховского.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Е.С.Семёнова (1786-1849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Говоря об русской трагедии, говоришь о Семёновой — и, может быть, только об ней. Одарённая талантом, красотою, чувством живым и верным, она образовалась сама собою. Семёнова никогда не имела подлинника. Бездушная французская актриса Жорж и вечно восторженный поэт </a:t>
            </a:r>
            <a:r>
              <a:rPr lang="ru-RU" dirty="0" err="1" smtClean="0"/>
              <a:t>Гнедич</a:t>
            </a:r>
            <a:r>
              <a:rPr lang="ru-RU" dirty="0" smtClean="0"/>
              <a:t> могли только ей намекнуть о тайнах искусства, которое поняла она откровением души. Игра всегда свободная, всегда ясная, благородство одушевленных движений, орган чистый, ровный, приятный и часто порывы истинного вдохновенья — все сие принадлежит ей и ни от кого не заимствовано.</a:t>
            </a:r>
            <a:endParaRPr lang="ru-RU" dirty="0"/>
          </a:p>
        </p:txBody>
      </p:sp>
      <p:pic>
        <p:nvPicPr>
          <p:cNvPr id="10" name="Содержимое 9" descr="230px-Catherine_Semenov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92200" y="1912938"/>
            <a:ext cx="2921000" cy="3924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В. А. КАРАТЫГИН (1802—1853)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Сын известных актеров А. В. Каратыгина и А. Д. </a:t>
            </a:r>
            <a:r>
              <a:rPr lang="ru-RU" sz="3200" dirty="0" err="1" smtClean="0"/>
              <a:t>Каратыгиной-Перловой</a:t>
            </a:r>
            <a:r>
              <a:rPr lang="ru-RU" sz="3200" dirty="0" smtClean="0"/>
              <a:t>, он дебютировал в петербургском Большом театре в 1820 году в заглавной роли </a:t>
            </a:r>
            <a:r>
              <a:rPr lang="ru-RU" sz="3200" dirty="0" err="1" smtClean="0"/>
              <a:t>озеровского</a:t>
            </a:r>
            <a:r>
              <a:rPr lang="ru-RU" sz="3200" dirty="0" smtClean="0"/>
              <a:t> «</a:t>
            </a:r>
            <a:r>
              <a:rPr lang="ru-RU" sz="3200" dirty="0" err="1" smtClean="0"/>
              <a:t>Фингала</a:t>
            </a:r>
            <a:r>
              <a:rPr lang="ru-RU" sz="3200" dirty="0" smtClean="0"/>
              <a:t>». Каратыгин обладал прекрасными сценическими данными для ролей героев и не случайно обратил на себя внимание П. А. </a:t>
            </a:r>
            <a:r>
              <a:rPr lang="ru-RU" sz="3200" dirty="0" err="1" smtClean="0"/>
              <a:t>Катенина</a:t>
            </a:r>
            <a:r>
              <a:rPr lang="ru-RU" sz="3200" dirty="0" smtClean="0"/>
              <a:t>, который стал заниматься с ним и достиг замечательных </a:t>
            </a:r>
            <a:r>
              <a:rPr lang="ru-RU" sz="3200" dirty="0" err="1" smtClean="0"/>
              <a:t>ре-зультатов</a:t>
            </a:r>
            <a:r>
              <a:rPr lang="ru-RU" sz="3200" dirty="0" smtClean="0"/>
              <a:t>. Дебютант восхищал современников, которые связывали с ним многие надежды русской сцены. Грибоедов считал Каратыгина гениальным трагическим актером, собирался перевести для него «Ромео и Юлию» Шекспира «с подлинника» и написать собственную трагедию. По масштабу дарования он ставил Каратыгина не ниже Семеновой. Пушкин писал из Михайловского </a:t>
            </a:r>
            <a:r>
              <a:rPr lang="ru-RU" sz="3200" dirty="0" err="1" smtClean="0"/>
              <a:t>Катенину</a:t>
            </a:r>
            <a:r>
              <a:rPr lang="ru-RU" sz="3200" dirty="0" smtClean="0"/>
              <a:t>, который, вернувшись из изгнания, продолжал занятия с актером: «Радуюсь успехам Каратыгина и поздравляю его с твоим одобрением». Кюхельбекер в одном из писем 1834 года вспоминал о Каратыгине, которого видел много лет назад и не забыл, находясь девятый год в одиночном заключении.</a:t>
            </a:r>
            <a:br>
              <a:rPr lang="ru-RU" sz="3200" dirty="0" smtClean="0"/>
            </a:br>
            <a:r>
              <a:rPr lang="ru-RU" sz="3200" dirty="0" smtClean="0"/>
              <a:t>Фигура эта в русском театре далеко не ординарная. Родившись в актерской семье, Каратыгин, единственный из пяти детей, на сцену не пошел.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В. А. КАРАТЫГИН (1802—1853)</a:t>
            </a:r>
            <a:endParaRPr lang="ru-RU" dirty="0"/>
          </a:p>
        </p:txBody>
      </p:sp>
      <p:pic>
        <p:nvPicPr>
          <p:cNvPr id="7" name="Содержимое 6" descr="30-07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312368" cy="4608512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Исключительный успех имел Каратыгин в пьесах "Заколдованный дом" (Людовик XI), "</a:t>
            </a:r>
            <a:r>
              <a:rPr lang="ru-RU" sz="1600" b="1" dirty="0" err="1" smtClean="0"/>
              <a:t>Кин</a:t>
            </a:r>
            <a:r>
              <a:rPr lang="ru-RU" sz="1600" b="1" dirty="0" smtClean="0"/>
              <a:t>", "Мария Стюарт" (</a:t>
            </a:r>
            <a:r>
              <a:rPr lang="ru-RU" sz="1600" b="1" dirty="0" err="1" smtClean="0"/>
              <a:t>Лейчестер</a:t>
            </a:r>
            <a:r>
              <a:rPr lang="ru-RU" sz="1600" b="1" dirty="0" smtClean="0"/>
              <a:t>), "</a:t>
            </a:r>
            <a:r>
              <a:rPr lang="ru-RU" sz="1600" b="1" dirty="0" err="1" smtClean="0"/>
              <a:t>Уголино</a:t>
            </a:r>
            <a:r>
              <a:rPr lang="ru-RU" sz="1600" b="1" dirty="0" smtClean="0"/>
              <a:t>" (</a:t>
            </a:r>
            <a:r>
              <a:rPr lang="ru-RU" sz="1600" b="1" dirty="0" err="1" smtClean="0"/>
              <a:t>Нино</a:t>
            </a:r>
            <a:r>
              <a:rPr lang="ru-RU" sz="1600" b="1" dirty="0" smtClean="0"/>
              <a:t>). Каратыгин был красив, обладал сильным и приятным голосом; его игра отличалась внешней красотой, техническим мастерством, но там, где требовалась глубина чувства, внутренний огонь, он был холоден и не трогал зрителей. Прекрасно образованный, хорошо знавший языки, Каратыгин перевел для театра около сорока трагедий, драм, комедий и даже водевилей; комедии "Женатый философ" и "Двое за четверых" были </a:t>
            </a:r>
            <a:r>
              <a:rPr lang="ru-RU" sz="1800" b="1" dirty="0" smtClean="0"/>
              <a:t>напечатаны.</a:t>
            </a:r>
            <a:endParaRPr lang="ru-RU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В. А. КАРАТЫГИН (1802—1853)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Наибольший </a:t>
            </a:r>
            <a:r>
              <a:rPr lang="ru-RU" dirty="0" smtClean="0"/>
              <a:t>успех имел актер в мелодрамах «Тридцать лет, или Жизнь игрока», «Живая покойница», «</a:t>
            </a:r>
            <a:r>
              <a:rPr lang="ru-RU" dirty="0" err="1" smtClean="0"/>
              <a:t>Уголино</a:t>
            </a:r>
            <a:r>
              <a:rPr lang="ru-RU" dirty="0" smtClean="0"/>
              <a:t>», где его холодная и эффектная патетика вполне соответствовала искусственности образов. </a:t>
            </a:r>
            <a:r>
              <a:rPr lang="ru-RU" dirty="0" smtClean="0"/>
              <a:t>Каратыгин </a:t>
            </a:r>
            <a:r>
              <a:rPr lang="ru-RU" dirty="0" smtClean="0"/>
              <a:t>стал первым исполнителем и пропагандистом реакционных пьес Кукольника и Полевого.</a:t>
            </a:r>
            <a:br>
              <a:rPr lang="ru-RU" dirty="0" smtClean="0"/>
            </a:br>
            <a:r>
              <a:rPr lang="ru-RU" dirty="0" smtClean="0"/>
              <a:t>Демократическая русская интеллигенция его не любила. Щепкин говорил о нем, что это «мундирный Санкт-Петербург, застегнутый на все пуговицы и выступающий, как на параде». Герцен называл «лейб-гвардейским трагиком», который «удивительно шел николаевскому времени и военной столице его», писал, что у Каратыгина «все было до того звучно, </a:t>
            </a:r>
            <a:r>
              <a:rPr lang="ru-RU" dirty="0" err="1" smtClean="0"/>
              <a:t>выштудированно</a:t>
            </a:r>
            <a:r>
              <a:rPr lang="ru-RU" dirty="0" smtClean="0"/>
              <a:t> </a:t>
            </a:r>
            <a:r>
              <a:rPr lang="ru-RU" dirty="0" smtClean="0"/>
              <a:t>и приведено в строй, что он по темпам закипал страстью, знал церемониальный марш отчаяния и, правильно убивши кого надобно, мастерски делал на </a:t>
            </a:r>
            <a:r>
              <a:rPr lang="ru-RU" dirty="0" smtClean="0"/>
              <a:t>погребение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М.С.Щепкин (1788-1863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7" name="Содержимое 6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2952328" cy="5301208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М. С. Щепкин родился в Белгородском крае, в семье крепостных графа Г. С. </a:t>
            </a:r>
            <a:r>
              <a:rPr lang="ru-RU" dirty="0" err="1" smtClean="0"/>
              <a:t>Волькенштейна</a:t>
            </a:r>
            <a:r>
              <a:rPr lang="ru-RU" dirty="0" smtClean="0"/>
              <a:t>. Щепкины пользовались особым благоволение графов: Семён Григорьевич, отец будущего артиста, поначалу служивший камердинером, был назначен управляющим имением. М. С. Щепкин не испытал в полной мере бремени крепостной неволи, но наделённый от природы тонкой наблюдательностью и умением живо и пластично передавать увиденное, говорил: «Я знаю жизнь от дворца и до лакейской».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М.С.Щепкин (1788-1863 </a:t>
            </a:r>
            <a:r>
              <a:rPr lang="ru-RU" dirty="0" err="1" smtClean="0"/>
              <a:t>гг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Творческая жизнь Михаила Щепкина началась в провинции, в частных театрах. С сочувствием и сердечной болью он вспоминал о трагичной судьбе крепостных актёров. Одну из историй, рассказанных М. С. Щепкиным, А. И. Герцен ввёл в повесть «Сорока — воровка</a:t>
            </a:r>
            <a:r>
              <a:rPr lang="ru-RU" dirty="0" smtClean="0"/>
              <a:t>».</a:t>
            </a:r>
            <a:r>
              <a:rPr lang="ru-RU" dirty="0" smtClean="0"/>
              <a:t> Встреча с Н. В. Гоголем стала определяющей в творческой биографии артиста. Именно в пьесах Н. В. Гоголя игра М. С. Щепкина достигла подлинных высот. Пьесы «Ревизор», «Женитьба», «Тяжба», «Игроки», представленные Щепкиным на сцене, определили принципы искусства, которые стали доминировать в театре второй половины XIX века. </a:t>
            </a:r>
            <a:endParaRPr lang="ru-RU" dirty="0" smtClean="0"/>
          </a:p>
          <a:p>
            <a:r>
              <a:rPr lang="ru-RU" dirty="0" smtClean="0"/>
              <a:t>Именно </a:t>
            </a:r>
            <a:r>
              <a:rPr lang="ru-RU" dirty="0" smtClean="0"/>
              <a:t>на этом материале М. С. Щепкин постигал законы художественного метода: основная задача артиста состоит в умении представить многогранность и животрепещущую изменчивость каждого отдельно взятого явления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Весь мир театр и люди в нём актёры и каждый не одну играет роль…В.Шекспир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200" b="1" dirty="0" smtClean="0"/>
              <a:t>Театр</a:t>
            </a:r>
            <a:r>
              <a:rPr lang="ru-RU" sz="1200" dirty="0" smtClean="0"/>
              <a:t> – одно из древнейших искусств в </a:t>
            </a:r>
            <a:r>
              <a:rPr lang="ru-RU" sz="1200" dirty="0" err="1" smtClean="0"/>
              <a:t>мире.Театр</a:t>
            </a:r>
            <a:r>
              <a:rPr lang="ru-RU" sz="1200" dirty="0" smtClean="0"/>
              <a:t> разнообразен и разнолик и вбирает в себя множество элементов, как никакое другое искусство. И в наши дни нас восхищают своей грандиозной архитектурой и масштабами древнеримские и древнегреческие театры, пленяя своей магической </a:t>
            </a:r>
            <a:r>
              <a:rPr lang="ru-RU" sz="1200" dirty="0" smtClean="0"/>
              <a:t>притягательностью.</a:t>
            </a:r>
            <a:endParaRPr lang="ru-RU" sz="1200" dirty="0"/>
          </a:p>
        </p:txBody>
      </p:sp>
      <p:pic>
        <p:nvPicPr>
          <p:cNvPr id="9" name="Содержимое 8" descr="theatre-fac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5544615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Проблемное задание : сравните принципы деятельности театров романтизма и реализма.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772816"/>
          <a:ext cx="81534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1075982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Театр </a:t>
                      </a:r>
                    </a:p>
                    <a:p>
                      <a:r>
                        <a:rPr lang="ru-RU" dirty="0" smtClean="0"/>
                        <a:t>          романтизма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Театр</a:t>
                      </a:r>
                    </a:p>
                    <a:p>
                      <a:r>
                        <a:rPr lang="ru-RU" dirty="0" smtClean="0"/>
                        <a:t>            реализма</a:t>
                      </a:r>
                      <a:endParaRPr lang="ru-RU" dirty="0"/>
                    </a:p>
                  </a:txBody>
                  <a:tcPr/>
                </a:tc>
              </a:tr>
              <a:tr h="36045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1.Романтизм как европейское явление.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Романтизм (</a:t>
            </a:r>
            <a:r>
              <a:rPr lang="ru-RU" sz="2400" dirty="0" err="1" smtClean="0"/>
              <a:t>Romanticism</a:t>
            </a:r>
            <a:r>
              <a:rPr lang="ru-RU" sz="2400" dirty="0" smtClean="0"/>
              <a:t>), идейное и художественное направление, возникшее в европейской и американской культуре конца 18 века - первой половины 19 века, как реакция на эстетику классицизма. Первоначально сложился (1790-е гг.) в философии и поэзии в Германии, а позднее (1820-е гг.) распространился в Англии, Франции и других странах. Он предопределил последнее развитие искусства, даже те его направления, которые выступали против него. Новыми критериями в искусстве стали свобода самовыражения, повышенное внимание к индивидуальным, неповторимым чертам человека, естественность, искренность и раскованность, пришедшие на смену подражанию классическим образцам 18 века.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Романтизм…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Романтизм впервые возник в Германии, в кругу писателей и философов </a:t>
            </a:r>
            <a:r>
              <a:rPr lang="ru-RU" dirty="0" err="1" smtClean="0"/>
              <a:t>йенской</a:t>
            </a:r>
            <a:r>
              <a:rPr lang="ru-RU" dirty="0" smtClean="0"/>
              <a:t> школы (В.Г. </a:t>
            </a:r>
            <a:r>
              <a:rPr lang="ru-RU" dirty="0" err="1" smtClean="0"/>
              <a:t>Ваккенродер</a:t>
            </a:r>
            <a:r>
              <a:rPr lang="ru-RU" dirty="0" smtClean="0"/>
              <a:t>, Людвиг Тик, Новалис, братья Ф. и А. Шлегели). Философия </a:t>
            </a:r>
            <a:r>
              <a:rPr lang="ru-RU" u="sng" dirty="0" smtClean="0">
                <a:hlinkClick r:id="rId2"/>
              </a:rPr>
              <a:t>романтизм</a:t>
            </a:r>
            <a:r>
              <a:rPr lang="ru-RU" dirty="0" smtClean="0"/>
              <a:t>а была систематизирована в трудах Ф. Шлегеля и Ф.Шеллинга. В дальнейшем развитии немецкий </a:t>
            </a:r>
            <a:r>
              <a:rPr lang="ru-RU" u="sng" dirty="0" smtClean="0">
                <a:hlinkClick r:id="rId2"/>
              </a:rPr>
              <a:t>романтизм</a:t>
            </a:r>
            <a:r>
              <a:rPr lang="ru-RU" u="sng" dirty="0" smtClean="0"/>
              <a:t> </a:t>
            </a:r>
            <a:r>
              <a:rPr lang="ru-RU" dirty="0" smtClean="0"/>
              <a:t>отличает </a:t>
            </a:r>
            <a:r>
              <a:rPr lang="ru-RU" dirty="0" smtClean="0"/>
              <a:t>интерес с сказочным и мифологическим мотивам, что особенно ярко выразилось в творчестве братьев Вильгельма и </a:t>
            </a:r>
            <a:r>
              <a:rPr lang="ru-RU" dirty="0" err="1" smtClean="0"/>
              <a:t>Якоба</a:t>
            </a:r>
            <a:r>
              <a:rPr lang="ru-RU" dirty="0" smtClean="0"/>
              <a:t> Гримм, Гофмана. Гейне, начиная свое творчество в рамках </a:t>
            </a:r>
            <a:r>
              <a:rPr lang="ru-RU" u="sng" dirty="0" smtClean="0">
                <a:hlinkClick r:id="rId2"/>
              </a:rPr>
              <a:t>романтизм</a:t>
            </a:r>
            <a:r>
              <a:rPr lang="ru-RU" dirty="0" smtClean="0"/>
              <a:t>а, позднее подверг его критическому пересмотру. В тесной связи с германскими влияниями находится возникновение Романтизма в Англии, где первыми представителями его являются поэты "Озёрной школы", Вордсворт и Кольридж. Они установили теоретические основы своего направления, ознакомившись, во время путешествия по Германии, с философией Шеллинга и взглядами первых немецких </a:t>
            </a:r>
            <a:r>
              <a:rPr lang="ru-RU" dirty="0" smtClean="0"/>
              <a:t>романтиков.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2.Драматурги и пьесы.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1830—1840 годы на русской сцене господствовали в основном переводные пьесы, предпочтительными жанрами были мелодрама и водевиль. «Если собрать все мелодрамы, какие даны были в наше время, то можно подумать, что это кунсткамера, в которую нарочно собраны уродливости и ошибки природы»,— писал Н. В. Гоголь в «Петербургских записках 1836 года».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Наиболее </a:t>
            </a:r>
            <a:r>
              <a:rPr lang="ru-RU" dirty="0" smtClean="0"/>
              <a:t>распространенными из произведений этого жанра были «Тридцать лет, или Жизнь игрока» </a:t>
            </a:r>
            <a:r>
              <a:rPr lang="ru-RU" dirty="0" err="1" smtClean="0"/>
              <a:t>Дюканжа</a:t>
            </a:r>
            <a:r>
              <a:rPr lang="ru-RU" dirty="0" smtClean="0"/>
              <a:t> и </a:t>
            </a:r>
            <a:r>
              <a:rPr lang="ru-RU" dirty="0" err="1" smtClean="0"/>
              <a:t>Дино</a:t>
            </a:r>
            <a:r>
              <a:rPr lang="ru-RU" dirty="0" smtClean="0"/>
              <a:t>, «</a:t>
            </a:r>
            <a:r>
              <a:rPr lang="ru-RU" dirty="0" err="1" smtClean="0"/>
              <a:t>Кин</a:t>
            </a:r>
            <a:r>
              <a:rPr lang="ru-RU" dirty="0" smtClean="0"/>
              <a:t>, или Гений и беспутство» Дюма-отца, «Графиня Клара </a:t>
            </a:r>
            <a:r>
              <a:rPr lang="ru-RU" dirty="0" err="1" smtClean="0"/>
              <a:t>д’Обервиль</a:t>
            </a:r>
            <a:r>
              <a:rPr lang="ru-RU" dirty="0" smtClean="0"/>
              <a:t>» </a:t>
            </a:r>
            <a:r>
              <a:rPr lang="ru-RU" dirty="0" err="1" smtClean="0"/>
              <a:t>Анисэ-Буржуа</a:t>
            </a:r>
            <a:r>
              <a:rPr lang="ru-RU" dirty="0" smtClean="0"/>
              <a:t> и </a:t>
            </a:r>
            <a:r>
              <a:rPr lang="ru-RU" dirty="0" err="1" smtClean="0"/>
              <a:t>Деннери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Наряду </a:t>
            </a:r>
            <a:r>
              <a:rPr lang="ru-RU" dirty="0" smtClean="0"/>
              <a:t>с переводной появилась и русская мелодрама, носившая чаще всего характер реакционный. Пальму первенства здесь держали Н. В. Кукольник и Н. А. Полевой.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2.Драматурги и пьесы.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Знакомство с творчеством прогрессивных писателей- романтиков, особенно Шиллера, привело к тому, что это литературное направление, утверждавшее конфликт необычной, исключительной личности с обществом, обрело своих последователей и в России. Наиболее ярким и крупным из них был Михаил Юрьевич Лермонтов (1814—1841), который хорошо знал западную </a:t>
            </a:r>
            <a:r>
              <a:rPr lang="ru-RU" dirty="0" smtClean="0"/>
              <a:t>литературу </a:t>
            </a:r>
            <a:r>
              <a:rPr lang="ru-RU" dirty="0" smtClean="0"/>
              <a:t>и сам переводил Шиллера. Под влиянием его произведений Лермонтов пробует написать самостоятельную пьесу, но ни один из его многочисленных замыслов осуществлен не был.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2.Драматурги и пьесы.</a:t>
            </a:r>
            <a:endParaRPr lang="ru-RU" dirty="0"/>
          </a:p>
        </p:txBody>
      </p:sp>
      <p:pic>
        <p:nvPicPr>
          <p:cNvPr id="5" name="Содержимое 4" descr="lermontov_2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6518"/>
            <a:ext cx="3886200" cy="4537139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«Испанцы» (1830)—первое его законченное драматическое произведение. Это политическая комедия в стихах, и по тематике и по стилю восходящая к декабристским традициям, содержащая протест против пороков современного общества и написанная явно под влиянием Шиллера. Это влияние ощутимо и в пьесе «</a:t>
            </a:r>
            <a:r>
              <a:rPr lang="ru-RU" sz="3200" dirty="0" err="1" smtClean="0"/>
              <a:t>Menschen</a:t>
            </a:r>
            <a:r>
              <a:rPr lang="ru-RU" sz="3200" dirty="0" smtClean="0"/>
              <a:t> </a:t>
            </a:r>
            <a:r>
              <a:rPr lang="ru-RU" sz="3200" dirty="0" err="1" smtClean="0"/>
              <a:t>und</a:t>
            </a:r>
            <a:r>
              <a:rPr lang="ru-RU" sz="3200" dirty="0" smtClean="0"/>
              <a:t> </a:t>
            </a:r>
            <a:r>
              <a:rPr lang="ru-RU" sz="3200" dirty="0" err="1" smtClean="0"/>
              <a:t>Leidenschaften</a:t>
            </a:r>
            <a:r>
              <a:rPr lang="ru-RU" sz="3200" dirty="0" smtClean="0"/>
              <a:t>» («Люди и страсти») уже на материале русской жизни. В драме сильны антикрепостнические элементы, которые еще более усиливаются в «Странном человеке» (1831).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1743</Words>
  <Application>Microsoft Office PowerPoint</Application>
  <PresentationFormat>Экран (4:3)</PresentationFormat>
  <Paragraphs>68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Обычная</vt:lpstr>
      <vt:lpstr>Русский театр романтизма XIX века</vt:lpstr>
      <vt:lpstr>План урока:</vt:lpstr>
      <vt:lpstr>Весь мир театр и люди в нём актёры и каждый не одну играет роль…В.Шекспир</vt:lpstr>
      <vt:lpstr>Проблемное задание : сравните принципы деятельности театров романтизма и реализма.</vt:lpstr>
      <vt:lpstr>1.Романтизм как европейское явление.</vt:lpstr>
      <vt:lpstr>Романтизм…</vt:lpstr>
      <vt:lpstr>2.Драматурги и пьесы.</vt:lpstr>
      <vt:lpstr>2.Драматурги и пьесы.</vt:lpstr>
      <vt:lpstr>2.Драматурги и пьесы.</vt:lpstr>
      <vt:lpstr>2.Драматурги и пьесы.</vt:lpstr>
      <vt:lpstr>2.Драматурги и пьесы.</vt:lpstr>
      <vt:lpstr>Водевиль.</vt:lpstr>
      <vt:lpstr>Водевиль .</vt:lpstr>
      <vt:lpstr>Асенкова В.Н.(1817-1841 гг).</vt:lpstr>
      <vt:lpstr>Асенкова В.Н.(1817-1841 гг).</vt:lpstr>
      <vt:lpstr>Асенкова В.Н.(1817-1841 гг).</vt:lpstr>
      <vt:lpstr>Н. О. Дюр (1807—1839).</vt:lpstr>
      <vt:lpstr>Н. О. Дюр (1807—1839).</vt:lpstr>
      <vt:lpstr>3.Актёры и роли.П.С.МОЛЧАНОВ</vt:lpstr>
      <vt:lpstr>3.Актёры и роли. П.С.МОЛЧАНОВ</vt:lpstr>
      <vt:lpstr>3.Актёры и роли</vt:lpstr>
      <vt:lpstr>3.Актёры и роли. П.С.МОЛЧАНОВ.</vt:lpstr>
      <vt:lpstr>Е.С.Семёнова (1786-1849 гг).</vt:lpstr>
      <vt:lpstr>Е.С.Семёнова (1786-1849 гг).</vt:lpstr>
      <vt:lpstr>В. А. КАРАТЫГИН (1802—1853)</vt:lpstr>
      <vt:lpstr>В. А. КАРАТЫГИН (1802—1853)</vt:lpstr>
      <vt:lpstr>В. А. КАРАТЫГИН (1802—1853)</vt:lpstr>
      <vt:lpstr>М.С.Щепкин (1788-1863 гг).</vt:lpstr>
      <vt:lpstr>М.С.Щепкин (1788-1863 гг).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театр романтизма XIX века</dc:title>
  <dc:creator>Страхова</dc:creator>
  <cp:lastModifiedBy>Страхова</cp:lastModifiedBy>
  <cp:revision>9</cp:revision>
  <dcterms:created xsi:type="dcterms:W3CDTF">2013-03-03T15:49:33Z</dcterms:created>
  <dcterms:modified xsi:type="dcterms:W3CDTF">2013-03-03T17:17:05Z</dcterms:modified>
</cp:coreProperties>
</file>