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8" r:id="rId13"/>
    <p:sldId id="279" r:id="rId14"/>
    <p:sldId id="280" r:id="rId15"/>
    <p:sldId id="283" r:id="rId16"/>
    <p:sldId id="269" r:id="rId17"/>
    <p:sldId id="281" r:id="rId18"/>
    <p:sldId id="270" r:id="rId19"/>
    <p:sldId id="271" r:id="rId20"/>
    <p:sldId id="282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00"/>
    <a:srgbClr val="66FFCC"/>
    <a:srgbClr val="CC99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3" d="100"/>
          <a:sy n="83" d="100"/>
        </p:scale>
        <p:origin x="-9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6A1BF-F07A-46E9-9345-75AC45681B2A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3A3C5-47C5-4CB6-8AC9-C77A81212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A3C5-47C5-4CB6-8AC9-C77A812127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BA85-0D59-44B8-B287-C35BB3B196F5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721D-4807-4372-88EB-720BA31A5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031523183112_india03.jpg"/>
          <p:cNvPicPr>
            <a:picLocks noChangeAspect="1"/>
          </p:cNvPicPr>
          <p:nvPr/>
        </p:nvPicPr>
        <p:blipFill>
          <a:blip r:embed="rId3" cstate="print">
            <a:lum bright="-40000" contrast="-40000"/>
          </a:blip>
          <a:stretch>
            <a:fillRect/>
          </a:stretch>
        </p:blipFill>
        <p:spPr>
          <a:xfrm>
            <a:off x="1004887" y="833437"/>
            <a:ext cx="7134225" cy="5191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FF99"/>
                </a:solidFill>
                <a:latin typeface="BatangChe" pitchFamily="49" charset="-127"/>
                <a:ea typeface="BatangChe" pitchFamily="49" charset="-127"/>
              </a:rPr>
              <a:t>Древняя Индия</a:t>
            </a:r>
            <a:endParaRPr lang="ru-RU" sz="7200" b="1" dirty="0">
              <a:solidFill>
                <a:srgbClr val="FFFF99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Составила учитель </a:t>
            </a:r>
          </a:p>
          <a:p>
            <a:pPr algn="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ГБОУ СОШ № 1138 </a:t>
            </a:r>
          </a:p>
          <a:p>
            <a:pPr algn="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Халилова О.В.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Храм БОГА Шивы</a:t>
            </a:r>
            <a:endParaRPr lang="ru-RU" sz="6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d:\Users\Ольга\Desktop\4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60" y="1600200"/>
            <a:ext cx="673648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Храм БОГА Шивы</a:t>
            </a:r>
            <a:endParaRPr lang="ru-RU" sz="5400" dirty="0"/>
          </a:p>
        </p:txBody>
      </p:sp>
      <p:pic>
        <p:nvPicPr>
          <p:cNvPr id="5122" name="Picture 2" descr="d:\Users\Ольга\Desktop\1_418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96752"/>
            <a:ext cx="4248472" cy="41764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Слоны - наиболее востребованный образ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42" name="Picture 2" descr="d:\Users\Ольга\Desktop\1199466684TE18H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620688"/>
            <a:ext cx="3191075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9999"/>
                </a:solidFill>
              </a:rPr>
              <a:t>Портик</a:t>
            </a:r>
            <a:endParaRPr lang="ru-RU" sz="6000" dirty="0">
              <a:solidFill>
                <a:srgbClr val="FF9999"/>
              </a:solidFill>
            </a:endParaRPr>
          </a:p>
        </p:txBody>
      </p:sp>
      <p:pic>
        <p:nvPicPr>
          <p:cNvPr id="11266" name="Picture 2" descr="d:\Users\Ольга\Desktop\1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926980" cy="45244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9999"/>
                </a:solidFill>
              </a:rPr>
              <a:t>Портик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C99FF"/>
                </a:solidFill>
              </a:rPr>
              <a:t>- галерея на колоннах или столбах, обычно перед входом в здание</a:t>
            </a:r>
            <a:endParaRPr lang="ru-RU" sz="4800" dirty="0">
              <a:solidFill>
                <a:srgbClr val="CC99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FF00"/>
                </a:solidFill>
              </a:rPr>
              <a:t>Рельеф -</a:t>
            </a:r>
            <a:endParaRPr lang="ru-RU" sz="5400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Вид скульптуры, в котором изображение является выпуклым или углубленным по отношению к плоскости фона</a:t>
            </a:r>
            <a:endParaRPr lang="ru-RU" dirty="0"/>
          </a:p>
        </p:txBody>
      </p:sp>
      <p:pic>
        <p:nvPicPr>
          <p:cNvPr id="14338" name="Picture 2" descr="d:\Users\Ольга\Desktop\bas_relief_guar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3905250" cy="31146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FF00"/>
                </a:solidFill>
              </a:rPr>
              <a:t>Барельеф – Изображает Шиву и </a:t>
            </a:r>
            <a:r>
              <a:rPr lang="ru-RU" sz="4800" dirty="0">
                <a:solidFill>
                  <a:srgbClr val="00FF00"/>
                </a:solidFill>
              </a:rPr>
              <a:t>В</a:t>
            </a:r>
            <a:r>
              <a:rPr lang="ru-RU" sz="4800" dirty="0" smtClean="0">
                <a:solidFill>
                  <a:srgbClr val="00FF00"/>
                </a:solidFill>
              </a:rPr>
              <a:t>ишну</a:t>
            </a:r>
            <a:endParaRPr lang="ru-RU" sz="4800" dirty="0">
              <a:solidFill>
                <a:srgbClr val="00FF00"/>
              </a:solidFill>
            </a:endParaRPr>
          </a:p>
        </p:txBody>
      </p:sp>
      <p:pic>
        <p:nvPicPr>
          <p:cNvPr id="6146" name="Picture 2" descr="d:\Users\Ольга\Desktop\khajuraho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4834761" cy="3219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Барельеф –</a:t>
            </a:r>
            <a:br>
              <a:rPr lang="ru-RU" sz="4800" dirty="0" smtClean="0">
                <a:solidFill>
                  <a:srgbClr val="FFFF00"/>
                </a:solidFill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66FFCC"/>
                </a:solidFill>
              </a:rPr>
              <a:t>Низкий рельеф, в котором выпуклое изображение над плоскостью фона мене чем на половину своего объема</a:t>
            </a:r>
          </a:p>
          <a:p>
            <a:pPr algn="ctr">
              <a:buNone/>
            </a:pPr>
            <a:endParaRPr lang="ru-RU" dirty="0">
              <a:solidFill>
                <a:srgbClr val="66FFCC"/>
              </a:solidFill>
            </a:endParaRPr>
          </a:p>
        </p:txBody>
      </p:sp>
      <p:pic>
        <p:nvPicPr>
          <p:cNvPr id="12290" name="Picture 2" descr="d:\Users\Ольга\Desktop\202178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45024"/>
            <a:ext cx="635000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Горельеф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 descr="d:\Users\Ольга\Desktop\khadzhuraho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2540000" cy="4241800"/>
          </a:xfrm>
          <a:prstGeom prst="rect">
            <a:avLst/>
          </a:prstGeom>
          <a:noFill/>
        </p:spPr>
      </p:pic>
      <p:pic>
        <p:nvPicPr>
          <p:cNvPr id="7171" name="Picture 3" descr="d:\Users\Ольга\Desktop\1209147675_kandariyamahadev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727183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Горельеф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4" name="Picture 2" descr="d:\Users\Ольга\Desktop\ChitraguptaTemple (1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175" y="1600200"/>
            <a:ext cx="681165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66FFCC"/>
                </a:solidFill>
              </a:rPr>
              <a:t>Индуизм – сложный сплав верований, традиций, норм поведения дравидских народов, населявших полуостров Индостан </a:t>
            </a:r>
            <a:endParaRPr lang="ru-RU" sz="4400" dirty="0">
              <a:solidFill>
                <a:srgbClr val="66FFCC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Горельеф - </a:t>
            </a:r>
            <a:endParaRPr lang="ru-RU"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Высокий рельеф, в котором выпуклое изображение выступает над плоскостью фона более чем на половину своего объема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4" name="Picture 2" descr="d:\Users\Ольга\Desktop\42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FF00"/>
                </a:solidFill>
              </a:rPr>
              <a:t>Сакральный план индуистского храма</a:t>
            </a:r>
            <a:endParaRPr lang="ru-RU" sz="4800" dirty="0">
              <a:solidFill>
                <a:srgbClr val="00FF00"/>
              </a:solidFill>
            </a:endParaRPr>
          </a:p>
        </p:txBody>
      </p:sp>
      <p:pic>
        <p:nvPicPr>
          <p:cNvPr id="9218" name="Picture 2" descr="d:\Users\Ольга\Desktop\211_small_119340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192243" cy="40245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9999"/>
                </a:solidFill>
              </a:rPr>
              <a:t>Творческое задание: письменно на листах.</a:t>
            </a:r>
          </a:p>
          <a:p>
            <a:pPr>
              <a:buNone/>
            </a:pPr>
            <a:r>
              <a:rPr lang="ru-RU" sz="4000" dirty="0" smtClean="0">
                <a:solidFill>
                  <a:srgbClr val="FF9999"/>
                </a:solidFill>
              </a:rPr>
              <a:t>Сравните </a:t>
            </a:r>
            <a:r>
              <a:rPr lang="ru-RU" sz="4000" dirty="0" err="1" smtClean="0">
                <a:solidFill>
                  <a:srgbClr val="FF9999"/>
                </a:solidFill>
              </a:rPr>
              <a:t>зиккурат</a:t>
            </a:r>
            <a:r>
              <a:rPr lang="ru-RU" sz="4000" dirty="0" smtClean="0">
                <a:solidFill>
                  <a:srgbClr val="FF9999"/>
                </a:solidFill>
              </a:rPr>
              <a:t> в Месопотамии, пирамиду в Египте и индуистский храм в Индии. Как архитектура отражает первообраз мировой горы? Чем отличается мифотворчество в этих регионах?</a:t>
            </a:r>
            <a:endParaRPr lang="ru-RU" sz="4000" dirty="0">
              <a:solidFill>
                <a:srgbClr val="FF9999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7606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5400" dirty="0" smtClean="0">
                <a:solidFill>
                  <a:srgbClr val="92D050"/>
                </a:solidFill>
              </a:rPr>
              <a:t>Основой мировосприятия индусов – людей, исповедующих индуизм – служит вера </a:t>
            </a:r>
          </a:p>
          <a:p>
            <a:pPr>
              <a:buNone/>
            </a:pPr>
            <a:r>
              <a:rPr lang="ru-RU" sz="5400" dirty="0">
                <a:solidFill>
                  <a:srgbClr val="92D050"/>
                </a:solidFill>
              </a:rPr>
              <a:t> </a:t>
            </a:r>
            <a:r>
              <a:rPr lang="ru-RU" sz="5400" dirty="0" smtClean="0">
                <a:solidFill>
                  <a:srgbClr val="92D050"/>
                </a:solidFill>
              </a:rPr>
              <a:t>     в НЕКИЙ АБСОЛЮТ</a:t>
            </a:r>
            <a:endParaRPr lang="ru-RU" sz="5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9999"/>
                </a:solidFill>
              </a:rPr>
              <a:t>Процесс развития- уподоблен вечно катящемуся колесу</a:t>
            </a:r>
          </a:p>
          <a:p>
            <a:pPr>
              <a:buNone/>
            </a:pPr>
            <a:endParaRPr lang="ru-RU" sz="4400" dirty="0">
              <a:solidFill>
                <a:srgbClr val="FF9999"/>
              </a:solidFill>
            </a:endParaRPr>
          </a:p>
        </p:txBody>
      </p:sp>
      <p:pic>
        <p:nvPicPr>
          <p:cNvPr id="1027" name="Picture 3" descr="d:\Users\Ольга\Desktop\1291471223_koleso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091" y="3501008"/>
            <a:ext cx="263825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Бесконечное перерождение и переход от одной жизни к другой в соответствии с законом КАРМЫ ( «деяния»)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Любое деяние предписано </a:t>
            </a:r>
            <a:r>
              <a:rPr lang="ru-RU" sz="44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Драхмо</a:t>
            </a:r>
            <a:r>
              <a:rPr lang="ru-RU" sz="44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й</a:t>
            </a: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-  морально- этическими нормами кастового поведения и образа жизни вне зависимости от личных интересов и чувств.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БРАХМА – БОГ  АРИЕВ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Отвечающий за вечный калейдоскоп природных форм</a:t>
            </a:r>
            <a:endParaRPr lang="ru-RU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Брахма  - Бог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ариев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Users\Ольга\Desktop\B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881" y="1600200"/>
            <a:ext cx="326623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Шива – главное божество дравидских народов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074" name="Picture 2" descr="d:\Users\Ольга\Desktop\23500704t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276" y="1600201"/>
            <a:ext cx="5938012" cy="4493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240</Words>
  <Application>Microsoft Office PowerPoint</Application>
  <PresentationFormat>Экран (4:3)</PresentationFormat>
  <Paragraphs>35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Древняя Индия</vt:lpstr>
      <vt:lpstr>Слайд 2</vt:lpstr>
      <vt:lpstr>Слайд 3</vt:lpstr>
      <vt:lpstr>Слайд 4</vt:lpstr>
      <vt:lpstr>Слайд 5</vt:lpstr>
      <vt:lpstr>Слайд 6</vt:lpstr>
      <vt:lpstr>Слайд 7</vt:lpstr>
      <vt:lpstr>Брахма  - Бог ариев</vt:lpstr>
      <vt:lpstr>Шива – главное божество дравидских народов</vt:lpstr>
      <vt:lpstr>Храм БОГА Шивы</vt:lpstr>
      <vt:lpstr>Храм БОГА Шивы</vt:lpstr>
      <vt:lpstr>Слоны - наиболее востребованный образ</vt:lpstr>
      <vt:lpstr>Портик</vt:lpstr>
      <vt:lpstr>Портик</vt:lpstr>
      <vt:lpstr>Рельеф -</vt:lpstr>
      <vt:lpstr>Барельеф – Изображает Шиву и Вишну</vt:lpstr>
      <vt:lpstr>Барельеф – </vt:lpstr>
      <vt:lpstr>Горельеф</vt:lpstr>
      <vt:lpstr>Горельеф</vt:lpstr>
      <vt:lpstr>Горельеф - </vt:lpstr>
      <vt:lpstr>Сакральный план индуистского храма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Индия</dc:title>
  <dc:creator>Ольга</dc:creator>
  <cp:lastModifiedBy>Ольга Халилова</cp:lastModifiedBy>
  <cp:revision>14</cp:revision>
  <dcterms:created xsi:type="dcterms:W3CDTF">2011-11-07T17:09:10Z</dcterms:created>
  <dcterms:modified xsi:type="dcterms:W3CDTF">2013-04-22T19:01:25Z</dcterms:modified>
</cp:coreProperties>
</file>