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77" r:id="rId9"/>
    <p:sldId id="262" r:id="rId10"/>
    <p:sldId id="263" r:id="rId11"/>
    <p:sldId id="264" r:id="rId12"/>
    <p:sldId id="265" r:id="rId13"/>
    <p:sldId id="266" r:id="rId14"/>
    <p:sldId id="278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99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B661-B17A-4B7B-B5D5-51AC33398E6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E64-3082-43D7-AE31-7EFE556DA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B661-B17A-4B7B-B5D5-51AC33398E6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E64-3082-43D7-AE31-7EFE556DA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B661-B17A-4B7B-B5D5-51AC33398E6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E64-3082-43D7-AE31-7EFE556DA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B661-B17A-4B7B-B5D5-51AC33398E6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E64-3082-43D7-AE31-7EFE556DA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B661-B17A-4B7B-B5D5-51AC33398E6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E64-3082-43D7-AE31-7EFE556DA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B661-B17A-4B7B-B5D5-51AC33398E6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E64-3082-43D7-AE31-7EFE556DA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B661-B17A-4B7B-B5D5-51AC33398E6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E64-3082-43D7-AE31-7EFE556DA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B661-B17A-4B7B-B5D5-51AC33398E6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E64-3082-43D7-AE31-7EFE556DA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B661-B17A-4B7B-B5D5-51AC33398E6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E64-3082-43D7-AE31-7EFE556DA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B661-B17A-4B7B-B5D5-51AC33398E6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E64-3082-43D7-AE31-7EFE556DA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B661-B17A-4B7B-B5D5-51AC33398E6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E64-3082-43D7-AE31-7EFE556DA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AB661-B17A-4B7B-B5D5-51AC33398E6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CBE64-3082-43D7-AE31-7EFE556DA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ru.wikipedia.org/wiki/%D0%9B%D0%B0%D1%82%D0%B8%D0%BD%D1%81%D0%BA%D0%B8%D0%B9_%D1%8F%D0%B7%D1%8B%D0%BA" TargetMode="External"/><Relationship Id="rId7" Type="http://schemas.openxmlformats.org/officeDocument/2006/relationships/hyperlink" Target="http://ru.wikipedia.org/wiki/%D0%9D%D0%B5%D1%84" TargetMode="External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1%82%D0%BE%D0%BB%D0%B1_(%D0%B0%D1%80%D1%85%D0%B8%D1%82%D0%B5%D0%BA%D1%82%D1%83%D1%80%D0%B0)" TargetMode="External"/><Relationship Id="rId5" Type="http://schemas.openxmlformats.org/officeDocument/2006/relationships/hyperlink" Target="http://ru.wikipedia.org/wiki/%D0%9A%D0%BE%D0%BB%D0%BE%D0%BD%D0%BD%D0%B0_(%D0%B0%D1%80%D1%85%D0%B8%D1%82%D0%B5%D0%BA%D1%82%D1%83%D1%80%D0%B0)" TargetMode="External"/><Relationship Id="rId4" Type="http://schemas.openxmlformats.org/officeDocument/2006/relationships/hyperlink" Target="http://ru.wikipedia.org/wiki/%D0%91%D0%B0%D0%B7%D0%B8%D0%BB%D0%B8%D0%BA%D0%B0" TargetMode="Externa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Московская архитектурная школа. Раннемосковское зодчество.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2711152"/>
          </a:xfrm>
        </p:spPr>
        <p:txBody>
          <a:bodyPr>
            <a:normAutofit/>
          </a:bodyPr>
          <a:lstStyle/>
          <a:p>
            <a:r>
              <a:rPr lang="ru-RU" dirty="0" smtClean="0"/>
              <a:t>Собор спаса Нерукотворного </a:t>
            </a:r>
            <a:r>
              <a:rPr lang="ru-RU" dirty="0" err="1" smtClean="0"/>
              <a:t>Спасо-Андронникова</a:t>
            </a:r>
            <a:r>
              <a:rPr lang="ru-RU" dirty="0" smtClean="0"/>
              <a:t> </a:t>
            </a:r>
            <a:r>
              <a:rPr lang="ru-RU" dirty="0" smtClean="0"/>
              <a:t>монастыря</a:t>
            </a:r>
          </a:p>
          <a:p>
            <a:pPr algn="r"/>
            <a:endParaRPr lang="ru-RU" sz="3000" i="1" dirty="0" smtClean="0"/>
          </a:p>
          <a:p>
            <a:pPr algn="r"/>
            <a:r>
              <a:rPr lang="ru-RU" sz="3000" i="1" dirty="0" smtClean="0"/>
              <a:t>Составила учитель ГБОУ СОШ № 1138 Халилова О.В</a:t>
            </a:r>
            <a:endParaRPr lang="ru-RU" sz="3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Вертикальная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часть стены, ограниченная лопатками, называется </a:t>
            </a:r>
            <a:r>
              <a:rPr lang="ru-RU" sz="4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пряслом</a:t>
            </a:r>
            <a:r>
              <a:rPr lang="ru-RU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Верхняя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часть прясла, ограниченная закомарой, называется </a:t>
            </a:r>
            <a:r>
              <a:rPr lang="ru-RU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тимпаном</a:t>
            </a:r>
            <a:r>
              <a:rPr lang="ru-RU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br>
              <a:rPr lang="ru-RU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99"/>
                </a:solidFill>
              </a:rPr>
              <a:t>Собор Спаса Нерукотворного </a:t>
            </a:r>
            <a:r>
              <a:rPr lang="ru-RU" dirty="0" err="1" smtClean="0">
                <a:solidFill>
                  <a:srgbClr val="FFFF99"/>
                </a:solidFill>
              </a:rPr>
              <a:t>Спасо-Андронникова</a:t>
            </a:r>
            <a:r>
              <a:rPr lang="ru-RU" dirty="0" smtClean="0">
                <a:solidFill>
                  <a:srgbClr val="FFFF99"/>
                </a:solidFill>
              </a:rPr>
              <a:t> монастыря в Москве</a:t>
            </a:r>
            <a:br>
              <a:rPr lang="ru-RU" dirty="0" smtClean="0">
                <a:solidFill>
                  <a:srgbClr val="FFFF99"/>
                </a:solidFill>
              </a:rPr>
            </a:br>
            <a:r>
              <a:rPr lang="ru-RU" dirty="0" smtClean="0">
                <a:solidFill>
                  <a:srgbClr val="FFFF99"/>
                </a:solidFill>
              </a:rPr>
              <a:t>(1410-1427)</a:t>
            </a:r>
            <a:endParaRPr lang="ru-RU" dirty="0">
              <a:solidFill>
                <a:srgbClr val="FFFF99"/>
              </a:solidFill>
            </a:endParaRPr>
          </a:p>
        </p:txBody>
      </p:sp>
      <p:pic>
        <p:nvPicPr>
          <p:cNvPr id="2050" name="Picture 2" descr="C:\Users\Admin\Desktop\московкая архитектурная школа\IMG_0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071678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99"/>
                </a:solidFill>
              </a:rPr>
              <a:t>Собор рождества Богородицы. </a:t>
            </a:r>
            <a:r>
              <a:rPr lang="ru-RU" dirty="0" err="1" smtClean="0">
                <a:solidFill>
                  <a:srgbClr val="FFFF99"/>
                </a:solidFill>
              </a:rPr>
              <a:t>Савинно-Сторожевский</a:t>
            </a:r>
            <a:r>
              <a:rPr lang="ru-RU" dirty="0" smtClean="0">
                <a:solidFill>
                  <a:srgbClr val="FFFF99"/>
                </a:solidFill>
              </a:rPr>
              <a:t> монастырь</a:t>
            </a:r>
            <a:endParaRPr lang="ru-RU" dirty="0">
              <a:solidFill>
                <a:srgbClr val="FFFF99"/>
              </a:solidFill>
            </a:endParaRPr>
          </a:p>
        </p:txBody>
      </p:sp>
      <p:pic>
        <p:nvPicPr>
          <p:cNvPr id="3074" name="Picture 2" descr="C:\Users\Admin\Desktop\московкая архитектурная школа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4064000" cy="2712720"/>
          </a:xfrm>
          <a:prstGeom prst="rect">
            <a:avLst/>
          </a:prstGeom>
          <a:noFill/>
        </p:spPr>
      </p:pic>
      <p:pic>
        <p:nvPicPr>
          <p:cNvPr id="3075" name="Picture 3" descr="C:\Users\Admin\Desktop\московкая архитектурная школа\2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071678"/>
            <a:ext cx="2713037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CC99"/>
                </a:solidFill>
              </a:rPr>
              <a:t>Ренессанс – </a:t>
            </a:r>
            <a:r>
              <a:rPr lang="ru-RU" sz="2800" dirty="0" smtClean="0">
                <a:solidFill>
                  <a:srgbClr val="FFCC99"/>
                </a:solidFill>
              </a:rPr>
              <a:t>французское название переломной исторической эпохи в развитии итальянского, а затем европейского искусства </a:t>
            </a:r>
            <a:r>
              <a:rPr lang="en-US" sz="2800" dirty="0" smtClean="0">
                <a:solidFill>
                  <a:srgbClr val="FFCC99"/>
                </a:solidFill>
              </a:rPr>
              <a:t>XV-XVI</a:t>
            </a:r>
            <a:r>
              <a:rPr lang="ru-RU" sz="2800" dirty="0" smtClean="0">
                <a:solidFill>
                  <a:srgbClr val="FFCC99"/>
                </a:solidFill>
              </a:rPr>
              <a:t> </a:t>
            </a:r>
            <a:r>
              <a:rPr lang="ru-RU" sz="2800" dirty="0" err="1" smtClean="0">
                <a:solidFill>
                  <a:srgbClr val="FFCC99"/>
                </a:solidFill>
              </a:rPr>
              <a:t>вв</a:t>
            </a:r>
            <a:r>
              <a:rPr lang="ru-RU" sz="2800" dirty="0" smtClean="0">
                <a:solidFill>
                  <a:srgbClr val="FFCC99"/>
                </a:solidFill>
              </a:rPr>
              <a:t>, ориентированного на античность и греческий ордер.</a:t>
            </a:r>
            <a:endParaRPr lang="ru-RU" sz="2800" dirty="0">
              <a:solidFill>
                <a:srgbClr val="FFCC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Успенский собор Московского Кремля (1475-1479)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C:\Users\Admin\Desktop\московкая архитектурная школа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280" y="1600200"/>
            <a:ext cx="544543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Успенский собор Московского Кремля (1475-1479)</a:t>
            </a:r>
            <a:endParaRPr lang="ru-RU" dirty="0"/>
          </a:p>
        </p:txBody>
      </p:sp>
      <p:pic>
        <p:nvPicPr>
          <p:cNvPr id="5122" name="Picture 2" descr="C:\Users\Admin\Desktop\московкая архитектурная школа\3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4288" y="1600200"/>
            <a:ext cx="301542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Успенский собор Московского Кремля (1475-1479)</a:t>
            </a:r>
            <a:endParaRPr lang="ru-RU" dirty="0"/>
          </a:p>
        </p:txBody>
      </p:sp>
      <p:pic>
        <p:nvPicPr>
          <p:cNvPr id="6146" name="Picture 2" descr="C:\Users\Admin\Desktop\московкая архитектурная школа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0576" y="1600200"/>
            <a:ext cx="398284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Архангельский собор Московского Кремля (1508)</a:t>
            </a:r>
            <a:endParaRPr lang="ru-RU" dirty="0"/>
          </a:p>
        </p:txBody>
      </p:sp>
      <p:pic>
        <p:nvPicPr>
          <p:cNvPr id="7170" name="Picture 2" descr="C:\Users\Admin\Desktop\московкая архитектурная школа\4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224" y="1600200"/>
            <a:ext cx="678555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Архангельский собор Московского Кремля (1508)</a:t>
            </a:r>
            <a:endParaRPr lang="ru-RU" dirty="0"/>
          </a:p>
        </p:txBody>
      </p:sp>
      <p:pic>
        <p:nvPicPr>
          <p:cNvPr id="8194" name="Picture 2" descr="C:\Users\Admin\Desktop\московкая архитектурная школа\4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3144" y="1600200"/>
            <a:ext cx="369771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Ренессансные черты в ансамбле Московского Кремля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99FF"/>
                </a:solidFill>
              </a:rPr>
              <a:t>           Успенский Собор. Архангельский собор</a:t>
            </a:r>
          </a:p>
          <a:p>
            <a:pPr>
              <a:buNone/>
            </a:pPr>
            <a:endParaRPr lang="ru-RU" sz="44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rgbClr val="92D050"/>
                </a:solidFill>
              </a:rPr>
              <a:t>    Новый тип Шатрового храма</a:t>
            </a:r>
          </a:p>
          <a:p>
            <a:pPr>
              <a:buNone/>
            </a:pPr>
            <a:r>
              <a:rPr lang="ru-RU" sz="2800" dirty="0" smtClean="0">
                <a:solidFill>
                  <a:srgbClr val="FF99FF"/>
                </a:solidFill>
              </a:rPr>
              <a:t>              Церковь Вознесения  в Коломенском</a:t>
            </a:r>
            <a:endParaRPr lang="ru-RU" sz="2800" dirty="0">
              <a:solidFill>
                <a:srgbClr val="FF99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Архангельский собор Московского Кремля (1508)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C:\Users\Admin\Desktop\московкая архитектурная школа\4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070" y="1600200"/>
            <a:ext cx="543985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Церковь Вознесения в Коломенском (1531) Москва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2" name="Picture 2" descr="C:\Users\Admin\Desktop\московкая архитектурная школа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1574307"/>
            <a:ext cx="7059492" cy="4712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Церковь Вознесения в Коломенском (1531) Москва</a:t>
            </a:r>
            <a:endParaRPr lang="ru-RU" dirty="0"/>
          </a:p>
        </p:txBody>
      </p:sp>
      <p:pic>
        <p:nvPicPr>
          <p:cNvPr id="11266" name="Picture 2" descr="C:\Users\Admin\Desktop\московкая архитектурная школа\5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22719"/>
            <a:ext cx="2998654" cy="4492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Задание на дом: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99FF"/>
                </a:solidFill>
              </a:rPr>
              <a:t>Творческое задание </a:t>
            </a:r>
          </a:p>
          <a:p>
            <a:r>
              <a:rPr lang="ru-RU" dirty="0" smtClean="0">
                <a:solidFill>
                  <a:srgbClr val="FF99FF"/>
                </a:solidFill>
              </a:rPr>
              <a:t>Составьте рассказ в любом жанре с обязательным включением а него описания храмов: собора Св.Софии в Константинополе, церкви Покрова на Нерли, Успенского собора Московского Кремля, церкви Вознесения в Коломенском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дкупольное пространство Дмитровского собор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00042"/>
            <a:ext cx="17859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3214686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Крестово-купольным называется храм, который обладает следующими свойствами: он прямоугольный или крестообразный в плане, с внутренними столбами-опорами, перекрыт системой цилиндрических сводов, образующих в плане крест, в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средокрестии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которого на четырех столбах через систему парусов размещается световая глава (барабан и купол).</a:t>
            </a:r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solidFill>
                  <a:schemeClr val="bg1">
                    <a:lumMod val="85000"/>
                  </a:schemeClr>
                </a:solidFill>
              </a:rPr>
              <a:t>Храм может быть четырех-, шести-, </a:t>
            </a:r>
            <a:r>
              <a:rPr lang="ru-RU" sz="4000" dirty="0" err="1">
                <a:solidFill>
                  <a:schemeClr val="bg1">
                    <a:lumMod val="85000"/>
                  </a:schemeClr>
                </a:solidFill>
              </a:rPr>
              <a:t>восьмистолпным</a:t>
            </a:r>
            <a:r>
              <a:rPr lang="ru-RU" sz="4000" dirty="0">
                <a:solidFill>
                  <a:schemeClr val="bg1">
                    <a:lumMod val="85000"/>
                  </a:schemeClr>
                </a:solidFill>
              </a:rPr>
              <a:t> и т. д.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600" dirty="0" smtClean="0">
                <a:solidFill>
                  <a:srgbClr val="00B050"/>
                </a:solidFill>
              </a:rPr>
              <a:t>В </a:t>
            </a:r>
            <a:r>
              <a:rPr lang="ru-RU" sz="3600" dirty="0">
                <a:solidFill>
                  <a:srgbClr val="00B050"/>
                </a:solidFill>
              </a:rPr>
              <a:t>древних русских храмах столбы имели крестчатый план (в сечении – крест). На их выступы опирались подпружные арки.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Неф</a:t>
            </a:r>
            <a:r>
              <a:rPr lang="ru-RU" dirty="0" smtClean="0">
                <a:solidFill>
                  <a:srgbClr val="FFFF00"/>
                </a:solidFill>
              </a:rPr>
              <a:t> (</a:t>
            </a:r>
            <a:r>
              <a:rPr lang="ru-RU" u="sng" dirty="0" smtClean="0">
                <a:solidFill>
                  <a:srgbClr val="FFFF00"/>
                </a:solidFill>
                <a:hlinkClick r:id="rId2" tooltip="Французский язык"/>
              </a:rPr>
              <a:t>фр.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  <a:r>
              <a:rPr lang="fr-FR" i="1" dirty="0" smtClean="0">
                <a:solidFill>
                  <a:srgbClr val="FFFF00"/>
                </a:solidFill>
              </a:rPr>
              <a:t>nef</a:t>
            </a:r>
            <a:r>
              <a:rPr lang="ru-RU" dirty="0" smtClean="0">
                <a:solidFill>
                  <a:srgbClr val="FFFF00"/>
                </a:solidFill>
              </a:rPr>
              <a:t>, от </a:t>
            </a:r>
            <a:r>
              <a:rPr lang="ru-RU" u="sng" dirty="0" smtClean="0">
                <a:solidFill>
                  <a:srgbClr val="FFFF00"/>
                </a:solidFill>
                <a:hlinkClick r:id="rId3" tooltip="Латинский язык"/>
              </a:rPr>
              <a:t>лат.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  <a:r>
              <a:rPr lang="la-Latn" i="1" dirty="0" smtClean="0">
                <a:solidFill>
                  <a:srgbClr val="FFFF00"/>
                </a:solidFill>
              </a:rPr>
              <a:t>navis — корабль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dirty="0" smtClean="0">
                <a:solidFill>
                  <a:srgbClr val="92D050"/>
                </a:solidFill>
              </a:rPr>
              <a:t>вытянутое </a:t>
            </a:r>
            <a:r>
              <a:rPr lang="ru-RU" sz="1800" dirty="0">
                <a:solidFill>
                  <a:srgbClr val="92D050"/>
                </a:solidFill>
              </a:rPr>
              <a:t>помещение, часть интерьера (обычно в зданиях </a:t>
            </a:r>
            <a:r>
              <a:rPr lang="ru-RU" sz="1800" dirty="0" smtClean="0">
                <a:solidFill>
                  <a:srgbClr val="92D050"/>
                </a:solidFill>
              </a:rPr>
              <a:t>типа </a:t>
            </a:r>
            <a:r>
              <a:rPr lang="ru-RU" sz="1800" u="sng" dirty="0" smtClean="0">
                <a:solidFill>
                  <a:srgbClr val="92D050"/>
                </a:solidFill>
                <a:hlinkClick r:id="rId4" tooltip="Базилика"/>
              </a:rPr>
              <a:t>базилики</a:t>
            </a:r>
            <a:r>
              <a:rPr lang="ru-RU" sz="1800" dirty="0">
                <a:solidFill>
                  <a:srgbClr val="92D050"/>
                </a:solidFill>
              </a:rPr>
              <a:t>), ограниченное с одной или с обеих продольных сторон рядом </a:t>
            </a:r>
            <a:r>
              <a:rPr lang="ru-RU" sz="1800" u="sng" dirty="0">
                <a:solidFill>
                  <a:srgbClr val="92D050"/>
                </a:solidFill>
                <a:hlinkClick r:id="rId5" tooltip="Колонна (архитектура)"/>
              </a:rPr>
              <a:t>колонн</a:t>
            </a:r>
            <a:r>
              <a:rPr lang="ru-RU" sz="1800" dirty="0">
                <a:solidFill>
                  <a:srgbClr val="92D050"/>
                </a:solidFill>
              </a:rPr>
              <a:t> или </a:t>
            </a:r>
            <a:r>
              <a:rPr lang="ru-RU" sz="1800" u="sng" dirty="0">
                <a:solidFill>
                  <a:srgbClr val="92D050"/>
                </a:solidFill>
                <a:hlinkClick r:id="rId6" tooltip="Столб (архитектура)"/>
              </a:rPr>
              <a:t>столбов</a:t>
            </a:r>
            <a:r>
              <a:rPr lang="ru-RU" sz="1800" dirty="0">
                <a:solidFill>
                  <a:srgbClr val="92D050"/>
                </a:solidFill>
              </a:rPr>
              <a:t>, отделяющих его от соседних нефов</a:t>
            </a:r>
            <a:r>
              <a:rPr lang="ru-RU" sz="1800" u="sng" baseline="30000" dirty="0">
                <a:solidFill>
                  <a:srgbClr val="92D050"/>
                </a:solidFill>
                <a:hlinkClick r:id="rId7"/>
              </a:rPr>
              <a:t>[1</a:t>
            </a:r>
            <a:r>
              <a:rPr lang="ru-RU" sz="1800" u="sng" baseline="30000" dirty="0">
                <a:hlinkClick r:id="rId7"/>
              </a:rPr>
              <a:t>]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Файл:Saint-Savin nef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2786058"/>
            <a:ext cx="250033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айл:Nef.eglise.medievale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2857496"/>
            <a:ext cx="4000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15423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99FF"/>
                </a:solidFill>
              </a:rPr>
              <a:t>Кокошник -</a:t>
            </a:r>
            <a:r>
              <a:rPr lang="ru-RU" sz="1800" dirty="0">
                <a:solidFill>
                  <a:srgbClr val="FF99FF"/>
                </a:solidFill>
              </a:rPr>
              <a:t> архитектурный декоративный </a:t>
            </a:r>
            <a:r>
              <a:rPr lang="ru-RU" sz="1800" dirty="0" err="1">
                <a:solidFill>
                  <a:srgbClr val="FF99FF"/>
                </a:solidFill>
              </a:rPr>
              <a:t>элемент,применяемый</a:t>
            </a:r>
            <a:r>
              <a:rPr lang="ru-RU" sz="1800" dirty="0">
                <a:solidFill>
                  <a:srgbClr val="FF99FF"/>
                </a:solidFill>
              </a:rPr>
              <a:t> в русской церковной архитектуре XVI-XVII вв. полукруглая или </a:t>
            </a:r>
            <a:r>
              <a:rPr lang="ru-RU" sz="1800" dirty="0" err="1">
                <a:solidFill>
                  <a:srgbClr val="FF99FF"/>
                </a:solidFill>
              </a:rPr>
              <a:t>килевидная</a:t>
            </a:r>
            <a:r>
              <a:rPr lang="ru-RU" sz="1800" dirty="0">
                <a:solidFill>
                  <a:srgbClr val="FF99FF"/>
                </a:solidFill>
              </a:rPr>
              <a:t> ложная закомара</a:t>
            </a:r>
            <a:br>
              <a:rPr lang="ru-RU" sz="1800" dirty="0">
                <a:solidFill>
                  <a:srgbClr val="FF99FF"/>
                </a:solidFill>
              </a:rPr>
            </a:br>
            <a:r>
              <a:rPr lang="ru-RU" sz="1800" dirty="0">
                <a:solidFill>
                  <a:srgbClr val="FF99FF"/>
                </a:solidFill>
              </a:rPr>
              <a:t/>
            </a:r>
            <a:br>
              <a:rPr lang="ru-RU" sz="1800" dirty="0">
                <a:solidFill>
                  <a:srgbClr val="FF99FF"/>
                </a:solidFill>
              </a:rPr>
            </a:br>
            <a:r>
              <a:rPr lang="ru-RU" sz="1800" dirty="0">
                <a:solidFill>
                  <a:srgbClr val="FF99FF"/>
                </a:solidFill>
              </a:rPr>
              <a:t>Кокошники располагаются на стенах, сводах, а также уменьшающимися кверху ярусами у оснований шатров и барабанов глав православных церквей</a:t>
            </a:r>
            <a:br>
              <a:rPr lang="ru-RU" sz="1800" dirty="0">
                <a:solidFill>
                  <a:srgbClr val="FF99FF"/>
                </a:solidFill>
              </a:rPr>
            </a:br>
            <a:endParaRPr lang="ru-RU" sz="1800" dirty="0">
              <a:solidFill>
                <a:srgbClr val="FF99FF"/>
              </a:solidFill>
            </a:endParaRPr>
          </a:p>
        </p:txBody>
      </p:sp>
      <p:pic>
        <p:nvPicPr>
          <p:cNvPr id="1026" name="Picture 2" descr="C:\Users\Admin\Desktop\московкая архитектурная школа\кокош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928934"/>
            <a:ext cx="5286412" cy="3541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Киворий – 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шатер на колоннах, который в византийских храмах устанавливали над престолом в алтаре, акцентируя на нем внимание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Конструкция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древнерусского крестово-купольного храма отчетливо читается и снаружи.</a:t>
            </a:r>
            <a:b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В русской традиции покрытия укладываются по сводам. Поэтому на фасадах мы видим полуцилиндрические очертания торцов сводов. Эта полукруглая линия, завершающая часть фасада храма между лопатками и обычно служащая основанием кровли,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называется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закомарой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а покрытие называется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позакомарным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303</Words>
  <Application>Microsoft Office PowerPoint</Application>
  <PresentationFormat>Экран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Московская архитектурная школа. Раннемосковское зодчество.</vt:lpstr>
      <vt:lpstr>Ренессансные черты в ансамбле Московского Кремля</vt:lpstr>
      <vt:lpstr>Слайд 3</vt:lpstr>
      <vt:lpstr>Слайд 4</vt:lpstr>
      <vt:lpstr>Слайд 5</vt:lpstr>
      <vt:lpstr> Неф (фр. nef, от лат. navis — корабль)</vt:lpstr>
      <vt:lpstr>Кокошник - архитектурный декоративный элемент,применяемый в русской церковной архитектуре XVI-XVII вв. полукруглая или килевидная ложная закомара  Кокошники располагаются на стенах, сводах, а также уменьшающимися кверху ярусами у оснований шатров и барабанов глав православных церквей </vt:lpstr>
      <vt:lpstr>Слайд 8</vt:lpstr>
      <vt:lpstr>Слайд 9</vt:lpstr>
      <vt:lpstr>Слайд 10</vt:lpstr>
      <vt:lpstr>Слайд 11</vt:lpstr>
      <vt:lpstr>Собор Спаса Нерукотворного Спасо-Андронникова монастыря в Москве (1410-1427)</vt:lpstr>
      <vt:lpstr>Собор рождества Богородицы. Савинно-Сторожевский монастырь</vt:lpstr>
      <vt:lpstr>Слайд 14</vt:lpstr>
      <vt:lpstr>Успенский собор Московского Кремля (1475-1479)</vt:lpstr>
      <vt:lpstr>Успенский собор Московского Кремля (1475-1479)</vt:lpstr>
      <vt:lpstr>Успенский собор Московского Кремля (1475-1479)</vt:lpstr>
      <vt:lpstr>Архангельский собор Московского Кремля (1508)</vt:lpstr>
      <vt:lpstr>Архангельский собор Московского Кремля (1508)</vt:lpstr>
      <vt:lpstr>Архангельский собор Московского Кремля (1508)</vt:lpstr>
      <vt:lpstr>Церковь Вознесения в Коломенском (1531) Москва</vt:lpstr>
      <vt:lpstr>Церковь Вознесения в Коломенском (1531) Москва</vt:lpstr>
      <vt:lpstr>Задание на дом: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 Халилова</cp:lastModifiedBy>
  <cp:revision>16</cp:revision>
  <dcterms:created xsi:type="dcterms:W3CDTF">2011-10-27T04:41:43Z</dcterms:created>
  <dcterms:modified xsi:type="dcterms:W3CDTF">2013-04-22T19:40:22Z</dcterms:modified>
</cp:coreProperties>
</file>