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2" r:id="rId4"/>
    <p:sldId id="263" r:id="rId5"/>
    <p:sldId id="273" r:id="rId6"/>
    <p:sldId id="271" r:id="rId7"/>
    <p:sldId id="257" r:id="rId8"/>
    <p:sldId id="258" r:id="rId9"/>
    <p:sldId id="264" r:id="rId10"/>
    <p:sldId id="266" r:id="rId11"/>
    <p:sldId id="265" r:id="rId12"/>
    <p:sldId id="272" r:id="rId13"/>
    <p:sldId id="260" r:id="rId14"/>
    <p:sldId id="261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68" autoAdjust="0"/>
    <p:restoredTop sz="94660"/>
  </p:normalViewPr>
  <p:slideViewPr>
    <p:cSldViewPr>
      <p:cViewPr varScale="1">
        <p:scale>
          <a:sx n="68" d="100"/>
          <a:sy n="68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72A3-0FFB-488F-8496-918CD849D8F5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508B-161F-4B8A-9A9F-163528746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72A3-0FFB-488F-8496-918CD849D8F5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508B-161F-4B8A-9A9F-163528746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72A3-0FFB-488F-8496-918CD849D8F5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508B-161F-4B8A-9A9F-163528746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72A3-0FFB-488F-8496-918CD849D8F5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508B-161F-4B8A-9A9F-163528746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72A3-0FFB-488F-8496-918CD849D8F5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508B-161F-4B8A-9A9F-163528746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72A3-0FFB-488F-8496-918CD849D8F5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508B-161F-4B8A-9A9F-163528746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72A3-0FFB-488F-8496-918CD849D8F5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508B-161F-4B8A-9A9F-163528746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72A3-0FFB-488F-8496-918CD849D8F5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508B-161F-4B8A-9A9F-163528746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72A3-0FFB-488F-8496-918CD849D8F5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508B-161F-4B8A-9A9F-163528746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72A3-0FFB-488F-8496-918CD849D8F5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508B-161F-4B8A-9A9F-163528746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72A3-0FFB-488F-8496-918CD849D8F5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A8508B-161F-4B8A-9A9F-163528746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4372A3-0FFB-488F-8496-918CD849D8F5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A8508B-161F-4B8A-9A9F-163528746D1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96;&#1082;&#1086;&#1083;&#1072;%207\Desktop\&#1096;&#1082;&#1086;&#1083;&#1072;\7%20&#1082;&#1083;&#1072;&#1089;&#1089;\&#1048;&#1042;&#1040;&#1053;%20&#1057;&#1059;&#1057;&#1040;&#1053;&#1048;&#1053;\&#1041;&#1101;&#1083;&#1072;%20&#1056;&#1091;&#1076;&#1077;&#1085;&#1082;&#1086;%20-%20&#1056;&#1086;&#1084;&#1072;&#1085;&#1089;%20&#1040;&#1085;&#1090;&#1086;&#1085;&#1080;&#1076;&#1099;%20&#1080;&#1079;%20&#1086;&#1087;&#1077;&#1088;&#1099;%20'&#1048;&#1074;&#1072;&#1085;%20&#1057;&#1091;&#1089;&#1072;&#1085;&#1080;&#1085;'%20(&#1046;&#1080;&#1079;&#1085;&#1100;%20&#1079;&#1072;%20&#1094;&#1072;&#1088;&#1103;)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Народное музыкальное </a:t>
            </a:r>
            <a:r>
              <a:rPr lang="ru-RU" dirty="0" smtClean="0"/>
              <a:t>творчество: свадебные песни.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429132"/>
            <a:ext cx="7854696" cy="1752600"/>
          </a:xfrm>
        </p:spPr>
        <p:txBody>
          <a:bodyPr/>
          <a:lstStyle/>
          <a:p>
            <a:r>
              <a:rPr lang="ru-RU" dirty="0" smtClean="0"/>
              <a:t>Подготовила: учитель музыки и МХК </a:t>
            </a:r>
          </a:p>
          <a:p>
            <a:r>
              <a:rPr lang="ru-RU" dirty="0" err="1" smtClean="0"/>
              <a:t>Земисева</a:t>
            </a:r>
            <a:r>
              <a:rPr lang="ru-RU" dirty="0" smtClean="0"/>
              <a:t> А.Ю.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1357322"/>
          </a:xfrm>
        </p:spPr>
        <p:txBody>
          <a:bodyPr>
            <a:noAutofit/>
          </a:bodyPr>
          <a:lstStyle/>
          <a:p>
            <a:r>
              <a:rPr lang="ru-RU" sz="4000" dirty="0" smtClean="0"/>
              <a:t>М.П. Мусоргский «Плывет лебедушка» из оперы «</a:t>
            </a:r>
            <a:r>
              <a:rPr lang="ru-RU" sz="4000" dirty="0" err="1" smtClean="0"/>
              <a:t>Хованщина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pic>
        <p:nvPicPr>
          <p:cNvPr id="4" name="Содержимое 3" descr="p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143116"/>
            <a:ext cx="6786610" cy="44998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Свадебные </a:t>
            </a:r>
            <a:r>
              <a:rPr lang="ru-RU" b="1" dirty="0" smtClean="0"/>
              <a:t>песни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u="sng" dirty="0" smtClean="0"/>
              <a:t>Корильные песни- </a:t>
            </a:r>
            <a:r>
              <a:rPr lang="ru-RU" dirty="0" smtClean="0"/>
              <a:t>юмористические и шуточные песни. </a:t>
            </a:r>
            <a:r>
              <a:rPr lang="ru-RU" dirty="0" smtClean="0"/>
              <a:t>В </a:t>
            </a:r>
            <a:r>
              <a:rPr lang="ru-RU" dirty="0" smtClean="0"/>
              <a:t>этих песнях допускалось соединение мелодии и речитатива (произнесение текста быстрой скороговоркой</a:t>
            </a:r>
            <a:r>
              <a:rPr lang="ru-RU" dirty="0" smtClean="0"/>
              <a:t>). </a:t>
            </a:r>
            <a:r>
              <a:rPr lang="ru-RU" dirty="0" smtClean="0"/>
              <a:t>В этих песнях много иносказаний.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</a:t>
            </a:r>
            <a:r>
              <a:rPr lang="ru-RU" dirty="0" smtClean="0"/>
              <a:t>Они </a:t>
            </a:r>
            <a:r>
              <a:rPr lang="ru-RU" dirty="0" smtClean="0"/>
              <a:t>с особым задором и юмором передают типичные для людей жизненные коллизии и взаимоотношения. Корильные песни сопровождали комедийные и игровые сцены обрядово-свадебного действа.</a:t>
            </a:r>
          </a:p>
          <a:p>
            <a:endParaRPr lang="ru-RU" dirty="0"/>
          </a:p>
        </p:txBody>
      </p:sp>
      <p:pic>
        <p:nvPicPr>
          <p:cNvPr id="6" name="Содержимое 5" descr="wedding-on-russ-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285992"/>
            <a:ext cx="4038600" cy="29481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/>
          <a:lstStyle/>
          <a:p>
            <a:r>
              <a:rPr lang="ru-RU" b="1" dirty="0" smtClean="0"/>
              <a:t>            </a:t>
            </a:r>
            <a:r>
              <a:rPr lang="ru-RU" sz="4400" b="1" dirty="0" smtClean="0"/>
              <a:t>Свадебные </a:t>
            </a:r>
            <a:r>
              <a:rPr lang="ru-RU" sz="4400" b="1" dirty="0" smtClean="0"/>
              <a:t>песни</a:t>
            </a:r>
            <a:endParaRPr lang="ru-RU" sz="4400" dirty="0"/>
          </a:p>
        </p:txBody>
      </p:sp>
      <p:pic>
        <p:nvPicPr>
          <p:cNvPr id="5" name="Содержимое 4" descr="2d966936f79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1604" y="1500174"/>
            <a:ext cx="6000792" cy="370127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5146521"/>
            <a:ext cx="8501122" cy="171147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Русские композиторы очень часто обращались в своих произведениях к свадебным песням. (А.С. Даргомыжский опера «Русалка», М.П. Мусоргский опера «</a:t>
            </a:r>
            <a:r>
              <a:rPr lang="ru-RU" dirty="0" err="1" smtClean="0"/>
              <a:t>Хованщина</a:t>
            </a:r>
            <a:r>
              <a:rPr lang="ru-RU" dirty="0" smtClean="0"/>
              <a:t>», М.И. Глинка опера «Иван Сусанин» и т.д.).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</a:t>
            </a:r>
            <a:r>
              <a:rPr lang="ru-RU" dirty="0" smtClean="0"/>
              <a:t>М.И</a:t>
            </a:r>
            <a:r>
              <a:rPr lang="ru-RU" dirty="0" smtClean="0"/>
              <a:t>. Глинка опера «Иван </a:t>
            </a:r>
            <a:r>
              <a:rPr lang="en-US" dirty="0" smtClean="0"/>
              <a:t>   </a:t>
            </a:r>
            <a:r>
              <a:rPr lang="ru-RU" dirty="0" smtClean="0"/>
              <a:t>Сусанин» </a:t>
            </a:r>
            <a:r>
              <a:rPr lang="ru-RU" dirty="0" smtClean="0"/>
              <a:t>«</a:t>
            </a:r>
            <a:r>
              <a:rPr lang="ru-RU" dirty="0" smtClean="0"/>
              <a:t>Романс </a:t>
            </a:r>
            <a:r>
              <a:rPr lang="ru-RU" dirty="0" err="1" smtClean="0"/>
              <a:t>Антониды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6" name="Содержимое 5" descr="image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93979" y="1935163"/>
            <a:ext cx="315604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Бэла Руденко - Романс Антониды из оперы 'Иван Сусанин' (Жизнь за царя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Народное музыкальное творчество – это ценнейший клад нашей культуры, воплотивший жизнь, мысли и чувства русского народа.</a:t>
            </a:r>
          </a:p>
          <a:p>
            <a:pPr>
              <a:buNone/>
            </a:pPr>
            <a:r>
              <a:rPr lang="ru-RU" dirty="0" smtClean="0"/>
              <a:t>      Свадебные песни были неотъемлемой </a:t>
            </a:r>
            <a:r>
              <a:rPr lang="ru-RU" dirty="0" smtClean="0"/>
              <a:t>частью обрядов и выполняли </a:t>
            </a:r>
            <a:r>
              <a:rPr lang="ru-RU" dirty="0" smtClean="0"/>
              <a:t>свои </a:t>
            </a:r>
            <a:r>
              <a:rPr lang="ru-RU" dirty="0" smtClean="0"/>
              <a:t>функции: магическую, юридическую, эстетическую.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500306"/>
            <a:ext cx="7772400" cy="136245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sz="4400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</a:t>
            </a:r>
            <a:r>
              <a:rPr lang="ru-RU" b="1" dirty="0" smtClean="0">
                <a:solidFill>
                  <a:srgbClr val="FF0000"/>
                </a:solidFill>
              </a:rPr>
              <a:t>Цели: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  </a:t>
            </a:r>
            <a:r>
              <a:rPr lang="ru-RU" i="1" dirty="0" smtClean="0"/>
              <a:t>познакомить учащихся с народным музыкальным творчеством на примере свадебных песен.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Задачи:</a:t>
            </a:r>
          </a:p>
          <a:p>
            <a:pPr>
              <a:buFontTx/>
              <a:buChar char="-"/>
            </a:pPr>
            <a:r>
              <a:rPr lang="ru-RU" i="1" dirty="0" smtClean="0"/>
              <a:t>о</a:t>
            </a:r>
            <a:r>
              <a:rPr lang="ru-RU" i="1" dirty="0" smtClean="0"/>
              <a:t>бразовательные - </a:t>
            </a:r>
            <a:r>
              <a:rPr lang="ru-RU" i="1" dirty="0" smtClean="0"/>
              <a:t>овладение элементарными </a:t>
            </a:r>
            <a:r>
              <a:rPr lang="ru-RU" i="1" dirty="0" smtClean="0"/>
              <a:t>навыками</a:t>
            </a:r>
            <a:r>
              <a:rPr lang="ru-RU" i="1" dirty="0" smtClean="0"/>
              <a:t>, способами художественной и музыкальной деятельности;</a:t>
            </a:r>
            <a:endParaRPr lang="ru-RU" i="1" dirty="0" smtClean="0"/>
          </a:p>
          <a:p>
            <a:pPr>
              <a:buFontTx/>
              <a:buChar char="-"/>
            </a:pPr>
            <a:r>
              <a:rPr lang="ru-RU" i="1" dirty="0" smtClean="0"/>
              <a:t>воспитательные - </a:t>
            </a:r>
            <a:r>
              <a:rPr lang="ru-RU" i="1" dirty="0" smtClean="0"/>
              <a:t>воспитание позитивного эмоционально-ценностного отношения </a:t>
            </a:r>
            <a:r>
              <a:rPr lang="ru-RU" i="1" dirty="0" smtClean="0"/>
              <a:t>к фольклору; </a:t>
            </a:r>
          </a:p>
          <a:p>
            <a:pPr>
              <a:buFontTx/>
              <a:buChar char="-"/>
            </a:pPr>
            <a:r>
              <a:rPr lang="ru-RU" i="1" dirty="0" smtClean="0"/>
              <a:t>р</a:t>
            </a:r>
            <a:r>
              <a:rPr lang="ru-RU" i="1" dirty="0" smtClean="0"/>
              <a:t>азвивающие - развить интерес к народному творчеству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</a:t>
            </a:r>
            <a:r>
              <a:rPr lang="ru-RU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i="1" dirty="0" smtClean="0"/>
              <a:t>В </a:t>
            </a:r>
            <a:r>
              <a:rPr lang="ru-RU" i="1" dirty="0" smtClean="0"/>
              <a:t>коллективном художественном творчестве народ отражает свою трудовую деятельность, общественный и бытовой уклад, знание жизни и природы, культы и верования. В </a:t>
            </a:r>
            <a:r>
              <a:rPr lang="ru-RU" i="1" dirty="0" smtClean="0"/>
              <a:t> народном творчестве, </a:t>
            </a:r>
            <a:r>
              <a:rPr lang="ru-RU" i="1" dirty="0" smtClean="0"/>
              <a:t>сложившемся в ходе общественной трудовой практики, воплощены воззрения, идеалы и стремления народа, его поэтическая фантазия, богатейший мир мыслей, чувств, переживаний, протест против эксплуатации и гнёта, мечты о справедливости и счастье. Впитавшее в себя многовековой опыт народных </a:t>
            </a:r>
            <a:r>
              <a:rPr lang="ru-RU" i="1" dirty="0" smtClean="0"/>
              <a:t>масс</a:t>
            </a:r>
            <a:r>
              <a:rPr lang="ru-RU" i="1" dirty="0" smtClean="0"/>
              <a:t>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Свадебные </a:t>
            </a:r>
            <a:r>
              <a:rPr lang="ru-RU" b="1" dirty="0" smtClean="0"/>
              <a:t>песни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     </a:t>
            </a:r>
            <a:r>
              <a:rPr lang="ru-RU" b="1" dirty="0" smtClean="0"/>
              <a:t>Свадебные песни –</a:t>
            </a:r>
            <a:r>
              <a:rPr lang="ru-RU" dirty="0" smtClean="0"/>
              <a:t>составляют один из наиболее мелодически богатых и национально-самобытных разделов русского песенного творчества.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ru-RU" dirty="0" smtClean="0"/>
              <a:t>Исполнялись свадебные песни по ходу свадебной игры. Песни, входившие в свадебный обряд разнообразны в жанровом отношении.</a:t>
            </a:r>
          </a:p>
          <a:p>
            <a:pPr>
              <a:buNone/>
            </a:pPr>
            <a:r>
              <a:rPr lang="en-US" u="sng" dirty="0" smtClean="0"/>
              <a:t>     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image5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357430"/>
            <a:ext cx="4363898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b="1" dirty="0" smtClean="0"/>
              <a:t>            </a:t>
            </a:r>
            <a:r>
              <a:rPr lang="ru-RU" sz="4400" b="1" dirty="0" smtClean="0"/>
              <a:t>Свадебные </a:t>
            </a:r>
            <a:r>
              <a:rPr lang="ru-RU" sz="4400" b="1" dirty="0" smtClean="0"/>
              <a:t>песни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143511"/>
            <a:ext cx="7686700" cy="121141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Свадебный </a:t>
            </a:r>
            <a:r>
              <a:rPr lang="ru-RU" dirty="0" smtClean="0"/>
              <a:t>обряд, где не спели бы традиционных песен, не мог считаться состоявшимся, как и обряд без коллективного гуляния.</a:t>
            </a:r>
            <a:endParaRPr lang="ru-RU" dirty="0"/>
          </a:p>
        </p:txBody>
      </p:sp>
      <p:pic>
        <p:nvPicPr>
          <p:cNvPr id="5" name="Содержимое 4" descr="sr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85852" y="1500174"/>
            <a:ext cx="6000792" cy="3421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Свадебные </a:t>
            </a:r>
            <a:r>
              <a:rPr lang="ru-RU" b="1" dirty="0" smtClean="0"/>
              <a:t>песни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038600" cy="493791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u="sng" dirty="0" smtClean="0"/>
              <a:t>Свадебные </a:t>
            </a:r>
            <a:r>
              <a:rPr lang="ru-RU" u="sng" dirty="0" smtClean="0"/>
              <a:t>причитания</a:t>
            </a:r>
            <a:r>
              <a:rPr lang="ru-RU" dirty="0" smtClean="0"/>
              <a:t> – исполнялись невестой и заменяющей её вопленицей. В свадебных причитаниях ярко раскрывалась тяжёлая женская доля и бесправное положение девушки.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В </a:t>
            </a:r>
            <a:r>
              <a:rPr lang="ru-RU" dirty="0" smtClean="0"/>
              <a:t>них невеста обращалась к отцу, матери, братьям с просьбой заступиться за неё и не отдавать её в «чужие люди», дать ей погулять ещё «хоть одну весну красну», «хоть одно лето тёплое».</a:t>
            </a:r>
            <a:endParaRPr lang="ru-RU" dirty="0"/>
          </a:p>
        </p:txBody>
      </p:sp>
      <p:pic>
        <p:nvPicPr>
          <p:cNvPr id="5" name="Содержимое 3" descr="image2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2285992"/>
            <a:ext cx="4442717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«Матушка, что во поле пыльно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(русская народная песня)</a:t>
            </a:r>
            <a:endParaRPr lang="ru-RU" dirty="0"/>
          </a:p>
        </p:txBody>
      </p:sp>
      <p:pic>
        <p:nvPicPr>
          <p:cNvPr id="4" name="Содержимое 3" descr="image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357430"/>
            <a:ext cx="4191029" cy="3143272"/>
          </a:xfrm>
        </p:spPr>
      </p:pic>
      <p:pic>
        <p:nvPicPr>
          <p:cNvPr id="5" name="Рисунок 4" descr="image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357430"/>
            <a:ext cx="4070495" cy="3157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251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/>
          <a:lstStyle/>
          <a:p>
            <a:r>
              <a:rPr lang="ru-RU" b="1" dirty="0" smtClean="0"/>
              <a:t>        Свадебные </a:t>
            </a:r>
            <a:r>
              <a:rPr lang="ru-RU" b="1" dirty="0" smtClean="0"/>
              <a:t>песни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785926"/>
            <a:ext cx="4038600" cy="52149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u="sng" dirty="0" smtClean="0"/>
              <a:t>Величальные </a:t>
            </a:r>
            <a:r>
              <a:rPr lang="ru-RU" u="sng" dirty="0" smtClean="0"/>
              <a:t>песни</a:t>
            </a:r>
            <a:r>
              <a:rPr lang="ru-RU" u="sng" dirty="0" smtClean="0"/>
              <a:t> –</a:t>
            </a:r>
            <a:r>
              <a:rPr lang="ru-RU" dirty="0" smtClean="0"/>
              <a:t> величание, прославление участников свадьбы. В них </a:t>
            </a:r>
            <a:r>
              <a:rPr lang="ru-RU" dirty="0" smtClean="0"/>
              <a:t>обращались </a:t>
            </a:r>
            <a:r>
              <a:rPr lang="ru-RU" dirty="0" smtClean="0"/>
              <a:t>к древним языческим богам, покровительствовавшим супружеской любви. В величальных песнях непременно присутствовали традиционные магические образы </a:t>
            </a:r>
            <a:r>
              <a:rPr lang="ru-RU" dirty="0" err="1" smtClean="0"/>
              <a:t>утушки</a:t>
            </a:r>
            <a:r>
              <a:rPr lang="ru-RU" dirty="0" smtClean="0"/>
              <a:t>, селезня, лебёдушки и лебедя, придавая исполнению песни сакральный смысл. Объектом обращения </a:t>
            </a:r>
            <a:r>
              <a:rPr lang="ru-RU" dirty="0" smtClean="0"/>
              <a:t>песен </a:t>
            </a:r>
            <a:r>
              <a:rPr lang="ru-RU" dirty="0" smtClean="0"/>
              <a:t>были все </a:t>
            </a:r>
            <a:r>
              <a:rPr lang="ru-RU" dirty="0" smtClean="0"/>
              <a:t>- </a:t>
            </a:r>
            <a:r>
              <a:rPr lang="ru-RU" dirty="0" smtClean="0"/>
              <a:t>свадебные «чины»: жених, невеста, дружка, тысяцкий, сват и т.д.</a:t>
            </a:r>
          </a:p>
          <a:p>
            <a:endParaRPr lang="ru-RU" dirty="0"/>
          </a:p>
        </p:txBody>
      </p:sp>
      <p:pic>
        <p:nvPicPr>
          <p:cNvPr id="7" name="Содержимое 6" descr="1232985_3yw0ynfmjjacw484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14810" y="1785926"/>
            <a:ext cx="4683545" cy="321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</TotalTime>
  <Words>316</Words>
  <Application>Microsoft Office PowerPoint</Application>
  <PresentationFormat>Экран (4:3)</PresentationFormat>
  <Paragraphs>36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Народное музыкальное творчество: свадебные песни.</vt:lpstr>
      <vt:lpstr>Слайд 2</vt:lpstr>
      <vt:lpstr>Слайд 3</vt:lpstr>
      <vt:lpstr>          Свадебные песни</vt:lpstr>
      <vt:lpstr>            Свадебные песни</vt:lpstr>
      <vt:lpstr>          Свадебные песни</vt:lpstr>
      <vt:lpstr>«Матушка, что во поле пыльно» (русская народная песня)</vt:lpstr>
      <vt:lpstr>Слайд 8</vt:lpstr>
      <vt:lpstr>        Свадебные песни</vt:lpstr>
      <vt:lpstr>М.П. Мусоргский «Плывет лебедушка» из оперы «Хованщина»</vt:lpstr>
      <vt:lpstr>        Свадебные песни</vt:lpstr>
      <vt:lpstr>            Свадебные песни</vt:lpstr>
      <vt:lpstr>     М.И. Глинка опера «Иван    Сусанин» «Романс Антониды».</vt:lpstr>
      <vt:lpstr>Слайд 14</vt:lpstr>
      <vt:lpstr>                    Вывод:</vt:lpstr>
      <vt:lpstr>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Народное музыкальное творчество.</dc:title>
  <dc:creator>школа 7</dc:creator>
  <cp:lastModifiedBy>школа 7</cp:lastModifiedBy>
  <cp:revision>15</cp:revision>
  <dcterms:created xsi:type="dcterms:W3CDTF">2014-10-04T14:50:08Z</dcterms:created>
  <dcterms:modified xsi:type="dcterms:W3CDTF">2014-11-28T22:13:54Z</dcterms:modified>
</cp:coreProperties>
</file>