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63" r:id="rId3"/>
    <p:sldId id="257" r:id="rId4"/>
    <p:sldId id="259" r:id="rId5"/>
    <p:sldId id="260" r:id="rId6"/>
    <p:sldId id="261" r:id="rId7"/>
    <p:sldId id="262" r:id="rId8"/>
    <p:sldId id="265" r:id="rId9"/>
    <p:sldId id="264" r:id="rId10"/>
    <p:sldId id="270" r:id="rId11"/>
    <p:sldId id="266" r:id="rId12"/>
    <p:sldId id="258" r:id="rId13"/>
    <p:sldId id="268" r:id="rId14"/>
    <p:sldId id="271" r:id="rId15"/>
    <p:sldId id="272" r:id="rId16"/>
    <p:sldId id="273" r:id="rId17"/>
    <p:sldId id="275" r:id="rId18"/>
    <p:sldId id="276" r:id="rId19"/>
    <p:sldId id="277" r:id="rId20"/>
    <p:sldId id="279" r:id="rId21"/>
    <p:sldId id="278" r:id="rId22"/>
    <p:sldId id="274" r:id="rId23"/>
    <p:sldId id="267" r:id="rId24"/>
    <p:sldId id="269" r:id="rId25"/>
    <p:sldId id="280" r:id="rId26"/>
    <p:sldId id="281" r:id="rId27"/>
    <p:sldId id="282" r:id="rId28"/>
    <p:sldId id="285" r:id="rId29"/>
    <p:sldId id="284" r:id="rId30"/>
    <p:sldId id="286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537" autoAdjust="0"/>
  </p:normalViewPr>
  <p:slideViewPr>
    <p:cSldViewPr>
      <p:cViewPr varScale="1">
        <p:scale>
          <a:sx n="66" d="100"/>
          <a:sy n="66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3654B50-E824-4AA4-ABAB-51B1EE9C8316}" type="datetimeFigureOut">
              <a:rPr lang="ru-RU"/>
              <a:pPr>
                <a:defRPr/>
              </a:pPr>
              <a:t>20.12.2010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E36FBD2-BD35-4F9F-882F-1CA88D365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896869-80B0-4E6A-8FAE-45AFF8246C7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E5B581-299A-4E00-BDC6-C9C5312E7F71}" type="datetimeFigureOut">
              <a:rPr lang="en-US"/>
              <a:pPr>
                <a:defRPr/>
              </a:pPr>
              <a:t>12/20/2010</a:t>
            </a:fld>
            <a:endParaRPr lang="en-US" sz="1600" dirty="0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F2DA3-C5AA-4B29-AF6F-95C39221A8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EB457-E7B8-417F-9C0A-413CAC6A07F1}" type="datetimeFigureOut">
              <a:rPr lang="en-US"/>
              <a:pPr>
                <a:defRPr/>
              </a:pPr>
              <a:t>12/20/2010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014A2-3B9A-4317-92CF-784E0EC33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C267F-6A8C-412D-B470-2B510F7EE63E}" type="datetimeFigureOut">
              <a:rPr lang="en-US"/>
              <a:pPr>
                <a:defRPr/>
              </a:pPr>
              <a:t>12/20/2010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BFDBC-FB81-4B82-9601-ADADC2065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96428-F8C4-4B4F-8F0F-F3FE6C5A8BFA}" type="datetimeFigureOut">
              <a:rPr lang="en-US"/>
              <a:pPr>
                <a:defRPr/>
              </a:pPr>
              <a:t>12/20/2010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74807-50E7-48D0-A4C1-1067546F0A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8763B-A26A-4F73-92EC-FF55984E7F74}" type="datetimeFigureOut">
              <a:rPr lang="en-US"/>
              <a:pPr>
                <a:defRPr/>
              </a:pPr>
              <a:t>12/20/2010</a:t>
            </a:fld>
            <a:endParaRPr lang="en-US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9E030-8A93-46A7-AF16-D9ADE3368E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EEB4D-4780-4091-8D6D-351CBE7F4BDB}" type="datetimeFigureOut">
              <a:rPr lang="en-US"/>
              <a:pPr>
                <a:defRPr/>
              </a:pPr>
              <a:t>12/20/2010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43FE9-BA83-4AB1-9105-4C1A8C96C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CD17-9110-4AD4-AEC3-6D9E5A46089E}" type="datetimeFigureOut">
              <a:rPr lang="en-US"/>
              <a:pPr>
                <a:defRPr/>
              </a:pPr>
              <a:t>12/20/2010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9AD7E-9D41-45CC-B14B-BF7C0A879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4880B-FFA7-4B2A-9DBD-E02B3B73B69A}" type="datetimeFigureOut">
              <a:rPr lang="en-US"/>
              <a:pPr>
                <a:defRPr/>
              </a:pPr>
              <a:t>12/20/2010</a:t>
            </a:fld>
            <a:endParaRPr lang="en-US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D5935-D840-417C-A269-E9664A4A4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74477-493B-471F-8C44-D9F6C385937D}" type="datetimeFigureOut">
              <a:rPr lang="en-US"/>
              <a:pPr>
                <a:defRPr/>
              </a:pPr>
              <a:t>12/20/2010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F03D6-7DE9-4C5A-9104-4FA3B7676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B0F4D-F34F-4F14-876E-7E12AF56449D}" type="datetimeFigureOut">
              <a:rPr lang="en-US"/>
              <a:pPr>
                <a:defRPr/>
              </a:pPr>
              <a:t>12/20/2010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DB94A-8866-429E-92C1-18E9791F0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3A49F-0DAE-4B4C-BC79-7831F4740DC5}" type="datetimeFigureOut">
              <a:rPr lang="en-US"/>
              <a:pPr>
                <a:defRPr/>
              </a:pPr>
              <a:t>12/20/2010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084B8-8E44-4263-A590-59A419E9D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8675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5FF64DD-A926-4C4A-998E-6E8713FD64E6}" type="datetimeFigureOut">
              <a:rPr lang="en-US"/>
              <a:pPr>
                <a:defRPr/>
              </a:pPr>
              <a:t>12/20/2010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920C0A6-3500-4825-BA9E-209672CADE78}" type="slidenum">
              <a:rPr lang="en-US"/>
              <a:pPr>
                <a:defRPr/>
              </a:pPr>
              <a:t>‹#›</a:t>
            </a:fld>
            <a:endParaRPr lang="en-US" sz="1600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59;&#1084;&#1077;&#1077;&#1090;&#1077;%20&#1083;&#1080;%20&#1074;&#1099;%20&#1083;&#1102;&#1073;&#1080;&#1090;&#1100;%20&#1056;&#1086;&#1076;&#1080;&#1090;&#1077;&#1083;&#1100;&#1089;&#1082;&#1086;&#1077;%20&#1089;&#1086;&#1073;&#1088;&#1072;&#1085;&#1080;&#1077;\&#1056;&#1086;&#1076;&#1080;&#1090;&#1077;&#1083;&#1100;&#1089;&#1082;&#1086;&#1077;%20&#1089;&#1086;&#1073;&#1088;&#1072;&#1085;&#1080;&#1077;.%20&#1051;&#1102;&#1073;&#1086;&#1074;&#1100;\&#1060;&#1086;&#1085;_1.mid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59;&#1084;&#1077;&#1077;&#1090;&#1077;%20&#1083;&#1080;%20&#1074;&#1099;%20&#1083;&#1102;&#1073;&#1080;&#1090;&#1100;%20&#1056;&#1086;&#1076;&#1080;&#1090;&#1077;&#1083;&#1100;&#1089;&#1082;&#1086;&#1077;%20&#1089;&#1086;&#1073;&#1088;&#1072;&#1085;&#1080;&#1077;\&#1056;&#1086;&#1076;&#1080;&#1090;&#1077;&#1083;&#1100;&#1089;&#1082;&#1086;&#1077;%20&#1089;&#1086;&#1073;&#1088;&#1072;&#1085;&#1080;&#1077;.%20&#1051;&#1102;&#1073;&#1086;&#1074;&#1100;\&#1060;&#1086;&#1085;_7.mid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59;&#1084;&#1077;&#1077;&#1090;&#1077;%20&#1083;&#1080;%20&#1074;&#1099;%20&#1083;&#1102;&#1073;&#1080;&#1090;&#1100;%20&#1056;&#1086;&#1076;&#1080;&#1090;&#1077;&#1083;&#1100;&#1089;&#1082;&#1086;&#1077;%20&#1089;&#1086;&#1073;&#1088;&#1072;&#1085;&#1080;&#1077;\&#1056;&#1086;&#1076;&#1080;&#1090;&#1077;&#1083;&#1100;&#1089;&#1082;&#1086;&#1077;%20&#1089;&#1086;&#1073;&#1088;&#1072;&#1085;&#1080;&#1077;.%20&#1051;&#1102;&#1073;&#1086;&#1074;&#1100;\&#1060;&#1086;&#1085;_1.mid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5"/>
          <p:cNvSpPr txBox="1">
            <a:spLocks noChangeArrowheads="1"/>
          </p:cNvSpPr>
          <p:nvPr/>
        </p:nvSpPr>
        <p:spPr bwMode="auto">
          <a:xfrm>
            <a:off x="642938" y="2286000"/>
            <a:ext cx="75723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C00000"/>
                </a:solidFill>
                <a:latin typeface="Calibri" pitchFamily="34" charset="0"/>
              </a:rPr>
              <a:t>Родительское собрание</a:t>
            </a:r>
          </a:p>
          <a:p>
            <a:r>
              <a:rPr lang="ru-RU" sz="3200" b="1" i="1">
                <a:solidFill>
                  <a:srgbClr val="C00000"/>
                </a:solidFill>
                <a:latin typeface="Calibri" pitchFamily="34" charset="0"/>
              </a:rPr>
              <a:t>«Умеете ли вы любить своего ребёнка»</a:t>
            </a:r>
          </a:p>
        </p:txBody>
      </p:sp>
      <p:pic>
        <p:nvPicPr>
          <p:cNvPr id="8" name="Picture 2" descr="D:\Мои документы2\love26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3929063"/>
            <a:ext cx="3481387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Прямоугольник 5"/>
          <p:cNvSpPr>
            <a:spLocks noChangeArrowheads="1"/>
          </p:cNvSpPr>
          <p:nvPr/>
        </p:nvSpPr>
        <p:spPr bwMode="auto">
          <a:xfrm>
            <a:off x="357188" y="42862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endParaRPr lang="ru-RU" sz="3200" b="1" i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857250" y="357188"/>
            <a:ext cx="7786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FFFF00"/>
                </a:solidFill>
                <a:latin typeface="Calibri" pitchFamily="34" charset="0"/>
              </a:rPr>
              <a:t>Считаем количество набранных баллов.</a:t>
            </a:r>
          </a:p>
        </p:txBody>
      </p:sp>
      <p:pic>
        <p:nvPicPr>
          <p:cNvPr id="23556" name="Picture 2" descr="D:\Мои документы2\Умеете ли вы любить\love4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3100" y="4852988"/>
            <a:ext cx="2120900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2938" y="1214438"/>
            <a:ext cx="8215312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B050"/>
                </a:solidFill>
                <a:latin typeface="Calibri" pitchFamily="34" charset="0"/>
              </a:rPr>
              <a:t>Ваши отношения с детьми, в основном,  можно назвать благополучными, если вы набрали  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БОЛЕЕ 20 БАЛЛОВ</a:t>
            </a:r>
            <a:r>
              <a:rPr lang="ru-RU" sz="3600" b="1">
                <a:solidFill>
                  <a:srgbClr val="C00000"/>
                </a:solidFill>
                <a:latin typeface="Calibri" pitchFamily="34" charset="0"/>
              </a:rPr>
              <a:t>.</a:t>
            </a:r>
            <a:endParaRPr lang="ru-RU" sz="3600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2938" y="3000375"/>
            <a:ext cx="8215312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B050"/>
                </a:solidFill>
                <a:latin typeface="Calibri" pitchFamily="34" charset="0"/>
              </a:rPr>
              <a:t>Отношения можно оценить как удовлетворительные, но недостаточно многосторонние. Вам надо подумать, как их улучшить и чем их дополнить  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ОТ 10 до 20 БАЛЛОВ.</a:t>
            </a:r>
            <a:endParaRPr lang="ru-RU" sz="3200" b="1">
              <a:solidFill>
                <a:srgbClr val="00B050"/>
              </a:solidFill>
              <a:latin typeface="Calibri" pitchFamily="34" charset="0"/>
            </a:endParaRPr>
          </a:p>
        </p:txBody>
      </p:sp>
      <p:pic>
        <p:nvPicPr>
          <p:cNvPr id="10" name="Фон_1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28625" y="62150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">
                <p:cTn id="1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Прямоугольник 5"/>
          <p:cNvSpPr>
            <a:spLocks noChangeArrowheads="1"/>
          </p:cNvSpPr>
          <p:nvPr/>
        </p:nvSpPr>
        <p:spPr bwMode="auto">
          <a:xfrm>
            <a:off x="357188" y="42862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endParaRPr lang="ru-RU" sz="3200" b="1" i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8625" y="500063"/>
            <a:ext cx="82153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B050"/>
                </a:solidFill>
                <a:latin typeface="Calibri" pitchFamily="34" charset="0"/>
              </a:rPr>
              <a:t>Ваши контакты с детьми явно недостаточны. Необходимо срочно принимать меры для их улучшения  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МЕНЕЕ 10 БАЛЛОВ.</a:t>
            </a:r>
            <a:endParaRPr lang="ru-RU" sz="3200" b="1">
              <a:solidFill>
                <a:srgbClr val="00B050"/>
              </a:solidFill>
              <a:latin typeface="Calibri" pitchFamily="34" charset="0"/>
            </a:endParaRPr>
          </a:p>
        </p:txBody>
      </p:sp>
      <p:pic>
        <p:nvPicPr>
          <p:cNvPr id="24580" name="Picture 2" descr="D:\Мои документы2\Умеете ли вы любить\love4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4572000"/>
            <a:ext cx="212090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 descr="D:\Мои документы2\f10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710113"/>
            <a:ext cx="2214562" cy="21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2938" y="857250"/>
            <a:ext cx="81438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70C0"/>
                </a:solidFill>
                <a:latin typeface="Calibri" pitchFamily="34" charset="0"/>
              </a:rPr>
              <a:t>«</a:t>
            </a:r>
            <a:r>
              <a:rPr lang="ru-RU" sz="3600" b="1">
                <a:solidFill>
                  <a:srgbClr val="0070C0"/>
                </a:solidFill>
                <a:latin typeface="Calibri" pitchFamily="34" charset="0"/>
              </a:rPr>
              <a:t>Человек меняется не манипуляций, которые с ним проделывают, не от воздействий, а только  от собственных душевных движений , возникающих в его отношениях с людьми».</a:t>
            </a:r>
          </a:p>
          <a:p>
            <a:endParaRPr lang="ru-RU" sz="3600" b="1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ru-RU" sz="3600" b="1">
                <a:solidFill>
                  <a:srgbClr val="0070C0"/>
                </a:solidFill>
                <a:latin typeface="Calibri" pitchFamily="34" charset="0"/>
              </a:rPr>
              <a:t>					</a:t>
            </a:r>
            <a:r>
              <a:rPr lang="ru-RU" sz="3200" b="1">
                <a:solidFill>
                  <a:srgbClr val="0070C0"/>
                </a:solidFill>
                <a:latin typeface="Calibri" pitchFamily="34" charset="0"/>
              </a:rPr>
              <a:t>С. Соловейчик</a:t>
            </a:r>
            <a:r>
              <a:rPr lang="ru-RU" sz="2800" b="1">
                <a:solidFill>
                  <a:srgbClr val="0070C0"/>
                </a:solidFill>
                <a:latin typeface="Calibri" pitchFamily="34" charset="0"/>
              </a:rPr>
              <a:t>.</a:t>
            </a:r>
            <a:r>
              <a:rPr lang="ru-RU" sz="3600" b="1">
                <a:solidFill>
                  <a:srgbClr val="0070C0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Прямоугольник 5"/>
          <p:cNvSpPr>
            <a:spLocks noChangeArrowheads="1"/>
          </p:cNvSpPr>
          <p:nvPr/>
        </p:nvSpPr>
        <p:spPr bwMode="auto">
          <a:xfrm>
            <a:off x="357188" y="42862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endParaRPr lang="ru-RU" sz="3200" b="1" i="1">
              <a:solidFill>
                <a:srgbClr val="00B0F0"/>
              </a:solidFill>
              <a:latin typeface="Calibri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553200" y="0"/>
          <a:ext cx="2590800" cy="2562225"/>
        </p:xfrm>
        <a:graphic>
          <a:graphicData uri="http://schemas.openxmlformats.org/presentationml/2006/ole">
            <p:oleObj spid="_x0000_s1026" name="CorelDRAW" r:id="rId4" imgW="2273400" imgH="2694240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63" y="285750"/>
            <a:ext cx="671512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Десять ошибок в воспитании, которые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все когда – </a:t>
            </a:r>
            <a:r>
              <a:rPr lang="ru-RU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нибудь</a:t>
            </a: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совершали.  </a:t>
            </a:r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2938" y="1357313"/>
            <a:ext cx="6286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Calibri" pitchFamily="34" charset="0"/>
              </a:rPr>
              <a:t>1. Обещание больше не любить.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1500" y="1857375"/>
            <a:ext cx="8001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«</a:t>
            </a:r>
            <a:r>
              <a:rPr lang="ru-RU" sz="2800" b="1">
                <a:latin typeface="Calibri" pitchFamily="34" charset="0"/>
              </a:rPr>
              <a:t>Если ты не будешь таким, как я хочу, я больше не буду тебя любить».</a:t>
            </a:r>
            <a:endParaRPr lang="ru-RU" sz="3200" b="1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50" y="2887663"/>
            <a:ext cx="8858250" cy="3970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Мнение психологов</a:t>
            </a:r>
            <a:r>
              <a:rPr lang="ru-RU" sz="2800" b="1" i="1" dirty="0">
                <a:solidFill>
                  <a:srgbClr val="FFFF00"/>
                </a:solidFill>
                <a:latin typeface="+mn-lt"/>
              </a:rPr>
              <a:t>.  Обещание больше не любить своего ребёнка  - одно из сильнейших средств воспитания Однако эта угроза, как правило, не  осуществляется. А дети прекрасно чувствуют фальшь. Однажды обманув, вы можете на долгое время потерять доверие ребёнка – он будет  воспринимать вас как людей лживых.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B050"/>
                </a:solidFill>
                <a:latin typeface="+mn-lt"/>
              </a:rPr>
              <a:t>Проще сказать так: «Я буду тебя всё равно любить, но твоё поведение я не одобряю»</a:t>
            </a:r>
            <a:endParaRPr lang="ru-RU" sz="2800" b="1" i="1" dirty="0">
              <a:solidFill>
                <a:srgbClr val="00B05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Прямоугольник 5"/>
          <p:cNvSpPr>
            <a:spLocks noChangeArrowheads="1"/>
          </p:cNvSpPr>
          <p:nvPr/>
        </p:nvSpPr>
        <p:spPr bwMode="auto">
          <a:xfrm>
            <a:off x="357188" y="42862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endParaRPr lang="ru-RU" sz="3200" b="1" i="1">
              <a:solidFill>
                <a:srgbClr val="00B0F0"/>
              </a:solidFill>
              <a:latin typeface="Calibri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553200" y="0"/>
          <a:ext cx="2590800" cy="2562225"/>
        </p:xfrm>
        <a:graphic>
          <a:graphicData uri="http://schemas.openxmlformats.org/presentationml/2006/ole">
            <p:oleObj spid="_x0000_s2050" name="CorelDRAW" r:id="rId4" imgW="2273400" imgH="2694240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63" y="357188"/>
            <a:ext cx="6286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0000"/>
                </a:solidFill>
                <a:latin typeface="+mn-lt"/>
              </a:rPr>
              <a:t>2. Слишком мало ласки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.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50" y="1000125"/>
            <a:ext cx="8001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«</a:t>
            </a:r>
            <a:r>
              <a:rPr lang="ru-RU" sz="2800" b="1">
                <a:latin typeface="Calibri" pitchFamily="34" charset="0"/>
              </a:rPr>
              <a:t>Поцелуи и всякие нежности не так уж важны для ребёнка»</a:t>
            </a:r>
            <a:endParaRPr lang="ru-RU" sz="3200" b="1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50" y="2071688"/>
            <a:ext cx="8858250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Мнение психологов</a:t>
            </a:r>
            <a:r>
              <a:rPr lang="ru-RU" sz="2800" b="1" i="1" dirty="0">
                <a:solidFill>
                  <a:srgbClr val="FFFF00"/>
                </a:solidFill>
                <a:latin typeface="+mn-lt"/>
              </a:rPr>
              <a:t>.  Дети любого возраста стремятся к ласке, она помогает ощущать себя любимыми и придаёт уверенности в своих силах. Но помните, желание приласкать должно всё-таки в большинстве случаев исходить от самого ребёнка. Не  навязывайте детям  свою любовь активно – это может оттолкнуть 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Прямоугольник 5"/>
          <p:cNvSpPr>
            <a:spLocks noChangeArrowheads="1"/>
          </p:cNvSpPr>
          <p:nvPr/>
        </p:nvSpPr>
        <p:spPr bwMode="auto">
          <a:xfrm>
            <a:off x="357188" y="42862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endParaRPr lang="ru-RU" sz="3200" b="1" i="1">
              <a:solidFill>
                <a:srgbClr val="00B0F0"/>
              </a:solidFill>
              <a:latin typeface="Calibri" pitchFamily="34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553200" y="0"/>
          <a:ext cx="2590800" cy="2562225"/>
        </p:xfrm>
        <a:graphic>
          <a:graphicData uri="http://schemas.openxmlformats.org/presentationml/2006/ole">
            <p:oleObj spid="_x0000_s3074" name="CorelDRAW" r:id="rId4" imgW="2273400" imgH="2694240" progId="">
              <p:embed/>
            </p:oleObj>
          </a:graphicData>
        </a:graphic>
      </p:graphicFrame>
      <p:pic>
        <p:nvPicPr>
          <p:cNvPr id="3078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357188"/>
            <a:ext cx="6286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Calibri" pitchFamily="34" charset="0"/>
              </a:rPr>
              <a:t>3. Безразличие.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286500" y="214313"/>
          <a:ext cx="2590800" cy="2562225"/>
        </p:xfrm>
        <a:graphic>
          <a:graphicData uri="http://schemas.openxmlformats.org/presentationml/2006/ole">
            <p:oleObj spid="_x0000_s3075" name="CorelDRAW" r:id="rId5" imgW="2273400" imgH="2694240" progId="">
              <p:embed/>
            </p:oleObj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5750" y="1000125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«</a:t>
            </a:r>
            <a:r>
              <a:rPr lang="ru-RU" sz="2800" b="1">
                <a:latin typeface="Calibri" pitchFamily="34" charset="0"/>
              </a:rPr>
              <a:t>Делай что хочешь, мне всё равно»</a:t>
            </a:r>
            <a:endParaRPr lang="ru-RU" sz="3200" b="1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50" y="1714500"/>
            <a:ext cx="8858250" cy="4832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Мнение психологов</a:t>
            </a:r>
            <a:r>
              <a:rPr lang="ru-RU" sz="2800" b="1" i="1" dirty="0">
                <a:solidFill>
                  <a:srgbClr val="FFFF00"/>
                </a:solidFill>
                <a:latin typeface="+mn-lt"/>
              </a:rPr>
              <a:t>.  Никогда не надо показывать ребёнку, что вам всё равно, чем он занимается. Ребёнок , почувствовав ваше безразличие, немедленно начнёт проверять, насколько оно «настоящее». И, скорее всего, проверка будет заключаться в совершении плохих  поступков. Ребёнок ждёт, последует ли за проступок критика или нет. Словом, замкнутый круг. Поэтому лучше вместо показного безразличия постараться наладить с ребёнком  дружеские отношения, даже если его поведение вас совершенно не устраивает.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Прямоугольник 5"/>
          <p:cNvSpPr>
            <a:spLocks noChangeArrowheads="1"/>
          </p:cNvSpPr>
          <p:nvPr/>
        </p:nvSpPr>
        <p:spPr bwMode="auto">
          <a:xfrm>
            <a:off x="357188" y="42862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endParaRPr lang="ru-RU" sz="3200" b="1" i="1">
              <a:solidFill>
                <a:srgbClr val="00B0F0"/>
              </a:solidFill>
              <a:latin typeface="Calibri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553200" y="0"/>
          <a:ext cx="2590800" cy="2562225"/>
        </p:xfrm>
        <a:graphic>
          <a:graphicData uri="http://schemas.openxmlformats.org/presentationml/2006/ole">
            <p:oleObj spid="_x0000_s4098" name="CorelDRAW" r:id="rId4" imgW="2273400" imgH="2694240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63" y="357188"/>
            <a:ext cx="6286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0000"/>
                </a:solidFill>
                <a:latin typeface="+mn-lt"/>
              </a:rPr>
              <a:t>4. Слишком много строгости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.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50" y="1000125"/>
            <a:ext cx="8001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«</a:t>
            </a:r>
            <a:r>
              <a:rPr lang="ru-RU" sz="2800" b="1">
                <a:latin typeface="Calibri" pitchFamily="34" charset="0"/>
              </a:rPr>
              <a:t>Ты должен делать то, что я тебе сказала, потому что я в доме главная»</a:t>
            </a:r>
            <a:endParaRPr lang="ru-RU" sz="3200" b="1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50" y="2025650"/>
            <a:ext cx="8572500" cy="4832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Мнение психологов</a:t>
            </a:r>
            <a:r>
              <a:rPr lang="ru-RU" sz="2800" b="1" i="1" dirty="0">
                <a:solidFill>
                  <a:srgbClr val="FFFF00"/>
                </a:solidFill>
                <a:latin typeface="+mn-lt"/>
              </a:rPr>
              <a:t>. Дети обязательно должны  понимать, почему и зачем они что-то делают. Слишком  строгое воспитание , основанное на принципах, которые не всегда понятны ребёнку, напоминает дрессировку.  Ребенок может беспрекословно исполнить всё, когда вы рядом, и наплевать на все запреты , когда  вас рядом нет. Убеждение лучше строгости. В случае необходимости  можно сказать так </a:t>
            </a:r>
            <a:r>
              <a:rPr lang="ru-RU" sz="2800" b="1" i="1" dirty="0">
                <a:solidFill>
                  <a:srgbClr val="00B050"/>
                </a:solidFill>
                <a:latin typeface="+mn-lt"/>
              </a:rPr>
              <a:t>: «Ты сейчас делаешь так, как я говорю, а вечером мы спокойно обсудим – почему и зачем».</a:t>
            </a:r>
            <a:endParaRPr lang="ru-RU" sz="2800" b="1" i="1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Прямоугольник 5"/>
          <p:cNvSpPr>
            <a:spLocks noChangeArrowheads="1"/>
          </p:cNvSpPr>
          <p:nvPr/>
        </p:nvSpPr>
        <p:spPr bwMode="auto">
          <a:xfrm>
            <a:off x="357188" y="42862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endParaRPr lang="ru-RU" sz="3200" b="1" i="1">
              <a:solidFill>
                <a:srgbClr val="00B0F0"/>
              </a:solidFill>
              <a:latin typeface="Calibri" pitchFamily="34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6553200" y="0"/>
          <a:ext cx="2590800" cy="2562225"/>
        </p:xfrm>
        <a:graphic>
          <a:graphicData uri="http://schemas.openxmlformats.org/presentationml/2006/ole">
            <p:oleObj spid="_x0000_s6146" name="CorelDRAW" r:id="rId4" imgW="2273400" imgH="2694240" progId="">
              <p:embed/>
            </p:oleObj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0063" y="357188"/>
            <a:ext cx="6286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Calibri" pitchFamily="34" charset="0"/>
              </a:rPr>
              <a:t>5. Детей надо баловать.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785813"/>
            <a:ext cx="8001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«</a:t>
            </a:r>
            <a:r>
              <a:rPr lang="ru-RU" sz="2800" b="1">
                <a:latin typeface="Calibri" pitchFamily="34" charset="0"/>
              </a:rPr>
              <a:t>Пожалуй я сделаю это сама. Моему </a:t>
            </a:r>
          </a:p>
          <a:p>
            <a:r>
              <a:rPr lang="ru-RU" sz="2800" b="1">
                <a:latin typeface="Calibri" pitchFamily="34" charset="0"/>
              </a:rPr>
              <a:t>ребёнку это пока не по силам.»</a:t>
            </a:r>
            <a:endParaRPr lang="ru-RU" sz="3200" b="1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50" y="1714500"/>
            <a:ext cx="8572500" cy="4832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Мнение психологов</a:t>
            </a:r>
            <a:r>
              <a:rPr lang="ru-RU" sz="2800" b="1" i="1" dirty="0">
                <a:solidFill>
                  <a:srgbClr val="FFFF00"/>
                </a:solidFill>
                <a:latin typeface="+mn-lt"/>
              </a:rPr>
              <a:t>.  Избалованным детям часто тяжело  приходится в жизни. Нельзя держать единственное чадо под колпаком родительской любви – в дальнейшем это может привести к множеству проблем. Если родители убирают каждый камушек с дороги малыша, то от этого ребёнок не чувствует себя счастливее. Скорее наоборот, он ощущает себя  беспомощным и одиноким. </a:t>
            </a:r>
            <a:r>
              <a:rPr lang="ru-RU" sz="2800" b="1" i="1" dirty="0">
                <a:solidFill>
                  <a:srgbClr val="00B050"/>
                </a:solidFill>
                <a:latin typeface="+mn-lt"/>
              </a:rPr>
              <a:t>«Попробуй-ка сделать  это сам, а если не получится, я тебе помогу», </a:t>
            </a:r>
            <a:r>
              <a:rPr lang="ru-RU" sz="2800" b="1" i="1" dirty="0">
                <a:solidFill>
                  <a:srgbClr val="FFFF00"/>
                </a:solidFill>
                <a:latin typeface="+mn-lt"/>
              </a:rPr>
              <a:t>- вот один из вариантов мудрого отношения к своему ребёнку.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Прямоугольник 5"/>
          <p:cNvSpPr>
            <a:spLocks noChangeArrowheads="1"/>
          </p:cNvSpPr>
          <p:nvPr/>
        </p:nvSpPr>
        <p:spPr bwMode="auto">
          <a:xfrm>
            <a:off x="357188" y="42862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endParaRPr lang="ru-RU" sz="3200" b="1" i="1">
              <a:solidFill>
                <a:srgbClr val="00B0F0"/>
              </a:solidFill>
              <a:latin typeface="Calibri" pitchFamily="34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6553200" y="0"/>
          <a:ext cx="2590800" cy="2562225"/>
        </p:xfrm>
        <a:graphic>
          <a:graphicData uri="http://schemas.openxmlformats.org/presentationml/2006/ole">
            <p:oleObj spid="_x0000_s7170" name="CorelDRAW" r:id="rId4" imgW="2273400" imgH="2694240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63" y="357188"/>
            <a:ext cx="6286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0000"/>
                </a:solidFill>
                <a:latin typeface="+mn-lt"/>
              </a:rPr>
              <a:t>6. Навязанная роль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.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50" y="1500188"/>
            <a:ext cx="8501063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Мнение психологов</a:t>
            </a:r>
            <a:r>
              <a:rPr lang="ru-RU" sz="2800" b="1" i="1" dirty="0">
                <a:solidFill>
                  <a:srgbClr val="FFFF00"/>
                </a:solidFill>
                <a:latin typeface="+mn-lt"/>
              </a:rPr>
              <a:t>.  Дети готовы сделать всё, чтобы понравиться своим родителям, ведь папа и мама – главнейшие  люди на свете. Дети даже готовы погрузиться в сложный мир взрослых проблем (вместо того, чтобы обсуждать интересующие вещи со сверстниками), Но при этом их собственные проблемы так и остаются нерешёнными.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7188" y="785813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«</a:t>
            </a:r>
            <a:r>
              <a:rPr lang="ru-RU" sz="2800" b="1">
                <a:latin typeface="Calibri" pitchFamily="34" charset="0"/>
              </a:rPr>
              <a:t>Мой ребёнок – мой лучший друг»»</a:t>
            </a:r>
            <a:endParaRPr lang="ru-RU" sz="32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Прямоугольник 5"/>
          <p:cNvSpPr>
            <a:spLocks noChangeArrowheads="1"/>
          </p:cNvSpPr>
          <p:nvPr/>
        </p:nvSpPr>
        <p:spPr bwMode="auto">
          <a:xfrm>
            <a:off x="357188" y="42862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endParaRPr lang="ru-RU" sz="3200" b="1" i="1">
              <a:solidFill>
                <a:srgbClr val="00B0F0"/>
              </a:solidFill>
              <a:latin typeface="Calibri" pitchFamily="34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6553200" y="0"/>
          <a:ext cx="2590800" cy="2562225"/>
        </p:xfrm>
        <a:graphic>
          <a:graphicData uri="http://schemas.openxmlformats.org/presentationml/2006/ole">
            <p:oleObj spid="_x0000_s8194" name="CorelDRAW" r:id="rId4" imgW="2273400" imgH="2694240" progId="">
              <p:embed/>
            </p:oleObj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063" y="357188"/>
            <a:ext cx="62865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Calibri" pitchFamily="34" charset="0"/>
              </a:rPr>
              <a:t>7. «Больше денег – лучше воспитание».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50" y="1357313"/>
            <a:ext cx="8858250" cy="4832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Мнение психологов</a:t>
            </a:r>
            <a:r>
              <a:rPr lang="ru-RU" sz="2800" b="1" i="1" dirty="0">
                <a:solidFill>
                  <a:srgbClr val="FFFF00"/>
                </a:solidFill>
                <a:latin typeface="+mn-lt"/>
              </a:rPr>
              <a:t>. Любовь не купить за деньги – звучит довольно банально, это так. Часто бывает, что в семьях с невысоким достатком делают всё, чтобы ребёнок ни в чём не нуждался. Но вы не должны  чувствовать угрызения совести за то, что не можете исполнить все его желания. На самом деле любовь, ласка, совместные игры и проведенный вместе досуг  для ребёнка намного важнее содержимого вашего кошелька. </a:t>
            </a:r>
            <a:r>
              <a:rPr lang="ru-RU" sz="2800" b="1" i="1" dirty="0">
                <a:solidFill>
                  <a:srgbClr val="00B050"/>
                </a:solidFill>
                <a:latin typeface="+mn-lt"/>
              </a:rPr>
              <a:t>И если разобраться , совсем не деньги делают ребёнка счастливым, а осознание того, что он для вас САМЫЙ – САМЫЙ.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43063" y="1071563"/>
            <a:ext cx="60721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Родительское собрание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.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625" y="2143125"/>
            <a:ext cx="8715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0070C0"/>
                </a:solidFill>
                <a:latin typeface="Calibri" pitchFamily="34" charset="0"/>
              </a:rPr>
              <a:t>Умеете ли вы любить своего ребёнка</a:t>
            </a:r>
            <a:r>
              <a:rPr lang="ru-RU" sz="3600" b="1">
                <a:solidFill>
                  <a:srgbClr val="0070C0"/>
                </a:solidFill>
                <a:latin typeface="Calibri" pitchFamily="34" charset="0"/>
              </a:rPr>
              <a:t>.</a:t>
            </a:r>
            <a:endParaRPr lang="ru-RU" sz="3200" b="1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15364" name="Picture 3" descr="D:\Мои документы2\love26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357688"/>
            <a:ext cx="200025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Прямоугольник 5"/>
          <p:cNvSpPr>
            <a:spLocks noChangeArrowheads="1"/>
          </p:cNvSpPr>
          <p:nvPr/>
        </p:nvSpPr>
        <p:spPr bwMode="auto">
          <a:xfrm>
            <a:off x="357188" y="42862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endParaRPr lang="ru-RU" sz="3200" b="1" i="1">
              <a:solidFill>
                <a:srgbClr val="00B0F0"/>
              </a:solidFill>
              <a:latin typeface="Calibri" pitchFamily="34" charset="0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6553200" y="0"/>
          <a:ext cx="2590800" cy="2562225"/>
        </p:xfrm>
        <a:graphic>
          <a:graphicData uri="http://schemas.openxmlformats.org/presentationml/2006/ole">
            <p:oleObj spid="_x0000_s10242" name="CorelDRAW" r:id="rId4" imgW="2273400" imgH="2694240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88" y="214313"/>
            <a:ext cx="6286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0000"/>
                </a:solidFill>
                <a:latin typeface="+mn-lt"/>
              </a:rPr>
              <a:t>8. Наполеоновские планы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.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50" y="1857375"/>
            <a:ext cx="8858250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Мнение психологов. </a:t>
            </a:r>
            <a:r>
              <a:rPr lang="ru-RU" sz="2800" b="1" i="1" dirty="0">
                <a:solidFill>
                  <a:srgbClr val="FFFF00"/>
                </a:solidFill>
                <a:latin typeface="+mn-lt"/>
              </a:rPr>
              <a:t>К сожалению, дети не всегда оценивают усилия родителей. И часто блестящее будущее , нарисованное взрослыми в своём воображении, разбивается о полное нежелание ребёнка  заниматься Пока ребёнок ещё маленький  и слушается взрослых, но затем . . . Желая вырваться  из клетки родительской любви, он начинает выражать протест доступным ему способами: врать, пропускать занятия, это может быть, и приём наркотиков и т. </a:t>
            </a:r>
            <a:r>
              <a:rPr lang="ru-RU" sz="2800" b="1" i="1" dirty="0" err="1">
                <a:solidFill>
                  <a:srgbClr val="FFFF00"/>
                </a:solidFill>
                <a:latin typeface="+mn-lt"/>
              </a:rPr>
              <a:t>д</a:t>
            </a:r>
            <a:r>
              <a:rPr lang="ru-RU" sz="2800" b="1" i="1" dirty="0">
                <a:solidFill>
                  <a:srgbClr val="FFFF00"/>
                </a:solidFill>
                <a:latin typeface="+mn-lt"/>
              </a:rPr>
              <a:t> . </a:t>
            </a:r>
            <a:r>
              <a:rPr lang="ru-RU" sz="2800" b="1" i="1" dirty="0">
                <a:solidFill>
                  <a:srgbClr val="00B050"/>
                </a:solidFill>
                <a:latin typeface="+mn-lt"/>
              </a:rPr>
              <a:t>Поэтому, заполняя день ребёнка полезными занятиями, не забывайте оставить ему немного времени для личных дел.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571500"/>
            <a:ext cx="8001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«</a:t>
            </a:r>
            <a:r>
              <a:rPr lang="ru-RU" sz="2800" b="1">
                <a:latin typeface="Calibri" pitchFamily="34" charset="0"/>
              </a:rPr>
              <a:t>Мой ребенок будет ходить в бассейн, заниматься музыкой, английским, я не позволю ему упустить свой шанс»</a:t>
            </a:r>
            <a:endParaRPr lang="ru-RU" sz="32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Прямоугольник 5"/>
          <p:cNvSpPr>
            <a:spLocks noChangeArrowheads="1"/>
          </p:cNvSpPr>
          <p:nvPr/>
        </p:nvSpPr>
        <p:spPr bwMode="auto">
          <a:xfrm>
            <a:off x="357188" y="42862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endParaRPr lang="ru-RU" sz="3200" b="1" i="1">
              <a:solidFill>
                <a:srgbClr val="00B0F0"/>
              </a:solidFill>
              <a:latin typeface="Calibri" pitchFamily="34" charset="0"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6553200" y="0"/>
          <a:ext cx="2590800" cy="2562225"/>
        </p:xfrm>
        <a:graphic>
          <a:graphicData uri="http://schemas.openxmlformats.org/presentationml/2006/ole">
            <p:oleObj spid="_x0000_s9218" name="CorelDRAW" r:id="rId4" imgW="2273400" imgH="2694240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63" y="357188"/>
            <a:ext cx="6286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0000"/>
                </a:solidFill>
                <a:latin typeface="+mn-lt"/>
              </a:rPr>
              <a:t>9. Ваше настроение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.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50" y="1285875"/>
            <a:ext cx="8858250" cy="5694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Мнение психологов</a:t>
            </a:r>
            <a:r>
              <a:rPr lang="ru-RU" sz="2800" b="1" i="1" dirty="0">
                <a:solidFill>
                  <a:srgbClr val="FFFF00"/>
                </a:solidFill>
                <a:latin typeface="+mn-lt"/>
              </a:rPr>
              <a:t>.  Родители должны показывать ребёнку, что их радуют его хорошие поступки, отметки  и расстраивают плохие. Это создаёт у детей сознание непоколебимости жизненных ценностей. Когда взрослые в угоду своему эгоизму  и настроению сегодня разрешают что-то, а завтра это же запрещают, ребёнок может понять только одно: всё равно что я не делаю – главное, какое у мамы настроение. Однако, если вы чувствуете , что себя не переделать, лучше заранее договориться  с ребёнком: </a:t>
            </a:r>
            <a:r>
              <a:rPr lang="ru-RU" sz="2800" b="1" i="1" dirty="0">
                <a:solidFill>
                  <a:srgbClr val="00B050"/>
                </a:solidFill>
                <a:latin typeface="+mn-lt"/>
              </a:rPr>
              <a:t>«Итак, когда у меня хорошее настроение , тебе будет позволено делать всё, что захочешь. А если плохое, будь ко мне снисходительным».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5750" y="785813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«</a:t>
            </a:r>
            <a:r>
              <a:rPr lang="ru-RU" sz="2800" b="1">
                <a:latin typeface="Calibri" pitchFamily="34" charset="0"/>
              </a:rPr>
              <a:t>Можно или нет? Это зависит от настроения.»</a:t>
            </a:r>
            <a:endParaRPr lang="ru-RU" sz="32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Прямоугольник 5"/>
          <p:cNvSpPr>
            <a:spLocks noChangeArrowheads="1"/>
          </p:cNvSpPr>
          <p:nvPr/>
        </p:nvSpPr>
        <p:spPr bwMode="auto">
          <a:xfrm>
            <a:off x="357188" y="42862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endParaRPr lang="ru-RU" sz="3200" b="1" i="1">
              <a:solidFill>
                <a:srgbClr val="00B0F0"/>
              </a:solidFill>
              <a:latin typeface="Calibri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553200" y="0"/>
          <a:ext cx="2590800" cy="2562225"/>
        </p:xfrm>
        <a:graphic>
          <a:graphicData uri="http://schemas.openxmlformats.org/presentationml/2006/ole">
            <p:oleObj spid="_x0000_s5122" name="CorelDRAW" r:id="rId4" imgW="2273400" imgH="2694240" progId="">
              <p:embed/>
            </p:oleObj>
          </a:graphicData>
        </a:graphic>
      </p:graphicFrame>
      <p:pic>
        <p:nvPicPr>
          <p:cNvPr id="5126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6215063" y="357188"/>
          <a:ext cx="2590800" cy="2562225"/>
        </p:xfrm>
        <a:graphic>
          <a:graphicData uri="http://schemas.openxmlformats.org/presentationml/2006/ole">
            <p:oleObj spid="_x0000_s5123" name="CorelDRAW" r:id="rId5" imgW="2273400" imgH="2694240" progId="">
              <p:embed/>
            </p:oleObj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5750" y="214313"/>
            <a:ext cx="62865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Calibri" pitchFamily="34" charset="0"/>
              </a:rPr>
              <a:t>10. Слишком мало времени остаётся для воспитания ребёнка..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50" y="1714500"/>
            <a:ext cx="8858250" cy="4832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Мнение психологов</a:t>
            </a:r>
            <a:r>
              <a:rPr lang="ru-RU" sz="2800" b="1" i="1" dirty="0">
                <a:solidFill>
                  <a:srgbClr val="FFFF00"/>
                </a:solidFill>
                <a:latin typeface="+mn-lt"/>
              </a:rPr>
              <a:t>.  Взрослые часто забывают простую истину – если  уж родили ребёнка, надо и время для него найти. Ребёнок, который постоянно слышит, что у взрослого на него постоянно нет времени, будет искать среди чужих людей родственные души. Даже, если ваш день расписан по минутам, найдите вечером полчаса ( в этом вопросе качество важнее,  количества) посидеть у кровати ребёнка, поговорите с ним, расспросите о прожитом дне, прочитайте книжку, несмотря на возраст. </a:t>
            </a:r>
            <a:r>
              <a:rPr lang="ru-RU" sz="2800" b="1" i="1" dirty="0">
                <a:solidFill>
                  <a:srgbClr val="00B050"/>
                </a:solidFill>
                <a:latin typeface="+mn-lt"/>
              </a:rPr>
              <a:t>Ребёнку это необходимо</a:t>
            </a:r>
            <a:r>
              <a:rPr lang="ru-RU" sz="2800" b="1" i="1" dirty="0">
                <a:solidFill>
                  <a:srgbClr val="FFFF00"/>
                </a:solidFill>
                <a:latin typeface="+mn-lt"/>
              </a:rPr>
              <a:t>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5750" y="928688"/>
            <a:ext cx="8001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«</a:t>
            </a:r>
            <a:r>
              <a:rPr lang="ru-RU" sz="2800" b="1">
                <a:latin typeface="Calibri" pitchFamily="34" charset="0"/>
              </a:rPr>
              <a:t>К сожалению, у меня совсем нет времени для тебя»</a:t>
            </a:r>
            <a:endParaRPr lang="ru-RU" sz="32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Прямоугольник 5"/>
          <p:cNvSpPr>
            <a:spLocks noChangeArrowheads="1"/>
          </p:cNvSpPr>
          <p:nvPr/>
        </p:nvSpPr>
        <p:spPr bwMode="auto">
          <a:xfrm>
            <a:off x="357188" y="42862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endParaRPr lang="ru-RU" sz="3200" b="1" i="1">
              <a:solidFill>
                <a:srgbClr val="00B0F0"/>
              </a:solidFill>
              <a:latin typeface="Calibri" pitchFamily="34" charset="0"/>
            </a:endParaRPr>
          </a:p>
        </p:txBody>
      </p:sp>
      <p:pic>
        <p:nvPicPr>
          <p:cNvPr id="48131" name="Picture 5" descr="df6953e129c6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25" y="71438"/>
            <a:ext cx="6643688" cy="666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1428750" y="285750"/>
            <a:ext cx="7286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00B050"/>
                </a:solidFill>
                <a:latin typeface="Calibri" pitchFamily="34" charset="0"/>
              </a:rPr>
              <a:t>В лучах родительского солнца.</a:t>
            </a:r>
          </a:p>
        </p:txBody>
      </p:sp>
      <p:pic>
        <p:nvPicPr>
          <p:cNvPr id="7" name="Фон_7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501063" y="62150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21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4" name="Прямоугольник 5"/>
          <p:cNvSpPr>
            <a:spLocks noChangeArrowheads="1"/>
          </p:cNvSpPr>
          <p:nvPr/>
        </p:nvSpPr>
        <p:spPr bwMode="auto">
          <a:xfrm>
            <a:off x="357188" y="42862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endParaRPr lang="ru-RU" sz="3200" b="1" i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49155" name="TextBox 3"/>
          <p:cNvSpPr txBox="1">
            <a:spLocks noChangeArrowheads="1"/>
          </p:cNvSpPr>
          <p:nvPr/>
        </p:nvSpPr>
        <p:spPr bwMode="auto">
          <a:xfrm>
            <a:off x="785813" y="285750"/>
            <a:ext cx="7858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00B050"/>
                </a:solidFill>
                <a:latin typeface="Calibri" pitchFamily="34" charset="0"/>
              </a:rPr>
              <a:t>Формула любви:</a:t>
            </a:r>
          </a:p>
        </p:txBody>
      </p:sp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500063" y="928688"/>
            <a:ext cx="81438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« Я люблю своего ребёнка всегда, независимо ни от  чего, даже от его  плохого</a:t>
            </a:r>
          </a:p>
          <a:p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поведения!»  Но, увы, как и все родители, я не могу сказать это  не всегда искренне , положа руку на сердце, однако я должен довериться себе и попытаться приблизиться к прекрасной цели безусловной любви.  </a:t>
            </a:r>
          </a:p>
        </p:txBody>
      </p:sp>
      <p:sp>
        <p:nvSpPr>
          <p:cNvPr id="49157" name="TextBox 6"/>
          <p:cNvSpPr txBox="1">
            <a:spLocks noChangeArrowheads="1"/>
          </p:cNvSpPr>
          <p:nvPr/>
        </p:nvSpPr>
        <p:spPr bwMode="auto">
          <a:xfrm>
            <a:off x="2571750" y="4500563"/>
            <a:ext cx="6286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B050"/>
                </a:solidFill>
                <a:latin typeface="Calibri" pitchFamily="34" charset="0"/>
              </a:rPr>
              <a:t>Американский психолог Росс Кэмпбелл </a:t>
            </a:r>
          </a:p>
        </p:txBody>
      </p:sp>
      <p:pic>
        <p:nvPicPr>
          <p:cNvPr id="49158" name="Picture 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63" y="5072063"/>
            <a:ext cx="1285875" cy="151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9" name="Picture 16" descr="мульт танец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14863"/>
            <a:ext cx="3240088" cy="224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8" name="Прямоугольник 5"/>
          <p:cNvSpPr>
            <a:spLocks noChangeArrowheads="1"/>
          </p:cNvSpPr>
          <p:nvPr/>
        </p:nvSpPr>
        <p:spPr bwMode="auto">
          <a:xfrm>
            <a:off x="357188" y="42862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endParaRPr lang="ru-RU" sz="3200" b="1" i="1">
              <a:solidFill>
                <a:srgbClr val="00B0F0"/>
              </a:solidFill>
              <a:latin typeface="Calibri" pitchFamily="34" charset="0"/>
            </a:endParaRPr>
          </a:p>
        </p:txBody>
      </p:sp>
      <p:pic>
        <p:nvPicPr>
          <p:cNvPr id="50179" name="Picture 2" descr="D:\Мои документы2\Умеете ли вы любить\love26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4300538"/>
            <a:ext cx="1492250" cy="255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1500" y="428625"/>
            <a:ext cx="7358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00B050"/>
                </a:solidFill>
                <a:latin typeface="Calibri" pitchFamily="34" charset="0"/>
              </a:rPr>
              <a:t>Американский психолог Росс Кэмпбелл: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2938" y="1071563"/>
            <a:ext cx="7858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При этом я всегда напоминаю себе, что:</a:t>
            </a:r>
            <a:endParaRPr lang="ru-RU"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0063" y="1571625"/>
            <a:ext cx="8072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7030A0"/>
                </a:solidFill>
                <a:latin typeface="Calibri" pitchFamily="34" charset="0"/>
              </a:rPr>
              <a:t>1. Это обычные дети.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1500" y="2214563"/>
            <a:ext cx="8072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7030A0"/>
                </a:solidFill>
                <a:latin typeface="Calibri" pitchFamily="34" charset="0"/>
              </a:rPr>
              <a:t>2.Они ведут себя как все дети на свете.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2938" y="2857500"/>
            <a:ext cx="80724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7030A0"/>
                </a:solidFill>
                <a:latin typeface="Calibri" pitchFamily="34" charset="0"/>
              </a:rPr>
              <a:t>3.В ребячьих выходках есть немало неприятного, даже противного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71625" y="3714750"/>
            <a:ext cx="80724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7030A0"/>
                </a:solidFill>
                <a:latin typeface="Calibri" pitchFamily="34" charset="0"/>
              </a:rPr>
              <a:t>4. Если я буду стараться  выполнять свою роль           родителя и любить детей, несмотря на все их </a:t>
            </a:r>
          </a:p>
          <a:p>
            <a:r>
              <a:rPr lang="ru-RU" sz="2400" b="1" i="1">
                <a:solidFill>
                  <a:srgbClr val="7030A0"/>
                </a:solidFill>
                <a:latin typeface="Calibri" pitchFamily="34" charset="0"/>
              </a:rPr>
              <a:t>проделки, они будут стараться взрослеть  и отказываться  от своих плохих привычек.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2" name="Прямоугольник 5"/>
          <p:cNvSpPr>
            <a:spLocks noChangeArrowheads="1"/>
          </p:cNvSpPr>
          <p:nvPr/>
        </p:nvSpPr>
        <p:spPr bwMode="auto">
          <a:xfrm>
            <a:off x="357188" y="42862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endParaRPr lang="ru-RU" sz="3200" b="1" i="1">
              <a:solidFill>
                <a:srgbClr val="00B0F0"/>
              </a:solidFill>
              <a:latin typeface="Calibri" pitchFamily="34" charset="0"/>
            </a:endParaRPr>
          </a:p>
        </p:txBody>
      </p:sp>
      <p:pic>
        <p:nvPicPr>
          <p:cNvPr id="51203" name="Picture 2" descr="D:\Мои документы2\Умеете ли вы любить\love26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438650"/>
            <a:ext cx="1411288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2938" y="357188"/>
            <a:ext cx="8215312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 i="1">
                <a:solidFill>
                  <a:srgbClr val="7030A0"/>
                </a:solidFill>
                <a:latin typeface="Calibri" pitchFamily="34" charset="0"/>
              </a:rPr>
              <a:t>5. Если я люблю их тогда , когда они послушны и радуют меня  своим поведением (обусловленная любовь), если я выражаю  свою любовь только в эти (увы, редкие) моменты, они не будут чувствовать, что их всегда и искренне любят. Это в свою очередь, сделает их неуверенными, снизит их самооценку, пошатнёт веру в себя, может помешать развиваться в лучшую сторону, укреплять самоконтроль и проявлять себя более зрелыми. Следовательно, я отвечаю за поведение  своих детей  и наилучшее их развитие не менее (если не более), чем они сами.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6" name="Прямоугольник 5"/>
          <p:cNvSpPr>
            <a:spLocks noChangeArrowheads="1"/>
          </p:cNvSpPr>
          <p:nvPr/>
        </p:nvSpPr>
        <p:spPr bwMode="auto">
          <a:xfrm>
            <a:off x="357188" y="42862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endParaRPr lang="ru-RU" sz="3200" b="1" i="1">
              <a:solidFill>
                <a:srgbClr val="00B0F0"/>
              </a:solidFill>
              <a:latin typeface="Calibri" pitchFamily="34" charset="0"/>
            </a:endParaRPr>
          </a:p>
        </p:txBody>
      </p:sp>
      <p:pic>
        <p:nvPicPr>
          <p:cNvPr id="52227" name="Picture 2" descr="D:\Мои документы2\Умеете ли вы любить\love26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438650"/>
            <a:ext cx="1411288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0"/>
            <a:ext cx="842962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 i="1">
                <a:solidFill>
                  <a:srgbClr val="7030A0"/>
                </a:solidFill>
                <a:latin typeface="Calibri" pitchFamily="34" charset="0"/>
              </a:rPr>
              <a:t>6. Если я люблю своих детей безусловной любовью, они будут себя уважать, и у них появится чувства внутреннего умиротворения и равновесия. Это позволит  им, по мере того как они взрослеют, контролировать  свою тревожность и, соответственно, поведение.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8625" y="2457450"/>
            <a:ext cx="835818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 i="1">
                <a:solidFill>
                  <a:srgbClr val="7030A0"/>
                </a:solidFill>
                <a:latin typeface="Calibri" pitchFamily="34" charset="0"/>
              </a:rPr>
              <a:t>7. Если люблю их только тогда, когда они выполняют мои требования и соответствуют моим ожиданиям, они будут чувствовать свою неполноценность. Дети будут считать, что бесполезно стараться, потому что этим родителям никогда не угодишь.  Их будет преследовать неуверенность, тревожность и низкая самооценка. Постоянно будут возникать помехи в эмоциональном и поведенческом развитии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0" name="Прямоугольник 5"/>
          <p:cNvSpPr>
            <a:spLocks noChangeArrowheads="1"/>
          </p:cNvSpPr>
          <p:nvPr/>
        </p:nvSpPr>
        <p:spPr bwMode="auto">
          <a:xfrm>
            <a:off x="357188" y="42862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endParaRPr lang="ru-RU" sz="3200" b="1" i="1">
              <a:solidFill>
                <a:srgbClr val="00B0F0"/>
              </a:solidFill>
              <a:latin typeface="Calibri" pitchFamily="34" charset="0"/>
            </a:endParaRPr>
          </a:p>
        </p:txBody>
      </p:sp>
      <p:pic>
        <p:nvPicPr>
          <p:cNvPr id="53251" name="Picture 2" descr="D:\Мои документы2\Умеете ли вы любить\love26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4438650"/>
            <a:ext cx="1411288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4375" y="571500"/>
            <a:ext cx="8072438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 i="1">
                <a:solidFill>
                  <a:srgbClr val="7030A0"/>
                </a:solidFill>
                <a:latin typeface="Calibri" pitchFamily="34" charset="0"/>
              </a:rPr>
              <a:t>8. Ради самого себя (как родителя, беспокоящегося за своих детей) и ради блага своих сыновей и дочерей я изо всех сил буду стараться, чтобы моя любовь  была как можно ближе к безусловной и безоговорочной, ведь будущее моих детей основано на этом фундаменте.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4" name="Прямоугольник 5"/>
          <p:cNvSpPr>
            <a:spLocks noChangeArrowheads="1"/>
          </p:cNvSpPr>
          <p:nvPr/>
        </p:nvSpPr>
        <p:spPr bwMode="auto">
          <a:xfrm>
            <a:off x="357188" y="42862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endParaRPr lang="ru-RU" sz="3200" b="1" i="1">
              <a:solidFill>
                <a:srgbClr val="00B0F0"/>
              </a:solidFill>
              <a:latin typeface="Calibri" pitchFamily="34" charset="0"/>
            </a:endParaRPr>
          </a:p>
        </p:txBody>
      </p:sp>
      <p:pic>
        <p:nvPicPr>
          <p:cNvPr id="4" name="Picture 3" descr="f5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3143250"/>
            <a:ext cx="1844675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1500" y="571500"/>
            <a:ext cx="821531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B050"/>
                </a:solidFill>
                <a:latin typeface="Calibri" pitchFamily="34" charset="0"/>
              </a:rPr>
              <a:t>«Для того, чтобы просто существовать, ребёнку требуется четыре объятия в день, для нормального же развития – двенадцать».</a:t>
            </a:r>
          </a:p>
          <a:p>
            <a:endParaRPr lang="ru-RU" sz="3600" b="1">
              <a:solidFill>
                <a:srgbClr val="00B050"/>
              </a:solidFill>
              <a:latin typeface="Calibri" pitchFamily="34" charset="0"/>
            </a:endParaRPr>
          </a:p>
          <a:p>
            <a:r>
              <a:rPr lang="ru-RU" sz="2800" b="1">
                <a:solidFill>
                  <a:srgbClr val="00B050"/>
                </a:solidFill>
                <a:latin typeface="Calibri" pitchFamily="34" charset="0"/>
              </a:rPr>
              <a:t>				</a:t>
            </a:r>
            <a:r>
              <a:rPr lang="ru-RU" sz="3200" b="1">
                <a:solidFill>
                  <a:srgbClr val="00B050"/>
                </a:solidFill>
                <a:latin typeface="Calibri" pitchFamily="34" charset="0"/>
              </a:rPr>
              <a:t>Роберт Мак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 descr="D:\Мои документы2\love26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4957763"/>
            <a:ext cx="2714625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1500" y="571500"/>
            <a:ext cx="8215313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4000" b="1">
                <a:solidFill>
                  <a:srgbClr val="0070C0"/>
                </a:solidFill>
                <a:latin typeface="Calibri" pitchFamily="34" charset="0"/>
              </a:rPr>
              <a:t>«Где не хватает терпения, надо бы постараться </a:t>
            </a:r>
            <a:r>
              <a:rPr lang="ru-RU" sz="4000" b="1" i="1">
                <a:solidFill>
                  <a:srgbClr val="C00000"/>
                </a:solidFill>
                <a:latin typeface="Calibri" pitchFamily="34" charset="0"/>
              </a:rPr>
              <a:t>понять,</a:t>
            </a:r>
            <a:r>
              <a:rPr lang="ru-RU" sz="4000" b="1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ru-RU" sz="4000" b="1">
                <a:solidFill>
                  <a:srgbClr val="0070C0"/>
                </a:solidFill>
                <a:latin typeface="Calibri" pitchFamily="34" charset="0"/>
              </a:rPr>
              <a:t>где не понимаю – </a:t>
            </a:r>
            <a:r>
              <a:rPr lang="ru-RU" sz="4000" b="1" i="1">
                <a:solidFill>
                  <a:srgbClr val="C00000"/>
                </a:solidFill>
                <a:latin typeface="Calibri" pitchFamily="34" charset="0"/>
              </a:rPr>
              <a:t>постараться вытерпеть</a:t>
            </a:r>
            <a:r>
              <a:rPr lang="ru-RU" sz="4000" b="1">
                <a:solidFill>
                  <a:srgbClr val="0070C0"/>
                </a:solidFill>
                <a:latin typeface="Calibri" pitchFamily="34" charset="0"/>
              </a:rPr>
              <a:t>, и всегда </a:t>
            </a:r>
            <a:r>
              <a:rPr lang="ru-RU" sz="4000" b="1" i="1">
                <a:solidFill>
                  <a:srgbClr val="C00000"/>
                </a:solidFill>
                <a:latin typeface="Calibri" pitchFamily="34" charset="0"/>
              </a:rPr>
              <a:t>я принимаю </a:t>
            </a:r>
            <a:r>
              <a:rPr lang="ru-RU" sz="4000" b="1">
                <a:solidFill>
                  <a:srgbClr val="0070C0"/>
                </a:solidFill>
                <a:latin typeface="Calibri" pitchFamily="34" charset="0"/>
              </a:rPr>
              <a:t>ребёнка, </a:t>
            </a:r>
            <a:r>
              <a:rPr lang="ru-RU" sz="4400" b="1" i="1">
                <a:solidFill>
                  <a:srgbClr val="C00000"/>
                </a:solidFill>
                <a:latin typeface="Calibri" pitchFamily="34" charset="0"/>
              </a:rPr>
              <a:t>всегда люблю</a:t>
            </a:r>
            <a:r>
              <a:rPr lang="ru-RU" sz="4000" b="1">
                <a:solidFill>
                  <a:srgbClr val="0070C0"/>
                </a:solidFill>
                <a:latin typeface="Calibri" pitchFamily="34" charset="0"/>
              </a:rPr>
              <a:t>»</a:t>
            </a:r>
          </a:p>
          <a:p>
            <a:pPr algn="just"/>
            <a:r>
              <a:rPr lang="ru-RU" sz="4000" b="1">
                <a:solidFill>
                  <a:srgbClr val="0070C0"/>
                </a:solidFill>
                <a:latin typeface="Calibri" pitchFamily="34" charset="0"/>
              </a:rPr>
              <a:t>						</a:t>
            </a:r>
            <a:r>
              <a:rPr lang="ru-RU" sz="3200" b="1">
                <a:solidFill>
                  <a:srgbClr val="0070C0"/>
                </a:solidFill>
                <a:latin typeface="Calibri" pitchFamily="34" charset="0"/>
              </a:rPr>
              <a:t>С. Соловейчик</a:t>
            </a:r>
            <a:endParaRPr lang="ru-RU" sz="4000" b="1">
              <a:solidFill>
                <a:srgbClr val="00B0F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8" name="Прямоугольник 5"/>
          <p:cNvSpPr>
            <a:spLocks noChangeArrowheads="1"/>
          </p:cNvSpPr>
          <p:nvPr/>
        </p:nvSpPr>
        <p:spPr bwMode="auto">
          <a:xfrm>
            <a:off x="357188" y="428625"/>
            <a:ext cx="8501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endParaRPr lang="ru-RU" sz="3200" b="1" i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7188" y="357188"/>
            <a:ext cx="8358187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Вера, надежда, любовь, бескорыстие, риск и терпение! Терпение! Воспитание – это терпение. Понимать, принимать, терпеть.</a:t>
            </a:r>
          </a:p>
          <a:p>
            <a:pPr algn="just"/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 	Где не хватает терпения, надо постараться понять, где не понимаю   -постараться вытерпеть, и всегда я принимаю ребёнка, всегда ЛЮБЛЮ».</a:t>
            </a:r>
          </a:p>
          <a:p>
            <a:pPr algn="just"/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 					</a:t>
            </a:r>
          </a:p>
          <a:p>
            <a:pPr algn="just"/>
            <a:r>
              <a:rPr lang="ru-RU" sz="3600" b="1">
                <a:solidFill>
                  <a:srgbClr val="7030A0"/>
                </a:solidFill>
                <a:latin typeface="Calibri" pitchFamily="34" charset="0"/>
              </a:rPr>
              <a:t>					С. Соловейчик.</a:t>
            </a:r>
          </a:p>
        </p:txBody>
      </p:sp>
      <p:pic>
        <p:nvPicPr>
          <p:cNvPr id="5" name="Picture 2" descr="D:\Мои документы2\love26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4799013"/>
            <a:ext cx="2286000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D:\Мои документы2\violet1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71563" y="0"/>
            <a:ext cx="6572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i="1">
                <a:solidFill>
                  <a:srgbClr val="0070C0"/>
                </a:solidFill>
                <a:latin typeface="Calibri" pitchFamily="34" charset="0"/>
              </a:rPr>
              <a:t>Тест.</a:t>
            </a:r>
          </a:p>
        </p:txBody>
      </p:sp>
      <p:pic>
        <p:nvPicPr>
          <p:cNvPr id="2" name="Picture 2" descr="D:\Мои документы2\Умеете ли вы любить\love4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4929188"/>
            <a:ext cx="28575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714375"/>
            <a:ext cx="842962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Считаете ли вы , что в вашей семье есть взаимопонимание  с детьми?</a:t>
            </a:r>
          </a:p>
          <a:p>
            <a:pPr marL="514350" indent="-514350"/>
            <a:r>
              <a:rPr lang="ru-RU" sz="3200" b="1" i="1">
                <a:solidFill>
                  <a:srgbClr val="00B0F0"/>
                </a:solidFill>
                <a:latin typeface="Calibri" pitchFamily="34" charset="0"/>
              </a:rPr>
              <a:t>«да» -2 балла, «отчасти», «иногда» -1балл, «нет» – 0 баллов 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63" y="2928938"/>
            <a:ext cx="842962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2. Говорят ли ваши дети с вами по душам, советуются ли по личным делам?</a:t>
            </a:r>
          </a:p>
          <a:p>
            <a:pPr marL="514350" indent="-514350"/>
            <a:r>
              <a:rPr lang="ru-RU" sz="3200" b="1" i="1">
                <a:solidFill>
                  <a:srgbClr val="00B0F0"/>
                </a:solidFill>
                <a:latin typeface="Calibri" pitchFamily="34" charset="0"/>
              </a:rPr>
              <a:t>«да» -2 балла, «отчасти», «иногда» -1балл, «нет» – 0 баллов . </a:t>
            </a:r>
          </a:p>
        </p:txBody>
      </p:sp>
      <p:pic>
        <p:nvPicPr>
          <p:cNvPr id="8" name="Фон_1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429625" y="6072188"/>
            <a:ext cx="50006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6">
                <p:cTn id="3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3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85750" y="428625"/>
            <a:ext cx="86439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3. Интересуются ли они вашей работой?</a:t>
            </a:r>
          </a:p>
          <a:p>
            <a:pPr marL="514350" indent="-514350"/>
            <a:r>
              <a:rPr lang="ru-RU" sz="3200" b="1" i="1">
                <a:solidFill>
                  <a:srgbClr val="00B0F0"/>
                </a:solidFill>
                <a:latin typeface="Calibri" pitchFamily="34" charset="0"/>
              </a:rPr>
              <a:t>«да» -2 балла, «отчасти», «иногда» -1балл, «нет» – 0 баллов . </a:t>
            </a:r>
          </a:p>
        </p:txBody>
      </p:sp>
      <p:pic>
        <p:nvPicPr>
          <p:cNvPr id="4" name="Picture 2" descr="D:\Мои документы2\Умеете ли вы любить\love4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5172075"/>
            <a:ext cx="28575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85750" y="2000250"/>
            <a:ext cx="86439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4. Знаете ли вы друзей ваших детей?</a:t>
            </a:r>
          </a:p>
          <a:p>
            <a:pPr marL="514350" indent="-514350"/>
            <a:r>
              <a:rPr lang="ru-RU" sz="3200" b="1" i="1">
                <a:solidFill>
                  <a:srgbClr val="00B0F0"/>
                </a:solidFill>
                <a:latin typeface="Calibri" pitchFamily="34" charset="0"/>
              </a:rPr>
              <a:t>«да» -2 балла, «отчасти», «иногда» -1балл, «нет» – 0 баллов . 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85750" y="3429000"/>
            <a:ext cx="8643938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5. Участвуют ли дети  вместе с вами в хозяйственных  заботах?</a:t>
            </a:r>
          </a:p>
          <a:p>
            <a:pPr marL="514350" indent="-514350"/>
            <a:r>
              <a:rPr lang="ru-RU" sz="3200" b="1" i="1">
                <a:solidFill>
                  <a:srgbClr val="00B0F0"/>
                </a:solidFill>
                <a:latin typeface="Calibri" pitchFamily="34" charset="0"/>
              </a:rPr>
              <a:t>«да» -2 балла, «отчасти», «иногда» -1балл, «нет» – 0 баллов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85750" y="428625"/>
            <a:ext cx="86439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6. Проверяете ли вы, как они учат уроки?</a:t>
            </a:r>
          </a:p>
          <a:p>
            <a:pPr marL="514350" indent="-514350"/>
            <a:r>
              <a:rPr lang="ru-RU" sz="3200" b="1" i="1">
                <a:solidFill>
                  <a:srgbClr val="00B0F0"/>
                </a:solidFill>
                <a:latin typeface="Calibri" pitchFamily="34" charset="0"/>
              </a:rPr>
              <a:t>«да» -2 балла, «отчасти», «иногда» -1балл, «нет» – 0 баллов . </a:t>
            </a:r>
          </a:p>
        </p:txBody>
      </p:sp>
      <p:pic>
        <p:nvPicPr>
          <p:cNvPr id="4" name="Picture 2" descr="D:\Мои документы2\Умеете ли вы любить\love4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5172075"/>
            <a:ext cx="28575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57188" y="2000250"/>
            <a:ext cx="8786812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7. Есть ли у вас с ними общее занятие или увлечение?</a:t>
            </a:r>
          </a:p>
          <a:p>
            <a:pPr marL="514350" indent="-514350" algn="ctr"/>
            <a:r>
              <a:rPr lang="ru-RU" sz="3200" b="1" i="1">
                <a:solidFill>
                  <a:srgbClr val="00B0F0"/>
                </a:solidFill>
                <a:latin typeface="Calibri" pitchFamily="34" charset="0"/>
              </a:rPr>
              <a:t>«да» -2 балла, «отчасти», «иногда» -1балл, «нет» – 0 баллов . 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57188" y="3786188"/>
            <a:ext cx="8786812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8. Участвуют ли дети в подготовке к семейным праздникам?</a:t>
            </a:r>
          </a:p>
          <a:p>
            <a:pPr marL="514350" indent="-514350" algn="ctr"/>
            <a:r>
              <a:rPr lang="ru-RU" sz="3200" b="1" i="1">
                <a:solidFill>
                  <a:srgbClr val="00B0F0"/>
                </a:solidFill>
                <a:latin typeface="Calibri" pitchFamily="34" charset="0"/>
              </a:rPr>
              <a:t>«да» -2 балла, «отчасти», «иногда» -1балл, «нет» – 0 баллов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D:\Мои документы2\Умеете ли вы любить\love4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5172075"/>
            <a:ext cx="28575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57188" y="500063"/>
            <a:ext cx="8786812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8. Участвуют ли дети в подготовке к семейным праздникам?</a:t>
            </a:r>
          </a:p>
          <a:p>
            <a:pPr marL="514350" indent="-514350" algn="ctr"/>
            <a:r>
              <a:rPr lang="ru-RU" sz="3200" b="1" i="1">
                <a:solidFill>
                  <a:srgbClr val="00B0F0"/>
                </a:solidFill>
                <a:latin typeface="Calibri" pitchFamily="34" charset="0"/>
              </a:rPr>
              <a:t>«да» -2 балла, «отчасти», «иногда» -1балл, «нет» – 0 баллов . 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57188" y="2786063"/>
            <a:ext cx="8786812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9. Хотят ли дети, чтобы на детских праздниках вы были вместе с ними?</a:t>
            </a:r>
          </a:p>
          <a:p>
            <a:pPr marL="514350" indent="-514350" algn="ctr"/>
            <a:r>
              <a:rPr lang="ru-RU" sz="3200" b="1" i="1">
                <a:solidFill>
                  <a:srgbClr val="00B0F0"/>
                </a:solidFill>
                <a:latin typeface="Calibri" pitchFamily="34" charset="0"/>
              </a:rPr>
              <a:t>«да» -2 балла, «отчасти», «иногда» -1балл, «нет» – 0 баллов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D:\Мои документы2\Умеете ли вы любить\love4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5172075"/>
            <a:ext cx="28575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Прямоугольник 5"/>
          <p:cNvSpPr>
            <a:spLocks noChangeArrowheads="1"/>
          </p:cNvSpPr>
          <p:nvPr/>
        </p:nvSpPr>
        <p:spPr bwMode="auto">
          <a:xfrm>
            <a:off x="357188" y="42862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endParaRPr lang="ru-RU" sz="3200" b="1" i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57188" y="285750"/>
            <a:ext cx="8786812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10. Обсуждаете ли вы с детьми прочитанные книги?</a:t>
            </a:r>
          </a:p>
          <a:p>
            <a:pPr marL="514350" indent="-514350" algn="ctr"/>
            <a:r>
              <a:rPr lang="ru-RU" sz="3200" b="1" i="1">
                <a:solidFill>
                  <a:srgbClr val="00B0F0"/>
                </a:solidFill>
                <a:latin typeface="Calibri" pitchFamily="34" charset="0"/>
              </a:rPr>
              <a:t>«да» -2 балла, «отчасти», «иногда» -1балл, «нет» – 0 баллов . 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57188" y="3929063"/>
            <a:ext cx="8786812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12.Бываете ли вы вместе с детьми в кино, в театре, на выставках?</a:t>
            </a:r>
          </a:p>
          <a:p>
            <a:pPr marL="514350" indent="-514350" algn="ctr"/>
            <a:r>
              <a:rPr lang="ru-RU" sz="3200" b="1" i="1">
                <a:solidFill>
                  <a:srgbClr val="00B0F0"/>
                </a:solidFill>
                <a:latin typeface="Calibri" pitchFamily="34" charset="0"/>
              </a:rPr>
              <a:t>«да» -2 балла, «отчасти», «иногда» -1балл, «нет» – 0 баллов . 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09588" y="2581275"/>
            <a:ext cx="8786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11. А телевизионные передачи?</a:t>
            </a:r>
          </a:p>
          <a:p>
            <a:pPr marL="514350" indent="-514350" algn="ctr"/>
            <a:r>
              <a:rPr lang="ru-RU" sz="3200" b="1" i="1">
                <a:solidFill>
                  <a:srgbClr val="00B0F0"/>
                </a:solidFill>
                <a:latin typeface="Calibri" pitchFamily="34" charset="0"/>
              </a:rPr>
              <a:t>«да» -2 балла, «отчасти», «иногда» -1балл, «нет» – 0 баллов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D:\Мои документы2\violet1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D:\Мои документы2\Умеете ли вы любить\love4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5172075"/>
            <a:ext cx="28575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Прямоугольник 5"/>
          <p:cNvSpPr>
            <a:spLocks noChangeArrowheads="1"/>
          </p:cNvSpPr>
          <p:nvPr/>
        </p:nvSpPr>
        <p:spPr bwMode="auto">
          <a:xfrm>
            <a:off x="357188" y="428625"/>
            <a:ext cx="8786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endParaRPr lang="ru-RU" sz="3200" b="1" i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57188" y="285750"/>
            <a:ext cx="8786812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13. Участвуете ли вы вместе с детьми в жизни класса,  в прогулках, в туристических походах?</a:t>
            </a:r>
          </a:p>
          <a:p>
            <a:pPr marL="514350" indent="-514350" algn="ctr"/>
            <a:r>
              <a:rPr lang="ru-RU" sz="3200" b="1" i="1">
                <a:solidFill>
                  <a:srgbClr val="00B0F0"/>
                </a:solidFill>
                <a:latin typeface="Calibri" pitchFamily="34" charset="0"/>
              </a:rPr>
              <a:t>«да» -2 балла, «отчасти», «иногда» -1балл, «нет» – 0 баллов . 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57188" y="3071813"/>
            <a:ext cx="8786812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14. Предпочитаете ли вы проводить отпуск вместе с ними?</a:t>
            </a:r>
          </a:p>
          <a:p>
            <a:pPr marL="514350" indent="-514350" algn="ctr"/>
            <a:r>
              <a:rPr lang="ru-RU" sz="3200" b="1" i="1">
                <a:solidFill>
                  <a:srgbClr val="00B0F0"/>
                </a:solidFill>
                <a:latin typeface="Calibri" pitchFamily="34" charset="0"/>
              </a:rPr>
              <a:t>«да» -2 балла, «отчасти», «иногда» -1балл, «нет» – 0 баллов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464</TotalTime>
  <Words>1583</Words>
  <Application>Microsoft Office PowerPoint</Application>
  <PresentationFormat>Экран (4:3)</PresentationFormat>
  <Paragraphs>101</Paragraphs>
  <Slides>30</Slides>
  <Notes>1</Notes>
  <HiddenSlides>0</HiddenSlides>
  <MMClips>3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49" baseType="lpstr">
      <vt:lpstr>Gill Sans MT</vt:lpstr>
      <vt:lpstr>Arial</vt:lpstr>
      <vt:lpstr>Bookman Old Style</vt:lpstr>
      <vt:lpstr>Wingdings 3</vt:lpstr>
      <vt:lpstr>Wingdings</vt:lpstr>
      <vt:lpstr>Calibri</vt:lpstr>
      <vt:lpstr>Default Theme</vt:lpstr>
      <vt:lpstr>Default Theme</vt:lpstr>
      <vt:lpstr>Default Theme</vt:lpstr>
      <vt:lpstr>Default Theme</vt:lpstr>
      <vt:lpstr>Default Theme</vt:lpstr>
      <vt:lpstr>Default Theme</vt:lpstr>
      <vt:lpstr>Default Theme</vt:lpstr>
      <vt:lpstr>Default Theme</vt:lpstr>
      <vt:lpstr>Default Theme</vt:lpstr>
      <vt:lpstr>Default Theme</vt:lpstr>
      <vt:lpstr>Default Theme</vt:lpstr>
      <vt:lpstr>Default Theme</vt:lpstr>
      <vt:lpstr>CorelDRAW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sctu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sp3</dc:creator>
  <cp:lastModifiedBy>user</cp:lastModifiedBy>
  <cp:revision>63</cp:revision>
  <dcterms:created xsi:type="dcterms:W3CDTF">2009-04-18T21:27:56Z</dcterms:created>
  <dcterms:modified xsi:type="dcterms:W3CDTF">2010-12-20T11:41:17Z</dcterms:modified>
</cp:coreProperties>
</file>