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9" r:id="rId4"/>
    <p:sldId id="268" r:id="rId5"/>
    <p:sldId id="267" r:id="rId6"/>
    <p:sldId id="264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5FBDA"/>
    <a:srgbClr val="FF99CC"/>
    <a:srgbClr val="25FB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947" autoAdjust="0"/>
  </p:normalViewPr>
  <p:slideViewPr>
    <p:cSldViewPr>
      <p:cViewPr>
        <p:scale>
          <a:sx n="61" d="100"/>
          <a:sy n="61" d="100"/>
        </p:scale>
        <p:origin x="-75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1.5379116623272395E-2"/>
          <c:y val="0.45629453835170675"/>
        </c:manualLayout>
      </c:layout>
      <c:txPr>
        <a:bodyPr/>
        <a:lstStyle/>
        <a:p>
          <a:pPr>
            <a:defRPr>
              <a:solidFill>
                <a:srgbClr val="FF6600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6388704191046791"/>
          <c:y val="0.30554843683710681"/>
          <c:w val="0.60375977246003576"/>
          <c:h val="0.614354060400482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 </c:v>
                </c:pt>
              </c:strCache>
            </c:strRef>
          </c:tx>
          <c:explosion val="16"/>
          <c:dPt>
            <c:idx val="1"/>
            <c:explosion val="56"/>
          </c:dPt>
          <c:dPt>
            <c:idx val="2"/>
            <c:explosion val="39"/>
          </c:dPt>
          <c:cat>
            <c:numRef>
              <c:f>Лист1!$A$2:$A$5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13</c:v>
                </c:pt>
                <c:pt idx="2">
                  <c:v>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50E75-84C5-4418-8993-3B071D7FA716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252F7-B69E-4C95-BC7F-CED2F154C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52F7-B69E-4C95-BC7F-CED2F154C82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52F7-B69E-4C95-BC7F-CED2F154C82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99D1-4547-4CB9-BBA2-8EE117266ABB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BB1B-E83B-4EA8-BF92-D883AC6B2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99D1-4547-4CB9-BBA2-8EE117266ABB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BB1B-E83B-4EA8-BF92-D883AC6B2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99D1-4547-4CB9-BBA2-8EE117266ABB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BB1B-E83B-4EA8-BF92-D883AC6B2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D34CF-0519-49C2-9071-C0AD6F0E3120}" type="datetimeFigureOut">
              <a:rPr lang="ru-RU"/>
              <a:pPr>
                <a:defRPr/>
              </a:pPr>
              <a:t>21.04.2010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13631-3768-4E02-89F3-068AAA5E6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93B63-668A-4117-AA57-CF749BBBD86B}" type="datetimeFigureOut">
              <a:rPr lang="ru-RU"/>
              <a:pPr>
                <a:defRPr/>
              </a:pPr>
              <a:t>21.04.2010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E8A20-B342-4368-A7F3-F52B3A8E1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99D1-4547-4CB9-BBA2-8EE117266ABB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BB1B-E83B-4EA8-BF92-D883AC6B2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99D1-4547-4CB9-BBA2-8EE117266ABB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BB1B-E83B-4EA8-BF92-D883AC6B2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99D1-4547-4CB9-BBA2-8EE117266ABB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BB1B-E83B-4EA8-BF92-D883AC6B2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99D1-4547-4CB9-BBA2-8EE117266ABB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BB1B-E83B-4EA8-BF92-D883AC6B2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99D1-4547-4CB9-BBA2-8EE117266ABB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BB1B-E83B-4EA8-BF92-D883AC6B2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99D1-4547-4CB9-BBA2-8EE117266ABB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BB1B-E83B-4EA8-BF92-D883AC6B2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99D1-4547-4CB9-BBA2-8EE117266ABB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BB1B-E83B-4EA8-BF92-D883AC6B2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99D1-4547-4CB9-BBA2-8EE117266ABB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BB1B-E83B-4EA8-BF92-D883AC6B2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F99D1-4547-4CB9-BBA2-8EE117266ABB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9BB1B-E83B-4EA8-BF92-D883AC6B2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1.jpeg"/><Relationship Id="rId1" Type="http://schemas.openxmlformats.org/officeDocument/2006/relationships/tags" Target="../tags/tag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18" Type="http://schemas.openxmlformats.org/officeDocument/2006/relationships/image" Target="../media/image69.jpeg"/><Relationship Id="rId3" Type="http://schemas.openxmlformats.org/officeDocument/2006/relationships/image" Target="../media/image54.jpeg"/><Relationship Id="rId21" Type="http://schemas.openxmlformats.org/officeDocument/2006/relationships/image" Target="../media/image72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" Type="http://schemas.openxmlformats.org/officeDocument/2006/relationships/image" Target="../media/image53.jpeg"/><Relationship Id="rId16" Type="http://schemas.openxmlformats.org/officeDocument/2006/relationships/image" Target="../media/image67.jpeg"/><Relationship Id="rId20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24" Type="http://schemas.openxmlformats.org/officeDocument/2006/relationships/image" Target="../media/image75.jpeg"/><Relationship Id="rId5" Type="http://schemas.openxmlformats.org/officeDocument/2006/relationships/image" Target="../media/image56.jpeg"/><Relationship Id="rId15" Type="http://schemas.openxmlformats.org/officeDocument/2006/relationships/image" Target="../media/image66.jpeg"/><Relationship Id="rId23" Type="http://schemas.openxmlformats.org/officeDocument/2006/relationships/image" Target="../media/image74.jpeg"/><Relationship Id="rId10" Type="http://schemas.openxmlformats.org/officeDocument/2006/relationships/image" Target="../media/image61.jpeg"/><Relationship Id="rId19" Type="http://schemas.openxmlformats.org/officeDocument/2006/relationships/image" Target="../media/image70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Relationship Id="rId22" Type="http://schemas.openxmlformats.org/officeDocument/2006/relationships/image" Target="../media/image7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20778317[1]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929454" y="428604"/>
            <a:ext cx="1785950" cy="28575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1472" y="571480"/>
            <a:ext cx="6072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Моя школа – моя жизнь!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" name="Рисунок 15" descr="сканирование001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9174" y="4071942"/>
            <a:ext cx="3452761" cy="21431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00100" y="1714488"/>
            <a:ext cx="54292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Рыжкова Юлия Ивановна</a:t>
            </a:r>
          </a:p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читель начальных классов ВКК </a:t>
            </a:r>
          </a:p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МОУ Аннинская СОШ №1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6314" y="3929066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Педагогическое кредо: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«Использовать  все возможности, чтобы научить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ребёнка жить в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нашем «нелёгком» мире, создав ему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условия для полного овладения своими собственными способностями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.»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6">
                <a:lumMod val="40000"/>
                <a:lumOff val="6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0580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pic>
        <p:nvPicPr>
          <p:cNvPr id="4099" name="Содержимое 3" descr="C:\Documents and Settings\Учитель\Рабочий стол\Рыжкова Ю.И\гранд\Конкурс учителей\сканирование0010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86710" y="500042"/>
            <a:ext cx="1143008" cy="2000264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100" name="WordArt 15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7429552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146"/>
              </a:avLst>
            </a:prstTxWarp>
          </a:bodyPr>
          <a:lstStyle/>
          <a:p>
            <a:pPr algn="ctr"/>
            <a:r>
              <a:rPr lang="ru-RU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Где родился, там и пригодился…</a:t>
            </a:r>
            <a:endParaRPr lang="ru-RU" sz="2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4103" name="Picture 51" descr="сканирование00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071546"/>
            <a:ext cx="1071570" cy="1986378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105" name="Rectangle 58"/>
          <p:cNvSpPr>
            <a:spLocks noChangeArrowheads="1"/>
          </p:cNvSpPr>
          <p:nvPr/>
        </p:nvSpPr>
        <p:spPr bwMode="auto">
          <a:xfrm rot="10800000" flipV="1">
            <a:off x="142844" y="3143248"/>
            <a:ext cx="2714644" cy="22860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dirty="0" smtClean="0"/>
              <a:t>Любила повторять   </a:t>
            </a:r>
            <a:r>
              <a:rPr lang="ru-RU" sz="1600" dirty="0"/>
              <a:t>мама-</a:t>
            </a:r>
          </a:p>
          <a:p>
            <a:pPr algn="ctr"/>
            <a:r>
              <a:rPr lang="ru-RU" sz="1600" dirty="0"/>
              <a:t>педагог с 35-летним </a:t>
            </a:r>
          </a:p>
          <a:p>
            <a:pPr algn="ctr"/>
            <a:r>
              <a:rPr lang="ru-RU" sz="1600" dirty="0"/>
              <a:t> стажем</a:t>
            </a:r>
          </a:p>
          <a:p>
            <a:pPr algn="ctr"/>
            <a:r>
              <a:rPr lang="ru-RU" sz="1600" b="1" dirty="0"/>
              <a:t>Кузнецова Лидия Абрамовна</a:t>
            </a:r>
            <a:r>
              <a:rPr lang="ru-RU" sz="1600" dirty="0"/>
              <a:t>,</a:t>
            </a:r>
          </a:p>
          <a:p>
            <a:pPr algn="ctr"/>
            <a:r>
              <a:rPr lang="ru-RU" sz="1600" dirty="0"/>
              <a:t>учитель английского языка </a:t>
            </a:r>
          </a:p>
          <a:p>
            <a:pPr algn="ctr"/>
            <a:r>
              <a:rPr lang="ru-RU" sz="1600" dirty="0"/>
              <a:t>нашей родной  школы  №</a:t>
            </a:r>
            <a:r>
              <a:rPr lang="ru-RU" sz="1600" dirty="0" smtClean="0"/>
              <a:t>1</a:t>
            </a:r>
          </a:p>
          <a:p>
            <a:pPr algn="ctr"/>
            <a:r>
              <a:rPr lang="ru-RU" sz="1600" dirty="0" smtClean="0"/>
              <a:t>(Выпускница АСОШ №1 и </a:t>
            </a:r>
          </a:p>
          <a:p>
            <a:pPr algn="ctr"/>
            <a:r>
              <a:rPr lang="ru-RU" sz="1600" dirty="0" smtClean="0"/>
              <a:t>Воронежского  пединститута)</a:t>
            </a:r>
            <a:endParaRPr lang="ru-RU" sz="1600" dirty="0"/>
          </a:p>
        </p:txBody>
      </p:sp>
      <p:sp>
        <p:nvSpPr>
          <p:cNvPr id="4106" name="Oval 60"/>
          <p:cNvSpPr>
            <a:spLocks noChangeArrowheads="1"/>
          </p:cNvSpPr>
          <p:nvPr/>
        </p:nvSpPr>
        <p:spPr bwMode="auto">
          <a:xfrm>
            <a:off x="1428728" y="714356"/>
            <a:ext cx="6286544" cy="78581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/>
              <a:t>Мой девиз : «Не останавливаться на достигнутом!»</a:t>
            </a:r>
            <a:endParaRPr lang="ru-RU" sz="2000" b="1" dirty="0"/>
          </a:p>
        </p:txBody>
      </p:sp>
      <p:sp>
        <p:nvSpPr>
          <p:cNvPr id="4110" name="Прямоугольник 17"/>
          <p:cNvSpPr>
            <a:spLocks noChangeArrowheads="1"/>
          </p:cNvSpPr>
          <p:nvPr/>
        </p:nvSpPr>
        <p:spPr bwMode="auto">
          <a:xfrm>
            <a:off x="6286512" y="4714884"/>
            <a:ext cx="2643206" cy="19446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endParaRPr lang="ru-RU" sz="1600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</a:rPr>
              <a:t>Продолжила педагогическую династию моя дочь-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Рыжкова Инна</a:t>
            </a:r>
            <a:r>
              <a:rPr lang="ru-RU" sz="16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преподаватель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Московского ВУЗа,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серебряная медалистка  АСОШ №1  </a:t>
            </a:r>
          </a:p>
          <a:p>
            <a:pPr algn="ctr"/>
            <a:endParaRPr lang="ru-RU" sz="1600" dirty="0" smtClean="0">
              <a:solidFill>
                <a:srgbClr val="FFFFFF"/>
              </a:solidFill>
            </a:endParaRPr>
          </a:p>
          <a:p>
            <a:pPr algn="ctr"/>
            <a:r>
              <a:rPr lang="ru-RU" dirty="0" smtClean="0">
                <a:solidFill>
                  <a:srgbClr val="FFFFFF"/>
                </a:solidFill>
              </a:rPr>
              <a:t> 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115" name="Picture 24" descr="x_2f11a977 My fav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5206" y="2755502"/>
            <a:ext cx="1427179" cy="183554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1" name="Рамка 20"/>
          <p:cNvSpPr/>
          <p:nvPr/>
        </p:nvSpPr>
        <p:spPr>
          <a:xfrm>
            <a:off x="2928926" y="2571744"/>
            <a:ext cx="3929090" cy="928694"/>
          </a:xfrm>
          <a:prstGeom prst="frame">
            <a:avLst>
              <a:gd name="adj1" fmla="val 12500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Рамка 21"/>
          <p:cNvSpPr/>
          <p:nvPr/>
        </p:nvSpPr>
        <p:spPr>
          <a:xfrm>
            <a:off x="2928926" y="4572008"/>
            <a:ext cx="3286148" cy="928694"/>
          </a:xfrm>
          <a:prstGeom prst="frame">
            <a:avLst>
              <a:gd name="adj1" fmla="val 12500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Рамка 22"/>
          <p:cNvSpPr/>
          <p:nvPr/>
        </p:nvSpPr>
        <p:spPr>
          <a:xfrm>
            <a:off x="428596" y="5572140"/>
            <a:ext cx="5643602" cy="500066"/>
          </a:xfrm>
          <a:prstGeom prst="frame">
            <a:avLst>
              <a:gd name="adj1" fmla="val 12500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Рамка 23"/>
          <p:cNvSpPr/>
          <p:nvPr/>
        </p:nvSpPr>
        <p:spPr>
          <a:xfrm>
            <a:off x="142844" y="6143644"/>
            <a:ext cx="4143404" cy="571504"/>
          </a:xfrm>
          <a:prstGeom prst="frame">
            <a:avLst>
              <a:gd name="adj1" fmla="val 12500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596" y="6286520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1968-1977 –годы учёбы в АСОШ №1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500034" y="5643578"/>
            <a:ext cx="535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1979-1980 –Старшая вожатая АСОШ №1, студентка ВЮТ.</a:t>
            </a:r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286116" y="3714752"/>
            <a:ext cx="31432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1600" dirty="0" smtClean="0"/>
              <a:t>С 1994 г.- учитель начальных классов МОУ АСОШ №1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1643042" y="1643050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  1994 по 2004г.-председатель профкома  МОУ АСОШ №1</a:t>
            </a:r>
            <a:endParaRPr lang="ru-RU" sz="1600" dirty="0"/>
          </a:p>
        </p:txBody>
      </p:sp>
      <p:sp>
        <p:nvSpPr>
          <p:cNvPr id="31" name="Рамка 30"/>
          <p:cNvSpPr/>
          <p:nvPr/>
        </p:nvSpPr>
        <p:spPr>
          <a:xfrm>
            <a:off x="3071802" y="3571876"/>
            <a:ext cx="3571900" cy="928694"/>
          </a:xfrm>
          <a:prstGeom prst="frame">
            <a:avLst>
              <a:gd name="adj1" fmla="val 12500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1802" y="471488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 С 1990 г. - воспитатель ГПД  АСОШ №1, студентка ВГПИ</a:t>
            </a:r>
            <a:endParaRPr lang="ru-RU" sz="1600" dirty="0"/>
          </a:p>
        </p:txBody>
      </p:sp>
      <p:sp>
        <p:nvSpPr>
          <p:cNvPr id="33" name="Рамка 32"/>
          <p:cNvSpPr/>
          <p:nvPr/>
        </p:nvSpPr>
        <p:spPr>
          <a:xfrm>
            <a:off x="1428728" y="1428736"/>
            <a:ext cx="3143272" cy="1071570"/>
          </a:xfrm>
          <a:prstGeom prst="frame">
            <a:avLst>
              <a:gd name="adj1" fmla="val 12500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43240" y="2786058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С 2004 по 2009 зам.директора по УВР в начальных классах  АСОШ №1</a:t>
            </a:r>
            <a:endParaRPr lang="ru-RU" sz="1600" dirty="0"/>
          </a:p>
        </p:txBody>
      </p:sp>
      <p:sp>
        <p:nvSpPr>
          <p:cNvPr id="36" name="Рамка 35"/>
          <p:cNvSpPr/>
          <p:nvPr/>
        </p:nvSpPr>
        <p:spPr>
          <a:xfrm>
            <a:off x="4572000" y="1428736"/>
            <a:ext cx="3143272" cy="1071570"/>
          </a:xfrm>
          <a:prstGeom prst="frame">
            <a:avLst>
              <a:gd name="adj1" fmla="val 12500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14876" y="1357298"/>
            <a:ext cx="3143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</a:p>
          <a:p>
            <a:r>
              <a:rPr lang="ru-RU" sz="1600" dirty="0" smtClean="0"/>
              <a:t>    С 2009 г- Руководитель МО </a:t>
            </a:r>
          </a:p>
          <a:p>
            <a:r>
              <a:rPr lang="ru-RU" sz="1600" dirty="0" smtClean="0"/>
              <a:t>   учителей  начальных классов  Аннинского  школьного округа</a:t>
            </a:r>
            <a:endParaRPr lang="ru-RU" sz="1600" dirty="0"/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5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60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1000"/>
                            </p:stCondLst>
                            <p:childTnLst>
                              <p:par>
                                <p:cTn id="6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000"/>
                            </p:stCondLst>
                            <p:childTnLst>
                              <p:par>
                                <p:cTn id="7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6000"/>
                            </p:stCondLst>
                            <p:childTnLst>
                              <p:par>
                                <p:cTn id="7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5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000"/>
                            </p:stCondLst>
                            <p:childTnLst>
                              <p:par>
                                <p:cTn id="8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5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5" grpId="0" animBg="1"/>
      <p:bldP spid="4106" grpId="0" animBg="1"/>
      <p:bldP spid="4110" grpId="0" animBg="1"/>
      <p:bldP spid="21" grpId="0" animBg="1"/>
      <p:bldP spid="22" grpId="0" animBg="1"/>
      <p:bldP spid="23" grpId="0" animBg="1"/>
      <p:bldP spid="24" grpId="0" animBg="1"/>
      <p:bldP spid="26" grpId="0"/>
      <p:bldP spid="28" grpId="0"/>
      <p:bldP spid="29" grpId="0"/>
      <p:bldP spid="30" grpId="0"/>
      <p:bldP spid="31" grpId="0" animBg="1"/>
      <p:bldP spid="32" grpId="0"/>
      <p:bldP spid="33" grpId="0" animBg="1"/>
      <p:bldP spid="35" grpId="0"/>
      <p:bldP spid="36" grpId="0" animBg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13000">
              <a:schemeClr val="accent6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07375" cy="836613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charset="0"/>
              </a:rPr>
              <a:t>Основные направления моей  педагогической деятельности</a:t>
            </a:r>
          </a:p>
        </p:txBody>
      </p:sp>
      <p:sp>
        <p:nvSpPr>
          <p:cNvPr id="1037" name="Rectangle 41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9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0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" name="Горизонтальный свиток 37"/>
          <p:cNvSpPr/>
          <p:nvPr/>
        </p:nvSpPr>
        <p:spPr>
          <a:xfrm rot="15419980">
            <a:off x="308675" y="1387963"/>
            <a:ext cx="2393451" cy="2007953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Горизонтальный свиток 38"/>
          <p:cNvSpPr/>
          <p:nvPr/>
        </p:nvSpPr>
        <p:spPr>
          <a:xfrm rot="15777978">
            <a:off x="2162951" y="1274961"/>
            <a:ext cx="2303804" cy="2175471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Вертикальный свиток 43"/>
          <p:cNvSpPr/>
          <p:nvPr/>
        </p:nvSpPr>
        <p:spPr>
          <a:xfrm rot="11335314">
            <a:off x="6380461" y="1303821"/>
            <a:ext cx="2254260" cy="2308683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 rot="20813343">
            <a:off x="669737" y="1106347"/>
            <a:ext cx="1643074" cy="208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Диагностика </a:t>
            </a:r>
          </a:p>
          <a:p>
            <a:pPr algn="ctr"/>
            <a:r>
              <a:rPr lang="ru-RU" sz="1600" b="1" dirty="0" smtClean="0"/>
              <a:t>школьной</a:t>
            </a:r>
          </a:p>
          <a:p>
            <a:pPr algn="ctr"/>
            <a:r>
              <a:rPr lang="ru-RU" sz="1600" b="1" dirty="0" smtClean="0"/>
              <a:t> готовности и адаптивное обучение</a:t>
            </a:r>
          </a:p>
          <a:p>
            <a:endParaRPr lang="ru-RU" dirty="0"/>
          </a:p>
        </p:txBody>
      </p:sp>
      <p:sp>
        <p:nvSpPr>
          <p:cNvPr id="12" name="Вертикальный свиток 11"/>
          <p:cNvSpPr/>
          <p:nvPr/>
        </p:nvSpPr>
        <p:spPr>
          <a:xfrm rot="11130051">
            <a:off x="4452614" y="1171839"/>
            <a:ext cx="2192665" cy="2085883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314186">
            <a:off x="4854423" y="1403159"/>
            <a:ext cx="1303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Освоение и внедрение </a:t>
            </a:r>
          </a:p>
          <a:p>
            <a:pPr algn="just"/>
            <a:r>
              <a:rPr lang="ru-RU" sz="1600" b="1" dirty="0" smtClean="0"/>
              <a:t> УМК «Начальная школа</a:t>
            </a:r>
          </a:p>
          <a:p>
            <a:pPr algn="just"/>
            <a:r>
              <a:rPr lang="ru-RU" sz="1600" b="1" dirty="0" smtClean="0"/>
              <a:t>ХХ</a:t>
            </a:r>
            <a:r>
              <a:rPr lang="en-US" sz="1600" b="1" dirty="0" smtClean="0"/>
              <a:t>I</a:t>
            </a:r>
            <a:r>
              <a:rPr lang="ru-RU" sz="1600" b="1" dirty="0" smtClean="0"/>
              <a:t> века»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 rot="21042333">
            <a:off x="2583463" y="1052106"/>
            <a:ext cx="14805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Мониторинг</a:t>
            </a:r>
          </a:p>
          <a:p>
            <a:pPr algn="ctr"/>
            <a:r>
              <a:rPr lang="ru-RU" sz="1600" b="1" dirty="0" smtClean="0"/>
              <a:t> развития ЗУН учащихся и</a:t>
            </a:r>
          </a:p>
          <a:p>
            <a:pPr algn="ctr"/>
            <a:r>
              <a:rPr lang="ru-RU" sz="1600" b="1" dirty="0" smtClean="0"/>
              <a:t>выявление   творческих способностей</a:t>
            </a:r>
          </a:p>
          <a:p>
            <a:pPr algn="ctr"/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 rot="633326">
            <a:off x="6751417" y="1512046"/>
            <a:ext cx="1595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Использование  здоровье- сберегающих технологий </a:t>
            </a:r>
          </a:p>
          <a:p>
            <a:pPr algn="ctr"/>
            <a:r>
              <a:rPr lang="ru-RU" sz="1600" b="1" u="sng" dirty="0" smtClean="0">
                <a:solidFill>
                  <a:srgbClr val="000000"/>
                </a:solidFill>
              </a:rPr>
              <a:t>на каждом уроке</a:t>
            </a:r>
            <a:endParaRPr lang="ru-RU" sz="1600" b="1" u="sng" dirty="0">
              <a:solidFill>
                <a:srgbClr val="000000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214282" y="3286124"/>
            <a:ext cx="8643998" cy="3571876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Использование инновационных образовательных технологий:</a:t>
            </a:r>
          </a:p>
          <a:p>
            <a:pPr lvl="1" algn="just">
              <a:buBlip>
                <a:blip r:embed="rId2"/>
              </a:buBlip>
            </a:pPr>
            <a:r>
              <a:rPr lang="ru-RU" sz="2000" b="1" dirty="0" smtClean="0">
                <a:solidFill>
                  <a:schemeClr val="tx1"/>
                </a:solidFill>
              </a:rPr>
              <a:t> личностно-ориентированное развивающее обучение;</a:t>
            </a:r>
          </a:p>
          <a:p>
            <a:pPr lvl="1" algn="just">
              <a:buBlip>
                <a:blip r:embed="rId2"/>
              </a:buBlip>
            </a:pPr>
            <a:r>
              <a:rPr lang="ru-RU" sz="2000" b="1" dirty="0" smtClean="0">
                <a:solidFill>
                  <a:schemeClr val="tx1"/>
                </a:solidFill>
              </a:rPr>
              <a:t> технология проектной деятельности;</a:t>
            </a:r>
          </a:p>
          <a:p>
            <a:pPr lvl="1" algn="just">
              <a:buBlip>
                <a:blip r:embed="rId2"/>
              </a:buBlip>
            </a:pPr>
            <a:r>
              <a:rPr lang="ru-RU" sz="2000" b="1" dirty="0" smtClean="0">
                <a:solidFill>
                  <a:schemeClr val="tx1"/>
                </a:solidFill>
              </a:rPr>
              <a:t> проблемно-развивающее                                                                                              обучение;;</a:t>
            </a:r>
          </a:p>
          <a:p>
            <a:pPr lvl="1" algn="just">
              <a:buBlip>
                <a:blip r:embed="rId2"/>
              </a:buBlip>
            </a:pPr>
            <a:r>
              <a:rPr lang="ru-RU" sz="2000" b="1" dirty="0" smtClean="0">
                <a:solidFill>
                  <a:schemeClr val="tx1"/>
                </a:solidFill>
              </a:rPr>
              <a:t> исследовательская</a:t>
            </a:r>
          </a:p>
          <a:p>
            <a:pPr lvl="1" algn="just">
              <a:buBlip>
                <a:blip r:embed="rId2"/>
              </a:buBlip>
            </a:pPr>
            <a:r>
              <a:rPr lang="ru-RU" sz="2000" b="1" dirty="0" smtClean="0">
                <a:solidFill>
                  <a:schemeClr val="tx1"/>
                </a:solidFill>
              </a:rPr>
              <a:t>  информационная; </a:t>
            </a:r>
          </a:p>
          <a:p>
            <a:pPr lvl="1" algn="just">
              <a:buBlip>
                <a:blip r:embed="rId2"/>
              </a:buBlip>
            </a:pPr>
            <a:r>
              <a:rPr lang="ru-RU" sz="2000" b="1" dirty="0" smtClean="0">
                <a:solidFill>
                  <a:schemeClr val="tx1"/>
                </a:solidFill>
              </a:rPr>
              <a:t>  компьютерная и т.д.</a:t>
            </a:r>
          </a:p>
          <a:p>
            <a:pPr lvl="1" algn="just">
              <a:buBlip>
                <a:blip r:embed="rId2"/>
              </a:buBlip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lvl="1" algn="just">
              <a:buBlip>
                <a:blip r:embed="rId2"/>
              </a:buBlip>
            </a:pP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для презинтации в Воронеж 04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29058" y="5072074"/>
            <a:ext cx="1706763" cy="1137977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9" name="Рисунок 18" descr="проекты-исследования 056.jpg"/>
          <p:cNvPicPr>
            <a:picLocks noChangeAspect="1"/>
          </p:cNvPicPr>
          <p:nvPr/>
        </p:nvPicPr>
        <p:blipFill>
          <a:blip r:embed="rId4" cstate="print"/>
          <a:srcRect l="16406" t="5469" r="3906"/>
          <a:stretch>
            <a:fillRect/>
          </a:stretch>
        </p:blipFill>
        <p:spPr>
          <a:xfrm rot="5556590">
            <a:off x="6507983" y="4854231"/>
            <a:ext cx="1566705" cy="1043388"/>
          </a:xfrm>
          <a:prstGeom prst="rect">
            <a:avLst/>
          </a:prstGeom>
        </p:spPr>
      </p:pic>
      <p:pic>
        <p:nvPicPr>
          <p:cNvPr id="21" name="Рисунок 20" descr="проекты-исследования 047.jpg"/>
          <p:cNvPicPr>
            <a:picLocks noChangeAspect="1"/>
          </p:cNvPicPr>
          <p:nvPr/>
        </p:nvPicPr>
        <p:blipFill>
          <a:blip r:embed="rId5" cstate="print"/>
          <a:srcRect l="14844" t="5468" r="10937" b="2685"/>
          <a:stretch>
            <a:fillRect/>
          </a:stretch>
        </p:blipFill>
        <p:spPr>
          <a:xfrm rot="6208850">
            <a:off x="7289953" y="4906748"/>
            <a:ext cx="1492677" cy="1037018"/>
          </a:xfrm>
          <a:prstGeom prst="rect">
            <a:avLst/>
          </a:prstGeom>
        </p:spPr>
      </p:pic>
      <p:pic>
        <p:nvPicPr>
          <p:cNvPr id="20" name="Рисунок 19" descr="проекты-исследования 049.jpg"/>
          <p:cNvPicPr>
            <a:picLocks noChangeAspect="1"/>
          </p:cNvPicPr>
          <p:nvPr/>
        </p:nvPicPr>
        <p:blipFill>
          <a:blip r:embed="rId6" cstate="print"/>
          <a:srcRect l="14844" t="8252" r="16406" b="8252"/>
          <a:stretch>
            <a:fillRect/>
          </a:stretch>
        </p:blipFill>
        <p:spPr>
          <a:xfrm rot="4978332">
            <a:off x="5521451" y="4904631"/>
            <a:ext cx="1551605" cy="1057913"/>
          </a:xfrm>
          <a:prstGeom prst="rect">
            <a:avLst/>
          </a:prstGeom>
        </p:spPr>
      </p:pic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000"/>
                            </p:stCondLst>
                            <p:childTnLst>
                              <p:par>
                                <p:cTn id="4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0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38" grpId="0" animBg="1"/>
      <p:bldP spid="39" grpId="0" animBg="1"/>
      <p:bldP spid="44" grpId="0" animBg="1"/>
      <p:bldP spid="49" grpId="0"/>
      <p:bldP spid="12" grpId="0" animBg="1"/>
      <p:bldP spid="14" grpId="0"/>
      <p:bldP spid="15" grpId="0"/>
      <p:bldP spid="16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70" name="Picture 66" descr="сканирование0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4071942"/>
            <a:ext cx="862014" cy="118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91" name="Picture 87" descr="Новое изображени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500298" y="5681596"/>
            <a:ext cx="874713" cy="1176404"/>
          </a:xfrm>
          <a:noFill/>
        </p:spPr>
      </p:pic>
      <p:pic>
        <p:nvPicPr>
          <p:cNvPr id="21579" name="Picture 75" descr="Новое изображение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3857620" y="5429264"/>
            <a:ext cx="962488" cy="1071570"/>
          </a:xfrm>
          <a:noFill/>
        </p:spPr>
      </p:pic>
      <p:pic>
        <p:nvPicPr>
          <p:cNvPr id="21619" name="Picture 115" descr="сканирование00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2285984" y="2500306"/>
            <a:ext cx="1066435" cy="1214446"/>
          </a:xfrm>
          <a:noFill/>
        </p:spPr>
      </p:pic>
      <p:sp>
        <p:nvSpPr>
          <p:cNvPr id="7189" name="WordArt 89"/>
          <p:cNvSpPr>
            <a:spLocks noChangeArrowheads="1" noChangeShapeType="1" noTextEdit="1"/>
          </p:cNvSpPr>
          <p:nvPr/>
        </p:nvSpPr>
        <p:spPr bwMode="auto">
          <a:xfrm>
            <a:off x="214282" y="2214554"/>
            <a:ext cx="5184775" cy="18700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814396"/>
              </a:avLst>
            </a:prstTxWarp>
          </a:bodyPr>
          <a:lstStyle/>
          <a:p>
            <a:pPr algn="ctr"/>
            <a:r>
              <a:rPr lang="ru-RU" sz="14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Мои звёздочки!!!</a:t>
            </a:r>
          </a:p>
        </p:txBody>
      </p:sp>
      <p:pic>
        <p:nvPicPr>
          <p:cNvPr id="21622" name="Picture 118" descr="сканирование000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email"/>
          <a:srcRect/>
          <a:stretch>
            <a:fillRect/>
          </a:stretch>
        </p:blipFill>
        <p:spPr>
          <a:xfrm>
            <a:off x="642910" y="4357694"/>
            <a:ext cx="928665" cy="996722"/>
          </a:xfrm>
        </p:spPr>
      </p:pic>
      <p:pic>
        <p:nvPicPr>
          <p:cNvPr id="21625" name="Picture 121" descr="Изображение 07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28662" y="3071810"/>
            <a:ext cx="1070194" cy="109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9" name="Picture 65" descr="сканирование000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14744" y="3071810"/>
            <a:ext cx="777881" cy="105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9" name="Picture 139" descr="сканирование001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20560404">
            <a:off x="6935551" y="2086578"/>
            <a:ext cx="1007148" cy="132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2" name="Picture 141" descr="сканирование000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928662" y="5500702"/>
            <a:ext cx="1082461" cy="92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6" name="Рисунок 35" descr="сканирование0002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1092721">
            <a:off x="7920062" y="3952395"/>
            <a:ext cx="1080838" cy="150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8" name="Рисунок 38" descr="сканирование0005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657491">
            <a:off x="4960553" y="4139522"/>
            <a:ext cx="82232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9" name="Рисунок 40" descr="сканирование0012.jpg"/>
          <p:cNvPicPr>
            <a:picLocks noChangeAspect="1"/>
          </p:cNvPicPr>
          <p:nvPr/>
        </p:nvPicPr>
        <p:blipFill>
          <a:blip r:embed="rId15" cstate="email">
            <a:lum/>
          </a:blip>
          <a:srcRect/>
          <a:stretch>
            <a:fillRect/>
          </a:stretch>
        </p:blipFill>
        <p:spPr bwMode="auto">
          <a:xfrm rot="20223401">
            <a:off x="6521570" y="3031631"/>
            <a:ext cx="1062780" cy="154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0" name="Рисунок 42" descr="сканирование0003.jpg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20481997">
            <a:off x="5995228" y="4058434"/>
            <a:ext cx="105251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125" descr="сканирование0019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890479">
            <a:off x="7860294" y="2473977"/>
            <a:ext cx="1107749" cy="1518177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184" name="AutoShape 70"/>
          <p:cNvSpPr>
            <a:spLocks noChangeArrowheads="1"/>
          </p:cNvSpPr>
          <p:nvPr/>
        </p:nvSpPr>
        <p:spPr bwMode="auto">
          <a:xfrm>
            <a:off x="1571604" y="3571876"/>
            <a:ext cx="2714644" cy="2214575"/>
          </a:xfrm>
          <a:prstGeom prst="octagon">
            <a:avLst>
              <a:gd name="adj" fmla="val 2928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2008 год</a:t>
            </a:r>
          </a:p>
          <a:p>
            <a:pPr algn="ctr"/>
            <a:r>
              <a:rPr lang="ru-RU" u="sng" dirty="0" smtClean="0">
                <a:solidFill>
                  <a:srgbClr val="7030A0"/>
                </a:solidFill>
              </a:rPr>
              <a:t>Районная </a:t>
            </a:r>
            <a:r>
              <a:rPr lang="ru-RU" u="sng" dirty="0">
                <a:solidFill>
                  <a:srgbClr val="7030A0"/>
                </a:solidFill>
              </a:rPr>
              <a:t>олимпиада 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Русский язык-1 место,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Математика- два 2-х </a:t>
            </a:r>
            <a:r>
              <a:rPr lang="ru-RU" dirty="0">
                <a:solidFill>
                  <a:srgbClr val="7030A0"/>
                </a:solidFill>
              </a:rPr>
              <a:t>места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,Окружающий мир-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два </a:t>
            </a:r>
            <a:r>
              <a:rPr lang="ru-RU" dirty="0" smtClean="0">
                <a:solidFill>
                  <a:srgbClr val="7030A0"/>
                </a:solidFill>
              </a:rPr>
              <a:t>3-х </a:t>
            </a:r>
            <a:r>
              <a:rPr lang="ru-RU" dirty="0">
                <a:solidFill>
                  <a:srgbClr val="7030A0"/>
                </a:solidFill>
              </a:rPr>
              <a:t>места,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Технология-3 место,</a:t>
            </a:r>
          </a:p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198" name="Picture 138" descr="сканирование0009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721181">
            <a:off x="7150209" y="3590590"/>
            <a:ext cx="1028184" cy="1542276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200" name="Picture 140" descr="сканирование0020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046934" y="5077615"/>
            <a:ext cx="1143602" cy="1664366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96" name="Picture 136" descr="сканирование0013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rot="599444">
            <a:off x="8087637" y="5483551"/>
            <a:ext cx="950641" cy="130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357422" y="3214686"/>
            <a:ext cx="11042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11 место на </a:t>
            </a:r>
          </a:p>
          <a:p>
            <a:r>
              <a:rPr lang="ru-RU" sz="1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областной </a:t>
            </a:r>
          </a:p>
          <a:p>
            <a:r>
              <a:rPr lang="ru-RU" sz="1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олимпиаде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643702" y="1285860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Награды по предметам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4414" y="0"/>
            <a:ext cx="6428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Учиться- всегда 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пригодится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97" name="Picture 137" descr="сканирование0010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-1114140">
            <a:off x="5932772" y="5177539"/>
            <a:ext cx="1094054" cy="154651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graphicFrame>
        <p:nvGraphicFramePr>
          <p:cNvPr id="28" name="Диаграмма 27"/>
          <p:cNvGraphicFramePr/>
          <p:nvPr/>
        </p:nvGraphicFramePr>
        <p:xfrm>
          <a:off x="428596" y="214290"/>
          <a:ext cx="535785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857884" y="928670"/>
            <a:ext cx="2846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 26 уч-ся,  18 учатся на 4 и 5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</p:cSld>
  <p:clrMapOvr>
    <a:masterClrMapping/>
  </p:clrMapOvr>
  <p:transition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3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2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0"/>
                                        <p:tgtEl>
                                          <p:spTgt spid="2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3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0"/>
                                        <p:tgtEl>
                                          <p:spTgt spid="2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2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3000"/>
                                        <p:tgtEl>
                                          <p:spTgt spid="2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3000"/>
                                        <p:tgtEl>
                                          <p:spTgt spid="2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10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6000"/>
                            </p:stCondLst>
                            <p:childTnLst>
                              <p:par>
                                <p:cTn id="7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3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3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9000"/>
                            </p:stCondLst>
                            <p:childTnLst>
                              <p:par>
                                <p:cTn id="7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3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000"/>
                            </p:stCondLst>
                            <p:childTnLst>
                              <p:par>
                                <p:cTn id="8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3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5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000"/>
                            </p:stCondLst>
                            <p:childTnLst>
                              <p:par>
                                <p:cTn id="8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3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0"/>
                            </p:stCondLst>
                            <p:childTnLst>
                              <p:par>
                                <p:cTn id="9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3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3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3000"/>
                            </p:stCondLst>
                            <p:childTnLst>
                              <p:par>
                                <p:cTn id="9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3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84" grpId="0" animBg="1"/>
      <p:bldP spid="33" grpId="0"/>
      <p:bldP spid="25" grpId="0"/>
      <p:bldP spid="27" grpId="0"/>
      <p:bldGraphic spid="28" grpId="0">
        <p:bldAsOne/>
      </p:bldGraphic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сканирование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13180">
            <a:off x="7988446" y="4971209"/>
            <a:ext cx="1067637" cy="1444452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7170" name="Рисунок 45" descr="сканирование0008.jpg"/>
          <p:cNvPicPr>
            <a:picLocks noChangeAspect="1"/>
          </p:cNvPicPr>
          <p:nvPr/>
        </p:nvPicPr>
        <p:blipFill>
          <a:blip r:embed="rId5" cstate="email">
            <a:lum contrast="-10000"/>
          </a:blip>
          <a:srcRect/>
          <a:stretch>
            <a:fillRect/>
          </a:stretch>
        </p:blipFill>
        <p:spPr bwMode="auto">
          <a:xfrm>
            <a:off x="428596" y="1142984"/>
            <a:ext cx="1454925" cy="184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1" name="Рисунок 43" descr="сканирование0015.jpg"/>
          <p:cNvPicPr>
            <a:picLocks noChangeAspect="1"/>
          </p:cNvPicPr>
          <p:nvPr/>
        </p:nvPicPr>
        <p:blipFill>
          <a:blip r:embed="rId6" cstate="email">
            <a:lum contrast="-10000"/>
          </a:blip>
          <a:srcRect/>
          <a:stretch>
            <a:fillRect/>
          </a:stretch>
        </p:blipFill>
        <p:spPr bwMode="auto">
          <a:xfrm rot="-1448895">
            <a:off x="3280758" y="1198512"/>
            <a:ext cx="8794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Picture 26" descr="Новое изображение1"/>
          <p:cNvPicPr>
            <a:picLocks noChangeAspect="1" noChangeArrowheads="1"/>
          </p:cNvPicPr>
          <p:nvPr/>
        </p:nvPicPr>
        <p:blipFill>
          <a:blip r:embed="rId7" cstate="email">
            <a:lum contrast="10000"/>
          </a:blip>
          <a:srcRect t="-2971"/>
          <a:stretch>
            <a:fillRect/>
          </a:stretch>
        </p:blipFill>
        <p:spPr bwMode="auto">
          <a:xfrm>
            <a:off x="3586648" y="2357430"/>
            <a:ext cx="24141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 Box 29"/>
          <p:cNvSpPr txBox="1">
            <a:spLocks noChangeArrowheads="1"/>
          </p:cNvSpPr>
          <p:nvPr/>
        </p:nvSpPr>
        <p:spPr bwMode="auto">
          <a:xfrm>
            <a:off x="3571868" y="4429132"/>
            <a:ext cx="23050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Районные фестивали</a:t>
            </a:r>
          </a:p>
          <a:p>
            <a:pPr algn="ctr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« Риторика </a:t>
            </a:r>
            <a:r>
              <a:rPr lang="ru-RU" b="1" dirty="0" smtClean="0">
                <a:solidFill>
                  <a:srgbClr val="7030A0"/>
                </a:solidFill>
              </a:rPr>
              <a:t>-2007</a:t>
            </a:r>
            <a:r>
              <a:rPr lang="ru-RU" b="1" dirty="0">
                <a:solidFill>
                  <a:srgbClr val="7030A0"/>
                </a:solidFill>
              </a:rPr>
              <a:t>»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b="1" u="sng" dirty="0">
                <a:solidFill>
                  <a:srgbClr val="7030A0"/>
                </a:solidFill>
              </a:rPr>
              <a:t>Все 3 места наши</a:t>
            </a:r>
            <a:r>
              <a:rPr lang="ru-RU" b="1" u="sng" dirty="0" smtClean="0">
                <a:solidFill>
                  <a:srgbClr val="7030A0"/>
                </a:solidFill>
              </a:rPr>
              <a:t>!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  <a:p>
            <a:pPr algn="ctr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7030A0"/>
                </a:solidFill>
              </a:rPr>
              <a:t>«Риторика-2008»-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2 и 3 место</a:t>
            </a:r>
            <a:endParaRPr lang="ru-RU" b="1" dirty="0">
              <a:solidFill>
                <a:srgbClr val="7030A0"/>
              </a:solidFill>
            </a:endParaRPr>
          </a:p>
          <a:p>
            <a:pPr algn="ctr">
              <a:buFont typeface="Wingdings" pitchFamily="2" charset="2"/>
              <a:buChar char="q"/>
            </a:pPr>
            <a:r>
              <a:rPr lang="ru-RU" b="1" dirty="0">
                <a:solidFill>
                  <a:srgbClr val="7030A0"/>
                </a:solidFill>
              </a:rPr>
              <a:t>   </a:t>
            </a:r>
            <a:r>
              <a:rPr lang="ru-RU" b="1" u="sng" dirty="0">
                <a:solidFill>
                  <a:srgbClr val="7030A0"/>
                </a:solidFill>
              </a:rPr>
              <a:t>2009-1 и 2 место</a:t>
            </a:r>
          </a:p>
        </p:txBody>
      </p:sp>
      <p:sp>
        <p:nvSpPr>
          <p:cNvPr id="7185" name="AutoShape 72"/>
          <p:cNvSpPr>
            <a:spLocks noChangeArrowheads="1"/>
          </p:cNvSpPr>
          <p:nvPr/>
        </p:nvSpPr>
        <p:spPr bwMode="auto">
          <a:xfrm>
            <a:off x="6357950" y="1285860"/>
            <a:ext cx="2357454" cy="1214446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 u="sng" dirty="0" smtClean="0"/>
          </a:p>
          <a:p>
            <a:pPr algn="ctr"/>
            <a:r>
              <a:rPr lang="ru-RU" sz="1600" b="1" u="sng" dirty="0" smtClean="0">
                <a:solidFill>
                  <a:srgbClr val="7030A0"/>
                </a:solidFill>
              </a:rPr>
              <a:t>Областной</a:t>
            </a:r>
            <a:endParaRPr lang="ru-RU" sz="1600" b="1" u="sng" dirty="0">
              <a:solidFill>
                <a:srgbClr val="7030A0"/>
              </a:solidFill>
            </a:endParaRPr>
          </a:p>
          <a:p>
            <a:pPr algn="ctr"/>
            <a:r>
              <a:rPr lang="ru-RU" sz="1600" b="1" u="sng" dirty="0">
                <a:solidFill>
                  <a:srgbClr val="7030A0"/>
                </a:solidFill>
              </a:rPr>
              <a:t>«Фестиваль риторики</a:t>
            </a:r>
            <a:r>
              <a:rPr lang="ru-RU" sz="1600" b="1" dirty="0">
                <a:solidFill>
                  <a:srgbClr val="7030A0"/>
                </a:solidFill>
              </a:rPr>
              <a:t>»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3 место</a:t>
            </a:r>
          </a:p>
          <a:p>
            <a:pPr algn="ctr"/>
            <a:r>
              <a:rPr lang="ru-RU" sz="1600" b="1" dirty="0" err="1" smtClean="0">
                <a:solidFill>
                  <a:srgbClr val="7030A0"/>
                </a:solidFill>
              </a:rPr>
              <a:t>Сексембаева</a:t>
            </a:r>
            <a:r>
              <a:rPr lang="ru-RU" sz="1600" b="1" dirty="0" smtClean="0">
                <a:solidFill>
                  <a:srgbClr val="7030A0"/>
                </a:solidFill>
              </a:rPr>
              <a:t>  Лена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2007 год</a:t>
            </a:r>
          </a:p>
          <a:p>
            <a:pPr algn="ctr"/>
            <a:endParaRPr lang="ru-RU" sz="1600" b="1" dirty="0"/>
          </a:p>
        </p:txBody>
      </p:sp>
      <p:pic>
        <p:nvPicPr>
          <p:cNvPr id="21569" name="Picture 65" descr="сканирование0001"/>
          <p:cNvPicPr>
            <a:picLocks noChangeAspect="1" noChangeArrowheads="1"/>
          </p:cNvPicPr>
          <p:nvPr/>
        </p:nvPicPr>
        <p:blipFill>
          <a:blip r:embed="rId8" cstate="email"/>
          <a:srcRect l="7105" b="5263"/>
          <a:stretch>
            <a:fillRect/>
          </a:stretch>
        </p:blipFill>
        <p:spPr bwMode="auto">
          <a:xfrm>
            <a:off x="1643042" y="1785926"/>
            <a:ext cx="93398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2" name="Рисунок 44" descr="сканирование0020.jpg"/>
          <p:cNvPicPr>
            <a:picLocks noChangeAspect="1"/>
          </p:cNvPicPr>
          <p:nvPr/>
        </p:nvPicPr>
        <p:blipFill>
          <a:blip r:embed="rId9" cstate="email">
            <a:lum contrast="-10000"/>
          </a:blip>
          <a:srcRect/>
          <a:stretch>
            <a:fillRect/>
          </a:stretch>
        </p:blipFill>
        <p:spPr bwMode="auto">
          <a:xfrm rot="925110">
            <a:off x="5144213" y="1161700"/>
            <a:ext cx="83978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14" name="TextBox 46"/>
          <p:cNvSpPr txBox="1">
            <a:spLocks noChangeArrowheads="1"/>
          </p:cNvSpPr>
          <p:nvPr/>
        </p:nvSpPr>
        <p:spPr bwMode="auto">
          <a:xfrm>
            <a:off x="357158" y="3071810"/>
            <a:ext cx="28575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2007 г</a:t>
            </a:r>
          </a:p>
          <a:p>
            <a:pPr algn="ctr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7030A0"/>
                </a:solidFill>
              </a:rPr>
              <a:t>    </a:t>
            </a:r>
            <a:r>
              <a:rPr lang="ru-RU" sz="1600" b="1" dirty="0" err="1" smtClean="0">
                <a:solidFill>
                  <a:srgbClr val="7030A0"/>
                </a:solidFill>
              </a:rPr>
              <a:t>Сенчихина</a:t>
            </a:r>
            <a:r>
              <a:rPr lang="ru-RU" sz="1600" b="1" dirty="0" smtClean="0">
                <a:solidFill>
                  <a:srgbClr val="7030A0"/>
                </a:solidFill>
              </a:rPr>
              <a:t> Анна 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1 место в </a:t>
            </a:r>
            <a:r>
              <a:rPr lang="ru-RU" sz="1600" b="1" dirty="0" smtClean="0">
                <a:solidFill>
                  <a:srgbClr val="7030A0"/>
                </a:solidFill>
              </a:rPr>
              <a:t>России,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Международная игра-конкурс «Русский медвежонок»- языкознание для всех»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2-3 место в области поделили   </a:t>
            </a:r>
            <a:r>
              <a:rPr lang="ru-RU" sz="1600" b="1" dirty="0" err="1" smtClean="0">
                <a:solidFill>
                  <a:srgbClr val="7030A0"/>
                </a:solidFill>
              </a:rPr>
              <a:t>Липанова</a:t>
            </a:r>
            <a:r>
              <a:rPr lang="ru-RU" sz="1600" b="1" dirty="0" smtClean="0">
                <a:solidFill>
                  <a:srgbClr val="7030A0"/>
                </a:solidFill>
              </a:rPr>
              <a:t> Настя и </a:t>
            </a:r>
            <a:r>
              <a:rPr lang="ru-RU" sz="1600" b="1" dirty="0" err="1" smtClean="0">
                <a:solidFill>
                  <a:srgbClr val="7030A0"/>
                </a:solidFill>
              </a:rPr>
              <a:t>Шершова</a:t>
            </a:r>
            <a:r>
              <a:rPr lang="ru-RU" sz="1600" b="1" dirty="0" smtClean="0">
                <a:solidFill>
                  <a:srgbClr val="7030A0"/>
                </a:solidFill>
              </a:rPr>
              <a:t> Катя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7195" name="Picture 134" descr="сканирование0011"/>
          <p:cNvPicPr>
            <a:picLocks noChangeAspect="1" noChangeArrowheads="1"/>
          </p:cNvPicPr>
          <p:nvPr/>
        </p:nvPicPr>
        <p:blipFill>
          <a:blip r:embed="rId10" cstate="email">
            <a:lum contrast="-10000"/>
          </a:blip>
          <a:srcRect/>
          <a:stretch>
            <a:fillRect/>
          </a:stretch>
        </p:blipFill>
        <p:spPr bwMode="auto">
          <a:xfrm rot="152859">
            <a:off x="4169581" y="1020367"/>
            <a:ext cx="9382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7" descr="сканирование0006"/>
          <p:cNvPicPr>
            <a:picLocks noChangeAspect="1" noChangeArrowheads="1"/>
          </p:cNvPicPr>
          <p:nvPr/>
        </p:nvPicPr>
        <p:blipFill>
          <a:blip r:embed="rId11" cstate="email">
            <a:lum contrast="-20000"/>
          </a:blip>
          <a:srcRect/>
          <a:stretch>
            <a:fillRect/>
          </a:stretch>
        </p:blipFill>
        <p:spPr bwMode="auto">
          <a:xfrm rot="947608">
            <a:off x="7598498" y="2587020"/>
            <a:ext cx="1166813" cy="139683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213" name="Рисунок 46" descr="сканирование0004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072330" y="4857760"/>
            <a:ext cx="928687" cy="1338263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0" y="214290"/>
            <a:ext cx="9105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Внеклассная  работа: конкурсы, фестивали,  марафоны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388" y="4214818"/>
            <a:ext cx="21543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Фестиваль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«Мир глазами детей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48" y="5429264"/>
            <a:ext cx="23063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«Русский медвежонок»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2009г -1 место в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Воронежском регионе-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FF0000"/>
                </a:solidFill>
              </a:rPr>
              <a:t>Немченко Маша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 descr="23 марта, театр+ округ  2010 358.jpg"/>
          <p:cNvPicPr>
            <a:picLocks noChangeAspect="1"/>
          </p:cNvPicPr>
          <p:nvPr/>
        </p:nvPicPr>
        <p:blipFill>
          <a:blip r:embed="rId13" cstate="print"/>
          <a:srcRect l="38281" t="29126" r="38281" b="20776"/>
          <a:stretch>
            <a:fillRect/>
          </a:stretch>
        </p:blipFill>
        <p:spPr>
          <a:xfrm>
            <a:off x="2857488" y="5357826"/>
            <a:ext cx="714380" cy="857256"/>
          </a:xfrm>
          <a:prstGeom prst="rect">
            <a:avLst/>
          </a:prstGeom>
        </p:spPr>
      </p:pic>
      <p:pic>
        <p:nvPicPr>
          <p:cNvPr id="7207" name="Рисунок 37" descr="сканирование0007.jpg"/>
          <p:cNvPicPr>
            <a:picLocks noChangeAspect="1"/>
          </p:cNvPicPr>
          <p:nvPr/>
        </p:nvPicPr>
        <p:blipFill>
          <a:blip r:embed="rId14" cstate="email">
            <a:lum contrast="-20000"/>
          </a:blip>
          <a:srcRect/>
          <a:stretch>
            <a:fillRect/>
          </a:stretch>
        </p:blipFill>
        <p:spPr bwMode="auto">
          <a:xfrm rot="20540943">
            <a:off x="6384455" y="2615176"/>
            <a:ext cx="1162050" cy="140729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9" name="Рисунок 18" descr="сканирование0017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792" y="5500702"/>
            <a:ext cx="602323" cy="1026180"/>
          </a:xfrm>
          <a:prstGeom prst="rect">
            <a:avLst/>
          </a:prstGeom>
        </p:spPr>
      </p:pic>
      <p:pic>
        <p:nvPicPr>
          <p:cNvPr id="21" name="Рисунок 20" descr="сканирование0010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21202183">
            <a:off x="5977395" y="4911830"/>
            <a:ext cx="1019058" cy="140150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custDataLst>
      <p:tags r:id="rId1"/>
    </p:custDataLst>
  </p:cSld>
  <p:clrMapOvr>
    <a:masterClrMapping/>
  </p:clrMapOvr>
  <p:transition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3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3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1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6000"/>
                            </p:stCondLst>
                            <p:childTnLst>
                              <p:par>
                                <p:cTn id="6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5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1000"/>
                            </p:stCondLst>
                            <p:childTnLst>
                              <p:par>
                                <p:cTn id="7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0"/>
                            </p:stCondLst>
                            <p:childTnLst>
                              <p:par>
                                <p:cTn id="7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5" grpId="0" animBg="1"/>
      <p:bldP spid="7214" grpId="0"/>
      <p:bldP spid="40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23 марта, театр+ округ  2010 419.jpg"/>
          <p:cNvPicPr>
            <a:picLocks noChangeAspect="1"/>
          </p:cNvPicPr>
          <p:nvPr/>
        </p:nvPicPr>
        <p:blipFill>
          <a:blip r:embed="rId3" cstate="print"/>
          <a:srcRect l="5326" t="2947" r="10289"/>
          <a:stretch>
            <a:fillRect/>
          </a:stretch>
        </p:blipFill>
        <p:spPr>
          <a:xfrm rot="20814440">
            <a:off x="3038161" y="3876148"/>
            <a:ext cx="1556135" cy="114300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29" name="Рисунок 28" descr="проекты-исследования 039.jpg"/>
          <p:cNvPicPr>
            <a:picLocks noChangeAspect="1"/>
          </p:cNvPicPr>
          <p:nvPr/>
        </p:nvPicPr>
        <p:blipFill>
          <a:blip r:embed="rId4" cstate="print"/>
          <a:srcRect l="16406" t="6860" r="10156" b="5468"/>
          <a:stretch>
            <a:fillRect/>
          </a:stretch>
        </p:blipFill>
        <p:spPr>
          <a:xfrm rot="16200000">
            <a:off x="5076728" y="4924536"/>
            <a:ext cx="1704676" cy="114249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0570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99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Классный руководитель – </a:t>
            </a:r>
          </a:p>
          <a:p>
            <a:pPr algn="ctr">
              <a:buFont typeface="Arial" charset="0"/>
              <a:buNone/>
              <a:defRPr/>
            </a:pP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99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      друг, наставник, защитник, «мама»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99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сканирование00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695248" y="1500175"/>
            <a:ext cx="2211601" cy="1428760"/>
          </a:xfrm>
          <a:prstGeom prst="rect">
            <a:avLst/>
          </a:prstGeom>
        </p:spPr>
      </p:pic>
      <p:pic>
        <p:nvPicPr>
          <p:cNvPr id="6" name="Рисунок 5" descr="сканирование000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5720" y="3571877"/>
            <a:ext cx="2000264" cy="133127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6" name="Рисунок 15" descr="IMG_1072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21347628">
            <a:off x="545775" y="1227734"/>
            <a:ext cx="2359939" cy="133391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14282" y="2928934"/>
            <a:ext cx="233225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Театральный кружок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«Золотой ключик»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554" y="1142984"/>
            <a:ext cx="2714644" cy="235745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     Мы -одна семья ! 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          21 день вместе!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В санатории ОКБ . 2008г 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9" name="Рисунок 18" descr="S7302123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240274">
            <a:off x="6596138" y="1214437"/>
            <a:ext cx="2296715" cy="1544343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22" name="Рисунок 21" descr="S7307933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428596" y="5214950"/>
            <a:ext cx="2028893" cy="1325323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4214810" y="3786190"/>
            <a:ext cx="31433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Семейный проект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«Мои  корни»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7158" y="5143512"/>
            <a:ext cx="2128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Экологическая неделя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1348968">
            <a:off x="511191" y="2522447"/>
            <a:ext cx="257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Участие в конкурсах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27707">
            <a:off x="6430236" y="2745315"/>
            <a:ext cx="242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</a:t>
            </a:r>
            <a:r>
              <a:rPr lang="ru-RU" sz="2000" b="1" dirty="0" smtClean="0">
                <a:solidFill>
                  <a:srgbClr val="FF0000"/>
                </a:solidFill>
              </a:rPr>
              <a:t>Встречи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  с ветеранами ВОВ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1" name="Рисунок 20" descr="23 марта, театр+ округ  2010 813.jpg"/>
          <p:cNvPicPr>
            <a:picLocks noChangeAspect="1"/>
          </p:cNvPicPr>
          <p:nvPr/>
        </p:nvPicPr>
        <p:blipFill>
          <a:blip r:embed="rId10" cstate="print"/>
          <a:srcRect l="14697" t="-2210"/>
          <a:stretch>
            <a:fillRect/>
          </a:stretch>
        </p:blipFill>
        <p:spPr>
          <a:xfrm rot="16753222">
            <a:off x="7091066" y="3941461"/>
            <a:ext cx="1412377" cy="95006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26" name="Рисунок 25" descr="23 марта, театр+ округ  2010 802.jpg"/>
          <p:cNvPicPr>
            <a:picLocks noChangeAspect="1"/>
          </p:cNvPicPr>
          <p:nvPr/>
        </p:nvPicPr>
        <p:blipFill>
          <a:blip r:embed="rId11" cstate="print"/>
          <a:srcRect l="2703" t="8532"/>
          <a:stretch>
            <a:fillRect/>
          </a:stretch>
        </p:blipFill>
        <p:spPr>
          <a:xfrm>
            <a:off x="6572264" y="5143512"/>
            <a:ext cx="2436456" cy="128588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9" name="Рисунок 8" descr="гала концерт и др.апрель2010 023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 rot="488897">
            <a:off x="2263218" y="2952772"/>
            <a:ext cx="387255" cy="71438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28" name="Рисунок 27" descr="23 марта, театр+ округ  2010 729.jpg"/>
          <p:cNvPicPr>
            <a:picLocks noChangeAspect="1"/>
          </p:cNvPicPr>
          <p:nvPr/>
        </p:nvPicPr>
        <p:blipFill>
          <a:blip r:embed="rId13" cstate="print"/>
          <a:srcRect l="1936" b="37931"/>
          <a:stretch>
            <a:fillRect/>
          </a:stretch>
        </p:blipFill>
        <p:spPr>
          <a:xfrm>
            <a:off x="2571737" y="5214950"/>
            <a:ext cx="2666471" cy="128588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5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000"/>
                            </p:stCondLst>
                            <p:childTnLst>
                              <p:par>
                                <p:cTn id="6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000"/>
                            </p:stCondLst>
                            <p:childTnLst>
                              <p:par>
                                <p:cTn id="6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0"/>
                            </p:stCondLst>
                            <p:childTnLst>
                              <p:par>
                                <p:cTn id="6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  <p:bldP spid="23" grpId="0"/>
      <p:bldP spid="24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сканирование00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187333">
            <a:off x="2167972" y="5137008"/>
            <a:ext cx="946834" cy="1325402"/>
          </a:xfrm>
          <a:prstGeom prst="rect">
            <a:avLst/>
          </a:prstGeom>
          <a:ln>
            <a:solidFill>
              <a:srgbClr val="FF66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" y="214290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Чтобы учить других, надо постоянно учиться самому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сканирование00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020669">
            <a:off x="4916853" y="1446680"/>
            <a:ext cx="1205881" cy="165844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Рисунок 7" descr="сканирование000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611152">
            <a:off x="7638438" y="1378946"/>
            <a:ext cx="1200874" cy="166185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Рисунок 8" descr="сканирование000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15074" y="1285860"/>
            <a:ext cx="1357322" cy="1777511"/>
          </a:xfrm>
          <a:prstGeom prst="rect">
            <a:avLst/>
          </a:prstGeom>
        </p:spPr>
      </p:pic>
      <p:pic>
        <p:nvPicPr>
          <p:cNvPr id="10" name="Рисунок 9" descr="сканирование000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86512" y="1428736"/>
            <a:ext cx="1214446" cy="1587636"/>
          </a:xfrm>
          <a:prstGeom prst="rect">
            <a:avLst/>
          </a:prstGeom>
        </p:spPr>
      </p:pic>
      <p:pic>
        <p:nvPicPr>
          <p:cNvPr id="15" name="Рисунок 14" descr="сканирование000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0437777">
            <a:off x="4673560" y="3145150"/>
            <a:ext cx="1158314" cy="167164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Рисунок 15" descr="сканирование0009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058757">
            <a:off x="7696966" y="2856833"/>
            <a:ext cx="1325300" cy="186444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4" name="Рисунок 13" descr="на гранд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183491">
            <a:off x="6763555" y="2818780"/>
            <a:ext cx="1276020" cy="184906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7" name="Рисунок 16" descr="сканирование0010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1055601">
            <a:off x="7497685" y="4595327"/>
            <a:ext cx="1130471" cy="157136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Рисунок 12" descr="сканирование0001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20864962">
            <a:off x="5748915" y="2893438"/>
            <a:ext cx="1204826" cy="179557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9" name="Рисунок 18" descr="сканирование0002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429388" y="4357694"/>
            <a:ext cx="1087960" cy="166537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2" name="Рисунок 11" descr="Награды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 rot="20840428">
            <a:off x="5306234" y="4464559"/>
            <a:ext cx="1154173" cy="1613084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pic>
        <p:nvPicPr>
          <p:cNvPr id="21" name="Рисунок 20" descr="сканирование0025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 rot="20111021">
            <a:off x="490058" y="1994746"/>
            <a:ext cx="913077" cy="117459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4" name="Рисунок 23" descr="сканирование0027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1500166" y="1714488"/>
            <a:ext cx="931982" cy="131395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6" name="Рисунок 25" descr="сканирование0022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 rot="1200576">
            <a:off x="2457065" y="1966674"/>
            <a:ext cx="841508" cy="114841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2" name="Рисунок 21" descr="сканирование0033.jp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 rot="6540426">
            <a:off x="2389442" y="3073766"/>
            <a:ext cx="1072324" cy="128585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3" name="Рисунок 22" descr="сканирование0034.jpg"/>
          <p:cNvPicPr>
            <a:picLocks noChangeAspect="1"/>
          </p:cNvPicPr>
          <p:nvPr/>
        </p:nvPicPr>
        <p:blipFill>
          <a:blip r:embed="rId18" cstate="email">
            <a:lum/>
          </a:blip>
          <a:stretch>
            <a:fillRect/>
          </a:stretch>
        </p:blipFill>
        <p:spPr>
          <a:xfrm rot="4182952">
            <a:off x="376939" y="2924858"/>
            <a:ext cx="1070418" cy="154928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7" name="Рисунок 26" descr="сканирование0023.jpg"/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>
          <a:xfrm rot="20409735">
            <a:off x="478692" y="5189917"/>
            <a:ext cx="921556" cy="129842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8" name="Рисунок 27" descr="сканирование0031.jpg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1285852" y="5000636"/>
            <a:ext cx="954286" cy="13731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0" name="Рисунок 29" descr="сайт3.JPG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 rot="20961134">
            <a:off x="1053567" y="3790466"/>
            <a:ext cx="881134" cy="6608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8" name="Рисунок 17" descr="сертификаты и благоарности.jpg"/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 rot="5400000">
            <a:off x="6441046" y="5437461"/>
            <a:ext cx="1183406" cy="157161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214282" y="1214422"/>
            <a:ext cx="408919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Самосовершенствование</a:t>
            </a:r>
            <a:endParaRPr lang="ru-RU" sz="2400" b="1" u="sng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662" y="4429132"/>
            <a:ext cx="1833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Публикации</a:t>
            </a: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29322" y="714356"/>
            <a:ext cx="2307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Мои награды</a:t>
            </a:r>
            <a:endParaRPr lang="ru-RU" sz="28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1" name="Рисунок 30" descr="сайт2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 rot="548734">
            <a:off x="1922736" y="3793049"/>
            <a:ext cx="949047" cy="711785"/>
          </a:xfrm>
          <a:prstGeom prst="rect">
            <a:avLst/>
          </a:prstGeom>
        </p:spPr>
      </p:pic>
      <p:pic>
        <p:nvPicPr>
          <p:cNvPr id="33" name="Рисунок 32" descr="сайт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428728" y="3071810"/>
            <a:ext cx="1000100" cy="75007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0"/>
                            </p:stCondLst>
                            <p:childTnLst>
                              <p:par>
                                <p:cTn id="4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000"/>
                            </p:stCondLst>
                            <p:childTnLst>
                              <p:par>
                                <p:cTn id="5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6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0"/>
                            </p:stCondLst>
                            <p:childTnLst>
                              <p:par>
                                <p:cTn id="7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8000"/>
                            </p:stCondLst>
                            <p:childTnLst>
                              <p:par>
                                <p:cTn id="7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0"/>
                            </p:stCondLst>
                            <p:childTnLst>
                              <p:par>
                                <p:cTn id="8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4000"/>
                            </p:stCondLst>
                            <p:childTnLst>
                              <p:par>
                                <p:cTn id="8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7000"/>
                            </p:stCondLst>
                            <p:childTnLst>
                              <p:par>
                                <p:cTn id="9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2000"/>
                            </p:stCondLst>
                            <p:childTnLst>
                              <p:par>
                                <p:cTn id="9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5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1.4|1.3|1.4|1.2|1.3|1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1.4|1.3|1.4|1.2|1.3|1.4|1.5"/>
</p:tagLst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486</Words>
  <Application>Microsoft Office PowerPoint</Application>
  <PresentationFormat>Экран (4:3)</PresentationFormat>
  <Paragraphs>124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 </vt:lpstr>
      <vt:lpstr>Основные направления моей  педагогической деятельности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170</cp:revision>
  <dcterms:created xsi:type="dcterms:W3CDTF">2010-04-18T12:05:53Z</dcterms:created>
  <dcterms:modified xsi:type="dcterms:W3CDTF">2010-04-20T23:29:08Z</dcterms:modified>
</cp:coreProperties>
</file>