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63" r:id="rId18"/>
    <p:sldId id="264" r:id="rId19"/>
    <p:sldId id="279" r:id="rId20"/>
    <p:sldId id="280" r:id="rId21"/>
    <p:sldId id="281" r:id="rId22"/>
    <p:sldId id="282" r:id="rId23"/>
    <p:sldId id="283" r:id="rId24"/>
    <p:sldId id="289" r:id="rId25"/>
    <p:sldId id="284" r:id="rId26"/>
    <p:sldId id="285" r:id="rId27"/>
    <p:sldId id="286" r:id="rId28"/>
    <p:sldId id="287" r:id="rId29"/>
    <p:sldId id="288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9636-F818-46DF-9DF1-9A2CFF30EF3A}" type="datetimeFigureOut">
              <a:rPr lang="ru-RU" smtClean="0"/>
              <a:pPr/>
              <a:t>14.06.2012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A413-0ED7-4AC2-B724-A4E79B355B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9636-F818-46DF-9DF1-9A2CFF30EF3A}" type="datetimeFigureOut">
              <a:rPr lang="ru-RU" smtClean="0"/>
              <a:pPr/>
              <a:t>14.06.2012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A413-0ED7-4AC2-B724-A4E79B355B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9636-F818-46DF-9DF1-9A2CFF30EF3A}" type="datetimeFigureOut">
              <a:rPr lang="ru-RU" smtClean="0"/>
              <a:pPr/>
              <a:t>14.06.2012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A413-0ED7-4AC2-B724-A4E79B355B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9636-F818-46DF-9DF1-9A2CFF30EF3A}" type="datetimeFigureOut">
              <a:rPr lang="ru-RU" smtClean="0"/>
              <a:pPr/>
              <a:t>14.06.2012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A413-0ED7-4AC2-B724-A4E79B355B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9636-F818-46DF-9DF1-9A2CFF30EF3A}" type="datetimeFigureOut">
              <a:rPr lang="ru-RU" smtClean="0"/>
              <a:pPr/>
              <a:t>14.06.2012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A413-0ED7-4AC2-B724-A4E79B355B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9636-F818-46DF-9DF1-9A2CFF30EF3A}" type="datetimeFigureOut">
              <a:rPr lang="ru-RU" smtClean="0"/>
              <a:pPr/>
              <a:t>14.06.2012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A413-0ED7-4AC2-B724-A4E79B355B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9636-F818-46DF-9DF1-9A2CFF30EF3A}" type="datetimeFigureOut">
              <a:rPr lang="ru-RU" smtClean="0"/>
              <a:pPr/>
              <a:t>14.06.2012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A413-0ED7-4AC2-B724-A4E79B355B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9636-F818-46DF-9DF1-9A2CFF30EF3A}" type="datetimeFigureOut">
              <a:rPr lang="ru-RU" smtClean="0"/>
              <a:pPr/>
              <a:t>14.06.2012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A413-0ED7-4AC2-B724-A4E79B355B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9636-F818-46DF-9DF1-9A2CFF30EF3A}" type="datetimeFigureOut">
              <a:rPr lang="ru-RU" smtClean="0"/>
              <a:pPr/>
              <a:t>14.06.2012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A413-0ED7-4AC2-B724-A4E79B355B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9636-F818-46DF-9DF1-9A2CFF30EF3A}" type="datetimeFigureOut">
              <a:rPr lang="ru-RU" smtClean="0"/>
              <a:pPr/>
              <a:t>14.06.2012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A413-0ED7-4AC2-B724-A4E79B355B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9636-F818-46DF-9DF1-9A2CFF30EF3A}" type="datetimeFigureOut">
              <a:rPr lang="ru-RU" smtClean="0"/>
              <a:pPr/>
              <a:t>14.06.2012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A413-0ED7-4AC2-B724-A4E79B355B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D9636-F818-46DF-9DF1-9A2CFF30EF3A}" type="datetimeFigureOut">
              <a:rPr lang="ru-RU" smtClean="0"/>
              <a:pPr/>
              <a:t>14.06.2012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8A413-0ED7-4AC2-B724-A4E79B355B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5357850"/>
          </a:xfrm>
        </p:spPr>
        <p:txBody>
          <a:bodyPr/>
          <a:lstStyle/>
          <a:p>
            <a:pPr algn="ctr">
              <a:buNone/>
            </a:pPr>
            <a:endParaRPr lang="ru-RU" sz="4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Анализ работы </a:t>
            </a:r>
          </a:p>
          <a:p>
            <a:pPr algn="ctr">
              <a:buNone/>
            </a:pP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методического объединения</a:t>
            </a:r>
            <a:endParaRPr lang="ru-RU" sz="4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учителей начальных классов</a:t>
            </a:r>
            <a:endParaRPr lang="ru-RU" sz="4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за 2011 – 2012 учебный год</a:t>
            </a:r>
            <a:endParaRPr lang="ru-RU" sz="4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57224" y="571500"/>
          <a:ext cx="7829576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376"/>
                <a:gridCol w="2057400"/>
                <a:gridCol w="2071702"/>
                <a:gridCol w="2043098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Ерёмина Л.Р.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Фролова Н.Н.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Летняя научно-практическая конференция. МАОУ ДПО ИПК г.Новокузнецка</a:t>
                      </a:r>
                    </a:p>
                    <a:p>
                      <a:r>
                        <a:rPr lang="ru-RU" sz="18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 </a:t>
                      </a:r>
                      <a:r>
                        <a:rPr lang="ru-RU" sz="1800" b="0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«Организация внеурочной деятельности как средство личностного самовыражения, самореализации и профессионального самоопределения воспитанников»</a:t>
                      </a:r>
                      <a:endParaRPr lang="ru-RU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Публикации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педагогов, членов МО, отражающие опыт работы школы.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16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Ф.И.О. автора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Название публикации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Издательство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Володенкова Н.А.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Статья </a:t>
                      </a:r>
                      <a:r>
                        <a:rPr lang="ru-RU" sz="1800" b="1" i="1" dirty="0">
                          <a:latin typeface="Times New Roman"/>
                          <a:ea typeface="Calibri"/>
                          <a:cs typeface="Times New Roman"/>
                        </a:rPr>
                        <a:t>«Формирование умений работать с книгой» </a:t>
                      </a:r>
                      <a:r>
                        <a:rPr lang="ru-RU" sz="1800" b="0" i="0" dirty="0">
                          <a:latin typeface="Times New Roman"/>
                          <a:ea typeface="Calibri"/>
                          <a:cs typeface="Times New Roman"/>
                        </a:rPr>
                        <a:t>в сборнике «Формирование читательской компетентности школьников в условиях введения ФГОС общего образования».</a:t>
                      </a:r>
                      <a:endParaRPr lang="ru-RU" sz="1800" b="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МАОУ ДПО ИПК г.Новокузнецка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85750"/>
          <a:ext cx="8258204" cy="5327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6004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Ширяева В.Г.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Статья </a:t>
                      </a: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Повышение читательского интереса средствами предмета «Литературное чтение»» </a:t>
                      </a:r>
                      <a:r>
                        <a:rPr lang="ru-RU" sz="1600" b="0" i="0" dirty="0">
                          <a:latin typeface="Times New Roman"/>
                          <a:ea typeface="Calibri"/>
                          <a:cs typeface="Times New Roman"/>
                        </a:rPr>
                        <a:t>в сборнике «Формирование читательской компетентности школьников в условиях введения ФГОС общего образования».</a:t>
                      </a:r>
                      <a:endParaRPr lang="ru-RU" sz="1600" b="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МАОУ ДПО ИПК г.Новокузнецка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Огнева С.В.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Статья </a:t>
                      </a:r>
                      <a:r>
                        <a:rPr lang="ru-RU" sz="1600" b="1" i="1" dirty="0">
                          <a:latin typeface="Times New Roman"/>
                          <a:ea typeface="Calibri"/>
                          <a:cs typeface="Times New Roman"/>
                        </a:rPr>
                        <a:t>«Внедрение программы «Азбука хорошего поведения» в условиях введения ФГОС»</a:t>
                      </a:r>
                      <a:endParaRPr lang="ru-RU" sz="16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МАОУ ДПО ИПК г.Новокузнецка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57166"/>
          <a:ext cx="8229600" cy="3084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0668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Ерёмина Л.Р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.,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Фролова Н.Н.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Статья</a:t>
                      </a:r>
                      <a:r>
                        <a:rPr lang="ru-RU" sz="1600" b="1" i="1" dirty="0">
                          <a:latin typeface="Times New Roman"/>
                          <a:ea typeface="Calibri"/>
                          <a:cs typeface="Times New Roman"/>
                        </a:rPr>
                        <a:t> «Организация внеурочной деятельности как средство личностного самовыражения, самореализации и профессионального самоопределения воспитанников»</a:t>
                      </a:r>
                      <a:endParaRPr lang="ru-RU" sz="16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МАОУ ДПО ИПК г.Новокузнецка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Участие обучающихся в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конкурсах различного уровня: 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Район: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Праздник-конкурс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экологии: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Экознайка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Изучаем птиц» -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место – сборная 3Б и 3Г классов;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Конкурс литературных работ «Перо Жар-птицы» 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место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Шевень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Степан (4Б);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Конкурс «Экологическая листовка» 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место – Дьяков Лев (4Б);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Экознайка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Изучаем лес» 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место – Ярков Егор (3А), Шимановский Данил (3Б),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Смородинова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Екатерина (4А), Макарова Влада (4Г), Нартов Александр (4В);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«Первоцветы» 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место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Силакова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А. (2Г)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Конкурс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хореографического искусства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место – сборная команда (2А) и (3Б) классов.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место – Семёнова Арина (2Б).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Районные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предметные олимпиады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русский язык и окружающий мир - ΙΙΙ место – Нартов А.(4В).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Смотр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конкурс «Разговор о правильном питании»: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место - Калинин Вячеслав (4Б),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место - Гришин Данил (3Г),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место 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Погарский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Кирилл (2Б),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место - Корнилова Виктория (3Г).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Научно-практическая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конференция младших школьников: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VII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исследовательская конференция Заводского района 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место - Дьяков Лев (4Б);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Конференция «Центра здоровья» Заводского района «Моё здоровье» 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место - Дьяков Лев (4 Б),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место 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Ухин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Семён (4Б).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Компьютерный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мир для 2-4 классов 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место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Староватова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Д. (4А), Тихонов А. (4А), Куликов Д. (4Б).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71472" y="285750"/>
            <a:ext cx="771530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Город: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Конкурс «Юный литератор» Институт непрерывного образования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место – Крикунов Михаил (2Б).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Всероссийские дистанционные конкурсы: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«Эрудит», Игра-конкурс по ОБЖ, КИТ, Английский язык «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Spirit of the Christmas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», «Новогодний переполох», «Русский медвежонок», «Золотое Руно», «Человек и природа».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468313" y="2781300"/>
            <a:ext cx="8245475" cy="3790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ru-RU" sz="3200" b="1" dirty="0" smtClean="0">
                <a:solidFill>
                  <a:schemeClr val="accent2"/>
                </a:solidFill>
                <a:latin typeface="Tahoma" pitchFamily="34" charset="0"/>
              </a:rPr>
              <a:t>Федеральный </a:t>
            </a:r>
            <a:r>
              <a:rPr lang="ru-RU" sz="3200" b="1" dirty="0">
                <a:solidFill>
                  <a:schemeClr val="accent2"/>
                </a:solidFill>
                <a:latin typeface="Tahoma" pitchFamily="34" charset="0"/>
              </a:rPr>
              <a:t>государственный образовательный </a:t>
            </a:r>
            <a:r>
              <a:rPr lang="ru-RU" sz="3200" b="1" dirty="0">
                <a:solidFill>
                  <a:srgbClr val="CC0000"/>
                </a:solidFill>
                <a:latin typeface="Tahoma" pitchFamily="34" charset="0"/>
              </a:rPr>
              <a:t>стандарт</a:t>
            </a:r>
            <a:r>
              <a:rPr lang="ru-RU" sz="3200" b="1" dirty="0">
                <a:solidFill>
                  <a:schemeClr val="accent2"/>
                </a:solidFill>
                <a:latin typeface="Tahoma" pitchFamily="34" charset="0"/>
              </a:rPr>
              <a:t> общего образования в контексте государственной политики в образовании</a:t>
            </a:r>
            <a:br>
              <a:rPr lang="ru-RU" sz="3200" b="1" dirty="0">
                <a:solidFill>
                  <a:schemeClr val="accent2"/>
                </a:solidFill>
                <a:latin typeface="Tahoma" pitchFamily="34" charset="0"/>
              </a:rPr>
            </a:br>
            <a:r>
              <a:rPr lang="ru-RU" sz="3200" b="1" dirty="0">
                <a:solidFill>
                  <a:schemeClr val="accent2"/>
                </a:solidFill>
                <a:latin typeface="Tahoma" pitchFamily="34" charset="0"/>
              </a:rPr>
              <a:t/>
            </a:r>
            <a:br>
              <a:rPr lang="ru-RU" sz="3200" b="1" dirty="0">
                <a:solidFill>
                  <a:schemeClr val="accent2"/>
                </a:solidFill>
                <a:latin typeface="Tahoma" pitchFamily="34" charset="0"/>
              </a:rPr>
            </a:br>
            <a:r>
              <a:rPr lang="ru-RU" sz="2400" b="1" dirty="0">
                <a:solidFill>
                  <a:schemeClr val="accent2"/>
                </a:solidFill>
                <a:latin typeface="Tahoma" pitchFamily="34" charset="0"/>
              </a:rPr>
              <a:t>2-3 февраля 2010 г.</a:t>
            </a:r>
            <a:br>
              <a:rPr lang="ru-RU" sz="2400" b="1" dirty="0">
                <a:solidFill>
                  <a:schemeClr val="accent2"/>
                </a:solidFill>
                <a:latin typeface="Tahoma" pitchFamily="34" charset="0"/>
              </a:rPr>
            </a:br>
            <a:r>
              <a:rPr lang="ru-RU" sz="2400" b="1" dirty="0">
                <a:solidFill>
                  <a:schemeClr val="accent2"/>
                </a:solidFill>
                <a:latin typeface="Tahoma" pitchFamily="34" charset="0"/>
              </a:rPr>
              <a:t>Москва</a:t>
            </a:r>
            <a:endParaRPr lang="ru-RU" sz="32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pic>
        <p:nvPicPr>
          <p:cNvPr id="54275" name="Picture 3" descr="OurNewScho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995738" cy="2852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Oval 2"/>
          <p:cNvSpPr>
            <a:spLocks noChangeArrowheads="1"/>
          </p:cNvSpPr>
          <p:nvPr/>
        </p:nvSpPr>
        <p:spPr bwMode="auto">
          <a:xfrm>
            <a:off x="0" y="1428736"/>
            <a:ext cx="4929190" cy="30226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FF7C8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ru-RU" sz="1800" b="1" dirty="0" smtClean="0">
                <a:solidFill>
                  <a:srgbClr val="DC1712"/>
                </a:solidFill>
              </a:rPr>
              <a:t>                   Предметные</a:t>
            </a:r>
            <a:endParaRPr lang="ru-RU" sz="1800" b="1" dirty="0">
              <a:solidFill>
                <a:srgbClr val="DC1712"/>
              </a:solidFill>
            </a:endParaRPr>
          </a:p>
          <a:p>
            <a:pPr eaLnBrk="1" hangingPunct="1"/>
            <a:r>
              <a:rPr lang="ru-RU" sz="1800" dirty="0">
                <a:solidFill>
                  <a:srgbClr val="00B050"/>
                </a:solidFill>
              </a:rPr>
              <a:t>освоенный опыт </a:t>
            </a:r>
            <a:endParaRPr lang="ru-RU" dirty="0" smtClean="0">
              <a:solidFill>
                <a:srgbClr val="00B050"/>
              </a:solidFill>
            </a:endParaRPr>
          </a:p>
          <a:p>
            <a:pPr eaLnBrk="1" hangingPunct="1"/>
            <a:r>
              <a:rPr lang="ru-RU" sz="1800" dirty="0" smtClean="0">
                <a:solidFill>
                  <a:srgbClr val="00B050"/>
                </a:solidFill>
              </a:rPr>
              <a:t>специфической </a:t>
            </a:r>
            <a:r>
              <a:rPr lang="ru-RU" sz="1800" dirty="0">
                <a:solidFill>
                  <a:srgbClr val="00B050"/>
                </a:solidFill>
              </a:rPr>
              <a:t>для данной </a:t>
            </a:r>
          </a:p>
          <a:p>
            <a:pPr eaLnBrk="1" hangingPunct="1"/>
            <a:r>
              <a:rPr lang="ru-RU" sz="1800" dirty="0">
                <a:solidFill>
                  <a:srgbClr val="00B050"/>
                </a:solidFill>
              </a:rPr>
              <a:t>предметной области </a:t>
            </a:r>
          </a:p>
          <a:p>
            <a:pPr eaLnBrk="1" hangingPunct="1"/>
            <a:r>
              <a:rPr lang="ru-RU" sz="1800" dirty="0">
                <a:solidFill>
                  <a:srgbClr val="00B050"/>
                </a:solidFill>
              </a:rPr>
              <a:t> деятельности по получению нового </a:t>
            </a:r>
          </a:p>
          <a:p>
            <a:pPr eaLnBrk="1" hangingPunct="1"/>
            <a:r>
              <a:rPr lang="ru-RU" sz="1800" dirty="0">
                <a:solidFill>
                  <a:srgbClr val="00B050"/>
                </a:solidFill>
              </a:rPr>
              <a:t>знания, его преобразованию и </a:t>
            </a:r>
          </a:p>
          <a:p>
            <a:pPr eaLnBrk="1" hangingPunct="1"/>
            <a:r>
              <a:rPr lang="ru-RU" sz="1800" dirty="0">
                <a:solidFill>
                  <a:srgbClr val="00B050"/>
                </a:solidFill>
              </a:rPr>
              <a:t>применению, система основополагающих </a:t>
            </a:r>
          </a:p>
          <a:p>
            <a:pPr eaLnBrk="1" hangingPunct="1"/>
            <a:r>
              <a:rPr lang="ru-RU" sz="1800" dirty="0">
                <a:solidFill>
                  <a:srgbClr val="00B050"/>
                </a:solidFill>
              </a:rPr>
              <a:t>элементов научного знания, лежащая </a:t>
            </a:r>
          </a:p>
          <a:p>
            <a:pPr eaLnBrk="1" hangingPunct="1"/>
            <a:r>
              <a:rPr lang="ru-RU" sz="1800" dirty="0">
                <a:solidFill>
                  <a:srgbClr val="00B050"/>
                </a:solidFill>
              </a:rPr>
              <a:t>в основе научной </a:t>
            </a:r>
          </a:p>
          <a:p>
            <a:pPr eaLnBrk="1" hangingPunct="1"/>
            <a:r>
              <a:rPr lang="ru-RU" sz="1800" dirty="0">
                <a:solidFill>
                  <a:srgbClr val="00B050"/>
                </a:solidFill>
              </a:rPr>
              <a:t>картины </a:t>
            </a:r>
            <a:r>
              <a:rPr lang="ru-RU" sz="1800" dirty="0" smtClean="0">
                <a:solidFill>
                  <a:srgbClr val="00B050"/>
                </a:solidFill>
              </a:rPr>
              <a:t>мира.</a:t>
            </a:r>
            <a:endParaRPr lang="ru-RU" sz="1800" dirty="0">
              <a:solidFill>
                <a:srgbClr val="00B050"/>
              </a:solidFill>
            </a:endParaRPr>
          </a:p>
        </p:txBody>
      </p:sp>
      <p:sp>
        <p:nvSpPr>
          <p:cNvPr id="56323" name="Oval 3"/>
          <p:cNvSpPr>
            <a:spLocks noChangeArrowheads="1"/>
          </p:cNvSpPr>
          <p:nvPr/>
        </p:nvSpPr>
        <p:spPr bwMode="auto">
          <a:xfrm>
            <a:off x="4929190" y="1500174"/>
            <a:ext cx="4000528" cy="288131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FFFF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 sz="1800" b="1" dirty="0">
              <a:solidFill>
                <a:schemeClr val="bg2"/>
              </a:solidFill>
            </a:endParaRPr>
          </a:p>
          <a:p>
            <a:pPr eaLnBrk="1" hangingPunct="1"/>
            <a:r>
              <a:rPr lang="ru-RU" sz="1800" b="1" dirty="0" smtClean="0">
                <a:solidFill>
                  <a:srgbClr val="DC1712"/>
                </a:solidFill>
              </a:rPr>
              <a:t>        </a:t>
            </a:r>
            <a:r>
              <a:rPr lang="ru-RU" sz="1800" b="1" dirty="0" err="1" smtClean="0">
                <a:solidFill>
                  <a:srgbClr val="DC1712"/>
                </a:solidFill>
              </a:rPr>
              <a:t>Метапредметные</a:t>
            </a:r>
            <a:endParaRPr lang="ru-RU" sz="1800" b="1" dirty="0">
              <a:solidFill>
                <a:srgbClr val="DC1712"/>
              </a:solidFill>
            </a:endParaRPr>
          </a:p>
          <a:p>
            <a:pPr eaLnBrk="1" hangingPunct="1"/>
            <a:r>
              <a:rPr lang="ru-RU" sz="1800" dirty="0">
                <a:solidFill>
                  <a:schemeClr val="bg2"/>
                </a:solidFill>
              </a:rPr>
              <a:t>освоенные  универсальные</a:t>
            </a:r>
          </a:p>
          <a:p>
            <a:pPr eaLnBrk="1" hangingPunct="1"/>
            <a:r>
              <a:rPr lang="ru-RU" sz="1800" dirty="0">
                <a:solidFill>
                  <a:schemeClr val="bg2"/>
                </a:solidFill>
              </a:rPr>
              <a:t> </a:t>
            </a:r>
            <a:r>
              <a:rPr lang="ru-RU" sz="1800" dirty="0">
                <a:solidFill>
                  <a:schemeClr val="accent4">
                    <a:lumMod val="75000"/>
                  </a:schemeClr>
                </a:solidFill>
              </a:rPr>
              <a:t>учебные действия </a:t>
            </a:r>
          </a:p>
          <a:p>
            <a:pPr eaLnBrk="1" hangingPunct="1"/>
            <a:r>
              <a:rPr lang="ru-RU" sz="1800" dirty="0">
                <a:solidFill>
                  <a:schemeClr val="accent4">
                    <a:lumMod val="75000"/>
                  </a:schemeClr>
                </a:solidFill>
              </a:rPr>
              <a:t>обеспечивающие овладение </a:t>
            </a:r>
          </a:p>
          <a:p>
            <a:pPr eaLnBrk="1" hangingPunct="1"/>
            <a:r>
              <a:rPr lang="ru-RU" sz="1800" dirty="0">
                <a:solidFill>
                  <a:schemeClr val="accent4">
                    <a:lumMod val="75000"/>
                  </a:schemeClr>
                </a:solidFill>
              </a:rPr>
              <a:t>ключевыми компетенциями, </a:t>
            </a:r>
          </a:p>
          <a:p>
            <a:pPr eaLnBrk="1" hangingPunct="1"/>
            <a:r>
              <a:rPr lang="ru-RU" sz="1800" dirty="0">
                <a:solidFill>
                  <a:schemeClr val="accent4">
                    <a:lumMod val="75000"/>
                  </a:schemeClr>
                </a:solidFill>
              </a:rPr>
              <a:t>составляющими основу</a:t>
            </a:r>
          </a:p>
          <a:p>
            <a:pPr eaLnBrk="1" hangingPunct="1"/>
            <a:r>
              <a:rPr lang="ru-RU" sz="1800" dirty="0">
                <a:solidFill>
                  <a:schemeClr val="accent4">
                    <a:lumMod val="75000"/>
                  </a:schemeClr>
                </a:solidFill>
              </a:rPr>
              <a:t> умения учиться, </a:t>
            </a:r>
          </a:p>
          <a:p>
            <a:pPr eaLnBrk="1" hangingPunct="1"/>
            <a:r>
              <a:rPr lang="ru-RU" sz="1800" dirty="0">
                <a:solidFill>
                  <a:schemeClr val="accent4">
                    <a:lumMod val="75000"/>
                  </a:schemeClr>
                </a:solidFill>
              </a:rPr>
              <a:t>и </a:t>
            </a:r>
            <a:r>
              <a:rPr lang="ru-RU" sz="1800" dirty="0" err="1">
                <a:solidFill>
                  <a:schemeClr val="accent4">
                    <a:lumMod val="75000"/>
                  </a:schemeClr>
                </a:solidFill>
              </a:rPr>
              <a:t>межпредметные</a:t>
            </a:r>
            <a:r>
              <a:rPr lang="ru-RU" sz="1800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eaLnBrk="1" hangingPunct="1"/>
            <a:r>
              <a:rPr lang="ru-RU" sz="1800" dirty="0">
                <a:solidFill>
                  <a:schemeClr val="accent4">
                    <a:lumMod val="75000"/>
                  </a:schemeClr>
                </a:solidFill>
              </a:rPr>
              <a:t>понятия.</a:t>
            </a:r>
          </a:p>
          <a:p>
            <a:pPr eaLnBrk="1" hangingPunct="1"/>
            <a:endParaRPr lang="ru-RU" sz="1800" b="1" dirty="0">
              <a:solidFill>
                <a:schemeClr val="bg2"/>
              </a:solidFill>
            </a:endParaRPr>
          </a:p>
        </p:txBody>
      </p:sp>
      <p:sp>
        <p:nvSpPr>
          <p:cNvPr id="56324" name="Oval 4"/>
          <p:cNvSpPr>
            <a:spLocks noChangeArrowheads="1"/>
          </p:cNvSpPr>
          <p:nvPr/>
        </p:nvSpPr>
        <p:spPr bwMode="auto">
          <a:xfrm flipH="1">
            <a:off x="500033" y="4437063"/>
            <a:ext cx="8358245" cy="165576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chemeClr val="folHlink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 sz="1800" b="1" dirty="0">
              <a:solidFill>
                <a:schemeClr val="bg2"/>
              </a:solidFill>
            </a:endParaRPr>
          </a:p>
          <a:p>
            <a:pPr eaLnBrk="1" hangingPunct="1"/>
            <a:r>
              <a:rPr lang="ru-RU" sz="1800" b="1" dirty="0" smtClean="0">
                <a:solidFill>
                  <a:srgbClr val="DC1712"/>
                </a:solidFill>
              </a:rPr>
              <a:t>                                        Личностные</a:t>
            </a:r>
            <a:endParaRPr lang="ru-RU" sz="1800" b="1" dirty="0">
              <a:solidFill>
                <a:srgbClr val="DC1712"/>
              </a:solidFill>
            </a:endParaRPr>
          </a:p>
          <a:p>
            <a:pPr eaLnBrk="1" hangingPunct="1"/>
            <a:r>
              <a:rPr lang="ru-RU" sz="1800" dirty="0"/>
              <a:t>готовность и способность обучающихся к саморазвитию, </a:t>
            </a:r>
          </a:p>
          <a:p>
            <a:pPr eaLnBrk="1" hangingPunct="1"/>
            <a:r>
              <a:rPr lang="ru-RU" sz="1800" dirty="0" err="1"/>
              <a:t>сформированность</a:t>
            </a:r>
            <a:r>
              <a:rPr lang="ru-RU" sz="1800" dirty="0"/>
              <a:t> мотивации к обучению и познанию, ценностные</a:t>
            </a:r>
          </a:p>
          <a:p>
            <a:pPr eaLnBrk="1" hangingPunct="1"/>
            <a:r>
              <a:rPr lang="ru-RU" sz="1800" dirty="0"/>
              <a:t> установки обучающихся, социальные компетенции,</a:t>
            </a:r>
          </a:p>
          <a:p>
            <a:pPr eaLnBrk="1" hangingPunct="1"/>
            <a:r>
              <a:rPr lang="ru-RU" sz="1800" dirty="0"/>
              <a:t>личностные качества </a:t>
            </a:r>
            <a:r>
              <a:rPr lang="ru-RU" sz="1800" dirty="0" smtClean="0"/>
              <a:t>.</a:t>
            </a:r>
            <a:endParaRPr lang="ru-RU" sz="1800" dirty="0"/>
          </a:p>
          <a:p>
            <a:pPr eaLnBrk="1" hangingPunct="1"/>
            <a:endParaRPr lang="ru-RU" sz="1800" dirty="0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395288" y="981075"/>
            <a:ext cx="8424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ru-RU" sz="2000" b="1" u="sng" dirty="0">
                <a:solidFill>
                  <a:srgbClr val="0000CC"/>
                </a:solidFill>
              </a:rPr>
              <a:t>Результаты освоения основных образовательных программ</a:t>
            </a:r>
            <a:endParaRPr lang="ru-RU" sz="1800" b="1" u="sng" dirty="0">
              <a:solidFill>
                <a:srgbClr val="0000CC"/>
              </a:solidFill>
            </a:endParaRP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0" y="558958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endParaRPr lang="ru-RU" sz="2400" b="1">
              <a:solidFill>
                <a:srgbClr val="3F400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384175" y="260350"/>
            <a:ext cx="8759825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ФГОС НОО</a:t>
            </a:r>
            <a:r>
              <a:rPr lang="ru-RU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ru-RU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1800" b="1" dirty="0">
                <a:solidFill>
                  <a:srgbClr val="FF0000"/>
                </a:solidFill>
              </a:rPr>
              <a:t>Требования к результатам – ведущая, </a:t>
            </a:r>
            <a:r>
              <a:rPr lang="ru-RU" sz="1800" b="1" dirty="0" err="1">
                <a:solidFill>
                  <a:srgbClr val="FF0000"/>
                </a:solidFill>
              </a:rPr>
              <a:t>системообразующая</a:t>
            </a:r>
            <a:r>
              <a:rPr lang="ru-RU" sz="1800" b="1" dirty="0">
                <a:solidFill>
                  <a:srgbClr val="FF0000"/>
                </a:solidFill>
              </a:rPr>
              <a:t> составляющая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animBg="1"/>
      <p:bldP spid="56323" grpId="0" animBg="1"/>
      <p:bldP spid="56324" grpId="0" animBg="1"/>
      <p:bldP spid="56325" grpId="0"/>
      <p:bldP spid="563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Диагностика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УУД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Познавательные  УУД: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8" y="2143116"/>
          <a:ext cx="7786742" cy="3671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5715040"/>
              </a:tblGrid>
              <a:tr h="42862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Методика «Нахождение схем к задачам» (по Рябинкиной)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42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/>
                          <a:ea typeface="Calibri"/>
                          <a:cs typeface="Times New Roman"/>
                        </a:rPr>
                        <a:t>Цель: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определить умение ученика выделять тип задачи и способ её решения.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2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/>
                          <a:ea typeface="Calibri"/>
                          <a:cs typeface="Times New Roman"/>
                        </a:rPr>
                        <a:t>Оцениваемые УУД: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Моделировать, познавательные логические и знаково-символические действия, регулятивное действие оценивания и планирования; </a:t>
                      </a: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сформированность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 учебно-познавательных мотивов (действие </a:t>
                      </a: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смыслообразования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).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55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/>
                          <a:ea typeface="Calibri"/>
                          <a:cs typeface="Times New Roman"/>
                        </a:rPr>
                        <a:t>Форма: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фронтальная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2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/>
                          <a:ea typeface="Calibri"/>
                          <a:cs typeface="Times New Roman"/>
                        </a:rPr>
                        <a:t>Метод оценивания: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найди правильную схему к каждой задаче.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Методическая цель -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формирование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прочных знаний и развитие творческих способностей учащихся в условиях обновления содержания образования.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Коммуникативные УУД: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беседы, парная и групповая формы работы, внеклассные мероприятия. (Методика «Рукавички»)</a:t>
            </a:r>
          </a:p>
          <a:p>
            <a:pPr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Оцениваемые УУД: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Коммуникативные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действия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согласованию усилий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процессе организации и осуществления сотрудничества (кооперация).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Личностные УДД: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071546"/>
          <a:ext cx="8286808" cy="5543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5786478"/>
              </a:tblGrid>
              <a:tr h="514354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Действия самоопределения и </a:t>
                      </a:r>
                      <a:r>
                        <a:rPr lang="ru-RU" sz="24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смыслообразования</a:t>
                      </a: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Беседа о школе.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143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Цель: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выявление </a:t>
                      </a:r>
                      <a:r>
                        <a:rPr lang="ru-RU" sz="24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сформированности</a:t>
                      </a: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внутренней позиции школьника;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-выявление мотивации учения.</a:t>
                      </a:r>
                    </a:p>
                  </a:txBody>
                  <a:tcPr marL="68580" marR="68580" marT="0" marB="0"/>
                </a:tc>
              </a:tr>
              <a:tr h="5143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Оцениваемые УУД: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действия, направленные на определение своего отношения к поступлению в школу и школьной деятельности;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действия, устанавливающие смысл учения.</a:t>
                      </a:r>
                    </a:p>
                  </a:txBody>
                  <a:tcPr marL="68580" marR="68580" marT="0" marB="0"/>
                </a:tc>
              </a:tr>
              <a:tr h="5143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Форма: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индивидуальная беседа с ребёнком.</a:t>
                      </a:r>
                    </a:p>
                  </a:txBody>
                  <a:tcPr marL="68580" marR="68580" marT="0" marB="0"/>
                </a:tc>
              </a:tr>
              <a:tr h="5143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Метод оценивания: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беседа.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00042"/>
          <a:ext cx="8229600" cy="359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1726"/>
                <a:gridCol w="5757874"/>
              </a:tblGrid>
              <a:tr h="370861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Проба на познавательную инициативу.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Цель: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выявление </a:t>
                      </a:r>
                      <a:r>
                        <a:rPr lang="ru-RU" sz="20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сформированности</a:t>
                      </a: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познавательных интересов и инициативы.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Оцениваемые УУД: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действие </a:t>
                      </a:r>
                      <a:r>
                        <a:rPr lang="ru-RU" sz="20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смыслообразования</a:t>
                      </a: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устанавливающее значимость познавательной деятельности для ребёнка;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-коммуникативное действие, умение задавать вопрос.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Форма: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индивидуальная.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Метод оценивания: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чтение незавершённой сказки.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654032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Регулятивные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УУД: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00125"/>
          <a:ext cx="8229600" cy="3280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164"/>
                <a:gridCol w="5686436"/>
              </a:tblGrid>
              <a:tr h="785801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Проба на внимание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(поиск различий в изображениях)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latin typeface="Times New Roman"/>
                          <a:ea typeface="Calibri"/>
                          <a:cs typeface="Times New Roman"/>
                        </a:rPr>
                        <a:t>Цель: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- выявление умения находить различия в объектах.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latin typeface="Times New Roman"/>
                          <a:ea typeface="Calibri"/>
                          <a:cs typeface="Times New Roman"/>
                        </a:rPr>
                        <a:t>Оцениваемые УУД: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-регулятивное действие контроля;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-познавательное действие сравнения с установлением сходства и различий.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>
                          <a:latin typeface="Times New Roman"/>
                          <a:ea typeface="Calibri"/>
                          <a:cs typeface="Times New Roman"/>
                        </a:rPr>
                        <a:t>Форма: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индивидуальная.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>
                          <a:latin typeface="Times New Roman"/>
                          <a:ea typeface="Calibri"/>
                          <a:cs typeface="Times New Roman"/>
                        </a:rPr>
                        <a:t>Метод оценивания: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найти и показать (назвать) различия между картинками.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Мониторинговая карта оценки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универсальных учебных действий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1500174"/>
          <a:ext cx="8229600" cy="465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1714512"/>
                <a:gridCol w="1571636"/>
                <a:gridCol w="172879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Ф.И. ученика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Познавательные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УУД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Коммуникативные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УУД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Личностные УУД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Регулятивные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УУД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Андрейчук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Арина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Бахтеева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Анна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Болдырев Максим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Володченкова Наталья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Вшивцова Елизавета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Вьюрков Корил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Головчанский Иван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Гостеев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Артём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Губерт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Мария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Вывод: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Универсальные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учебные действия представляют собой целостную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систему;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 основе формирования УУД лежит «умение учиться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marL="514350" indent="-5143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Формирование универсальных учебных действий способствует индивидуализации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обучения;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ереход от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освоения отдельных учебных предметов 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полидисциплинарному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межпредметному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изучению сложных жизненных ситуаций; к сотрудничеству обучающихся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8683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Программы внеурочной деятельности: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«Логика»;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«Всё обо всём»;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«Азбука хорошего поведения»;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Здоровейка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«Весёлая мастерская»;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«Школа докторов природы»;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«Корнями дерево сильно»;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Декоративное творчество»;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«Жить – Родине служить»;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«Моя малая Родина».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Мониторинговая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карта 1 «Б» класса.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2011 – 2012 учебный год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47"/>
          <a:ext cx="8597248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24"/>
                <a:gridCol w="1857388"/>
                <a:gridCol w="412406"/>
                <a:gridCol w="428628"/>
                <a:gridCol w="785818"/>
                <a:gridCol w="428628"/>
                <a:gridCol w="714380"/>
                <a:gridCol w="857256"/>
                <a:gridCol w="670560"/>
                <a:gridCol w="670560"/>
                <a:gridCol w="685800"/>
                <a:gridCol w="685800"/>
              </a:tblGrid>
              <a:tr h="2129738">
                <a:tc>
                  <a:txBody>
                    <a:bodyPr/>
                    <a:lstStyle/>
                    <a:p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Ф.И.учащегося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Логика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Всё обо всём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Азбука хорошего поведения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Здоровейка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Весёлая мастерская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  докторов природы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Корнями  дерево сильно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Декоративное творчество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Жить – Родине служить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Моя малая Родина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</a:tr>
              <a:tr h="95411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Андрейчук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Арина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5278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Бахтеева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Анна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411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Болдырев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Максим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278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Требущенко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Яна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деятельности педагогического коллектива начальных классов на 2012-2013 учебный год: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Совершенствовать педагогическое мастерство учителей, используя эффективные методы, приемы и технологии 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организации урочной и внеурочной 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деятельности;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Обеспечить учебно-методическую поддержку перехода на ФГОС второго поколения в 2012 - 2013 учебном 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году;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Отработать наиболее эффективные технологии преподавания предметов, сочетающих в себе вариативные подходы к деятельности обучающихся.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Продолжить работу по диагностике, 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позволяющей отслеживать 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динамику развития 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школьников, 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фиксировать уровень </a:t>
            </a:r>
            <a:r>
              <a:rPr lang="ru-RU" sz="3400" i="1" dirty="0" err="1">
                <a:latin typeface="Times New Roman" pitchFamily="18" charset="0"/>
                <a:cs typeface="Times New Roman" pitchFamily="18" charset="0"/>
              </a:rPr>
              <a:t>обученности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 на каждом этапе школьного обучения.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103758-132e8854de1fc1c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6"/>
            <a:ext cx="2895600" cy="28956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357554" y="857231"/>
            <a:ext cx="4572032" cy="175432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2143116"/>
            <a:ext cx="592933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400" b="1" dirty="0" smtClean="0">
              <a:solidFill>
                <a:srgbClr val="FF0000"/>
              </a:solidFill>
            </a:endParaRPr>
          </a:p>
          <a:p>
            <a:pPr algn="ctr"/>
            <a:endParaRPr lang="ru-RU" sz="4400" b="1" dirty="0">
              <a:solidFill>
                <a:srgbClr val="FF0000"/>
              </a:solidFill>
            </a:endParaRP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Успехов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новом учебном году!</a:t>
            </a:r>
            <a:endParaRPr lang="ru-RU" sz="4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sz="1600" b="1" i="1" dirty="0" smtClean="0"/>
              <a:t/>
            </a:r>
            <a:br>
              <a:rPr lang="ru-RU" sz="1600" b="1" i="1" dirty="0" smtClean="0"/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    1</a:t>
            </a:r>
            <a:r>
              <a:rPr lang="ru-RU" dirty="0" smtClean="0"/>
              <a:t>.     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условий для изучения особенностей   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ФГОС  НОО нового поколения.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    Продолжение работы по организации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внеурочной деятельности младших  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школьников.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    Реализация принципов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здоровьесбережения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при проведении уроков в начальной   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школе.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     Организация работы со способными и 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одарёнными детьми.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    Создание условий для повышения качества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знаний учащихся, используя  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инновационные технологии.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Участие педагогов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 конкурсах, проектах.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38"/>
          <a:ext cx="8229600" cy="5407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Уровень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Название конкурса, проекта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Ф.И.О. участника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Место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Район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Районный фестиваль методических материалов МОУДОД  «Станция юных натуралистов №2» «В гостях у леса».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Зачиняева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Л.И., Федяева Т.Г.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 воспитателей МБД ОУ «Детский сад №117» доклад «Преемственность детского сада и школы в условиях ФГТ и ФГОС»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Володенкова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Н.А.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571480"/>
          <a:ext cx="82296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14566"/>
                <a:gridCol w="2100234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Район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Праздник-конкурс по экологии </a:t>
                      </a:r>
                      <a:r>
                        <a:rPr lang="ru-RU" sz="18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</a:t>
                      </a:r>
                      <a:r>
                        <a:rPr lang="ru-RU" sz="1800" b="1" i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Экознайка</a:t>
                      </a:r>
                      <a:r>
                        <a:rPr lang="ru-RU" sz="18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Изучаем птиц»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МОУДОД «Станция юных натуралистов №2»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Ширяева В.Г., Коваленко Е.В.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 место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Районная экологическая акция «Мы в ответе за тех, кого приручили». МОУДОД «Станция юных натуралистов №2»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Огнева С.В.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 место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42938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Район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Конкурс хореографического искусства.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Федяева Т.Г.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 место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Участие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педагогов в мероприятиях (семинары, конференции, педагогические  чтения).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21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Уровень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Ф.И.О. участника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Название мероприятие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Форма участия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Город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Володенкова Н.А.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Научно-практическая конференция «Формирование читательской компетентности школьников в условиях введения ФГОС общего образования».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МАОУ ДПО ИПК г.Новокузнецка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Calibri"/>
                          <a:cs typeface="Times New Roman"/>
                        </a:rPr>
                        <a:t>Доклад </a:t>
                      </a: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«Формирование умений работать с книгой».</a:t>
                      </a:r>
                      <a:endParaRPr lang="ru-RU" sz="16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Очная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0"/>
          <a:ext cx="8229600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Ширяева В.Г.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Научно-практическая конференция «Формирование читательской компетентности школьников в условиях введения ФГОС общего образования».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МАОУ ДПО ИПК г.Новокузнецка</a:t>
                      </a:r>
                    </a:p>
                    <a:p>
                      <a:r>
                        <a:rPr lang="ru-RU" sz="18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 </a:t>
                      </a:r>
                      <a:r>
                        <a:rPr lang="ru-RU" sz="1800" b="0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«Повышение читательского интереса средствами предмета «Литературное чтение»»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28625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Огнева С.В.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Летняя научно-практическая конференция МАОУ ДПО ИПК г.Новокузнецка</a:t>
                      </a:r>
                    </a:p>
                    <a:p>
                      <a:r>
                        <a:rPr lang="ru-RU" sz="18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 </a:t>
                      </a:r>
                      <a:r>
                        <a:rPr lang="ru-RU" sz="1800" b="0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«Внедрение программы «Азбука хорошего поведения» в условиях введения ФГОС»</a:t>
                      </a:r>
                    </a:p>
                    <a:p>
                      <a:endParaRPr lang="ru-RU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1363</Words>
  <Application>Microsoft Office PowerPoint</Application>
  <PresentationFormat>Экран (4:3)</PresentationFormat>
  <Paragraphs>257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Слайд 1</vt:lpstr>
      <vt:lpstr>Методическая цель - </vt:lpstr>
      <vt:lpstr> Задачи:</vt:lpstr>
      <vt:lpstr>Участие педагогов в конкурсах, проектах.</vt:lpstr>
      <vt:lpstr>Слайд 5</vt:lpstr>
      <vt:lpstr>Слайд 6</vt:lpstr>
      <vt:lpstr> Участие педагогов в мероприятиях (семинары, конференции, педагогические  чтения).  </vt:lpstr>
      <vt:lpstr>Слайд 8</vt:lpstr>
      <vt:lpstr>Слайд 9</vt:lpstr>
      <vt:lpstr>Слайд 10</vt:lpstr>
      <vt:lpstr> Публикации педагогов, членов МО, отражающие опыт работы школы.  </vt:lpstr>
      <vt:lpstr>Слайд 12</vt:lpstr>
      <vt:lpstr>Слайд 13</vt:lpstr>
      <vt:lpstr> Участие обучающихся в конкурсах различного уровня:  </vt:lpstr>
      <vt:lpstr>Слайд 15</vt:lpstr>
      <vt:lpstr>Слайд 16</vt:lpstr>
      <vt:lpstr>Слайд 17</vt:lpstr>
      <vt:lpstr>Слайд 18</vt:lpstr>
      <vt:lpstr>Диагностика сформированности УУД</vt:lpstr>
      <vt:lpstr>Слайд 20</vt:lpstr>
      <vt:lpstr>Слайд 21</vt:lpstr>
      <vt:lpstr>Слайд 22</vt:lpstr>
      <vt:lpstr> Регулятивные УУД:  </vt:lpstr>
      <vt:lpstr>  Мониторинговая карта оценки сформированности  универсальных учебных действий   </vt:lpstr>
      <vt:lpstr>Вывод:</vt:lpstr>
      <vt:lpstr> Программы внеурочной деятельности: </vt:lpstr>
      <vt:lpstr> Мониторинговая карта 1 «Б» класса. 2011 – 2012 учебный год </vt:lpstr>
      <vt:lpstr> Задачи деятельности педагогического коллектива начальных классов на 2012-2013 учебный год: </vt:lpstr>
      <vt:lpstr>Слайд 29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Анализ работы методического объединения учителей начальных классов за 2011 – 2012 учебный год       Краткая характеристика МО </dc:title>
  <dc:creator>Дмитрий</dc:creator>
  <cp:lastModifiedBy>Дмитрий</cp:lastModifiedBy>
  <cp:revision>27</cp:revision>
  <dcterms:created xsi:type="dcterms:W3CDTF">2012-06-12T11:43:24Z</dcterms:created>
  <dcterms:modified xsi:type="dcterms:W3CDTF">2012-06-14T17:31:00Z</dcterms:modified>
</cp:coreProperties>
</file>