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75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7823E-CB05-4967-953D-86A878E55377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4CD47-6335-4289-AE1B-66211AB34F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887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4CD47-6335-4289-AE1B-66211AB34FD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4CD47-6335-4289-AE1B-66211AB34FD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14B43B0-64E4-4F4F-BB60-DBD658BAE118}" type="datetimeFigureOut">
              <a:rPr lang="ru-RU" smtClean="0"/>
              <a:pPr/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F19E38-F62B-489F-B52E-1CD8095D8D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929067"/>
            <a:ext cx="4143404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740571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7" name="Picture 3" descr="F:\картинки\food-safety-tips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8680"/>
            <a:ext cx="5080000" cy="4203700"/>
          </a:xfrm>
          <a:prstGeom prst="rect">
            <a:avLst/>
          </a:prstGeom>
          <a:noFill/>
        </p:spPr>
      </p:pic>
      <p:pic>
        <p:nvPicPr>
          <p:cNvPr id="1028" name="Picture 4" descr="F:\картинки\Garfield--s-Picnic-Wallpaper-garfield-257357_1024_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8056" y="956991"/>
            <a:ext cx="4095747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Fri 26</a:t>
            </a:r>
            <a:r>
              <a:rPr lang="en-US" baseline="30000" dirty="0" smtClean="0">
                <a:solidFill>
                  <a:srgbClr val="00B0F0"/>
                </a:solidFill>
                <a:latin typeface="Ravie" pitchFamily="82" charset="0"/>
              </a:rPr>
              <a:t>th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5362" name="Picture 2" descr="F:\картинки\sunny_c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495675" cy="3457575"/>
          </a:xfrm>
          <a:prstGeom prst="rect">
            <a:avLst/>
          </a:prstGeom>
          <a:noFill/>
        </p:spPr>
      </p:pic>
      <p:pic>
        <p:nvPicPr>
          <p:cNvPr id="15363" name="Picture 3" descr="F:\картинки\wind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385986"/>
            <a:ext cx="4143404" cy="317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Ravie" pitchFamily="82" charset="0"/>
              </a:rPr>
              <a:t>Sat 27</a:t>
            </a:r>
            <a:r>
              <a:rPr lang="en-US" baseline="30000" dirty="0" smtClean="0">
                <a:solidFill>
                  <a:srgbClr val="FF0000"/>
                </a:solidFill>
                <a:latin typeface="Ravie" pitchFamily="82" charset="0"/>
              </a:rPr>
              <a:t>th</a:t>
            </a:r>
            <a:r>
              <a:rPr lang="en-US" dirty="0" smtClean="0">
                <a:solidFill>
                  <a:srgbClr val="FF000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386" name="Picture 2" descr="F:\картинки\sunny_c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3755710" cy="3714776"/>
          </a:xfrm>
          <a:prstGeom prst="rect">
            <a:avLst/>
          </a:prstGeom>
          <a:noFill/>
        </p:spPr>
      </p:pic>
      <p:pic>
        <p:nvPicPr>
          <p:cNvPr id="16387" name="Picture 3" descr="F:\картинки\images.warm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928934"/>
            <a:ext cx="3429024" cy="2430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Ravie" pitchFamily="82" charset="0"/>
              </a:rPr>
              <a:t>Sun 28</a:t>
            </a:r>
            <a:r>
              <a:rPr lang="en-US" baseline="30000" dirty="0" smtClean="0">
                <a:solidFill>
                  <a:srgbClr val="FF0000"/>
                </a:solidFill>
                <a:latin typeface="Ravie" pitchFamily="82" charset="0"/>
              </a:rPr>
              <a:t>th</a:t>
            </a:r>
            <a:r>
              <a:rPr lang="en-US" dirty="0" smtClean="0">
                <a:solidFill>
                  <a:srgbClr val="FF000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410" name="Picture 2" descr="F:\картинки\windy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714750" cy="2847975"/>
          </a:xfrm>
          <a:prstGeom prst="rect">
            <a:avLst/>
          </a:prstGeom>
          <a:noFill/>
        </p:spPr>
      </p:pic>
      <p:pic>
        <p:nvPicPr>
          <p:cNvPr id="17411" name="Picture 3" descr="F:\картинки\raindr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000108"/>
            <a:ext cx="4286262" cy="47271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Find and say</a:t>
            </a:r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9144000" cy="442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P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P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U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L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L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V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H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L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-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H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I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A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C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J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A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N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Y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I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C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Z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G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N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A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V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Q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N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B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U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P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G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L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V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H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U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C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G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B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W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J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A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C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K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E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L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C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A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Y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U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M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W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H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O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R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T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 Schoolbook" pitchFamily="18" charset="0"/>
                        </a:rPr>
                        <a:t>S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Read the text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sz="3300" b="1" u="sng" dirty="0" smtClean="0">
                <a:latin typeface="Harrington" pitchFamily="82" charset="0"/>
              </a:rPr>
              <a:t>Sue is going to have a picnic</a:t>
            </a:r>
          </a:p>
          <a:p>
            <a:pPr algn="just">
              <a:buNone/>
            </a:pPr>
            <a:r>
              <a:rPr lang="en-US" sz="3300" b="1" dirty="0" smtClean="0">
                <a:latin typeface="Harrington" pitchFamily="82" charset="0"/>
              </a:rPr>
              <a:t>On Friday Sue is going to have a picnic with her friend. They are going to go by boat to the Rocky Island.</a:t>
            </a:r>
            <a:endParaRPr lang="ru-RU" sz="3300" b="1" dirty="0" smtClean="0"/>
          </a:p>
          <a:p>
            <a:pPr algn="just">
              <a:buNone/>
            </a:pPr>
            <a:r>
              <a:rPr lang="en-US" sz="3300" b="1" dirty="0" smtClean="0">
                <a:latin typeface="Harrington" pitchFamily="82" charset="0"/>
              </a:rPr>
              <a:t>She is not at school today. She is going shopping now. She has a shopping list. She is going to buy some new boots and a ball. She is going to buy some cheese and some tomatoes. She wants to buy some lollipops and some biscuits, too.</a:t>
            </a:r>
          </a:p>
          <a:p>
            <a:pPr algn="just">
              <a:buNone/>
            </a:pPr>
            <a:r>
              <a:rPr lang="en-US" sz="3300" b="1" dirty="0" smtClean="0">
                <a:latin typeface="Harrington" pitchFamily="82" charset="0"/>
              </a:rPr>
              <a:t>She is very happy because she likes to go shopping.</a:t>
            </a:r>
            <a:endParaRPr lang="ru-RU" sz="3300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Read and say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b="1" u="sng" dirty="0" smtClean="0">
                <a:latin typeface="Harrington" pitchFamily="82" charset="0"/>
              </a:rPr>
              <a:t>Say Yes or No</a:t>
            </a:r>
            <a:endParaRPr lang="ru-RU" b="1" u="sng" dirty="0" smtClean="0"/>
          </a:p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Sue is going to have a picnic on Friday.</a:t>
            </a:r>
            <a:endParaRPr lang="ru-RU" b="1" dirty="0" smtClean="0"/>
          </a:p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She is going to go with her parents.</a:t>
            </a:r>
            <a:endParaRPr lang="ru-RU" b="1" dirty="0" smtClean="0"/>
          </a:p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They are going to go to the mountains.</a:t>
            </a:r>
            <a:endParaRPr lang="ru-RU" b="1" dirty="0" smtClean="0"/>
          </a:p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She is going to the cinema now.</a:t>
            </a:r>
            <a:endParaRPr lang="ru-RU" b="1" dirty="0" smtClean="0"/>
          </a:p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She is very sad because she doesn’t like going shopping.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Read and say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None/>
            </a:pPr>
            <a:r>
              <a:rPr lang="en-US" b="1" dirty="0" smtClean="0">
                <a:latin typeface="Harrington" pitchFamily="82" charset="0"/>
              </a:rPr>
              <a:t>There is Sue’s shopping list. What’s wrong? What is she going to buy? What isn’t she going to buy?</a:t>
            </a:r>
            <a:endParaRPr lang="ru-RU" b="1" dirty="0" smtClean="0"/>
          </a:p>
          <a:p>
            <a:pPr>
              <a:buNone/>
            </a:pPr>
            <a:r>
              <a:rPr lang="en-US" b="1" u="sng" dirty="0" smtClean="0">
                <a:latin typeface="Ravie" pitchFamily="82" charset="0"/>
              </a:rPr>
              <a:t>Shopping list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latin typeface="Ravie" pitchFamily="82" charset="0"/>
              </a:rPr>
              <a:t>Boots             flowers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latin typeface="Ravie" pitchFamily="82" charset="0"/>
              </a:rPr>
              <a:t>Milk               tomatoes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latin typeface="Ravie" pitchFamily="82" charset="0"/>
              </a:rPr>
              <a:t>Cheese            ball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latin typeface="Ravie" pitchFamily="82" charset="0"/>
              </a:rPr>
              <a:t>Cakes              biscuits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latin typeface="Ravie" pitchFamily="82" charset="0"/>
              </a:rPr>
              <a:t>Lollipops         orange juice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85916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Read and say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b="1" dirty="0" smtClean="0">
                <a:latin typeface="Harrington" pitchFamily="82" charset="0"/>
              </a:rPr>
              <a:t>Which shops is she going to go to? Match the words in list A with the words in list B.</a:t>
            </a:r>
            <a:br>
              <a:rPr lang="en-US" sz="3100" b="1" dirty="0" smtClean="0">
                <a:latin typeface="Harrington" pitchFamily="82" charset="0"/>
              </a:rPr>
            </a:br>
            <a:endParaRPr lang="ru-RU" sz="31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214554"/>
          <a:ext cx="91440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3311842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C00000"/>
                          </a:solidFill>
                          <a:latin typeface="Ravie" pitchFamily="82" charset="0"/>
                        </a:rPr>
                        <a:t>                  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Ravie" pitchFamily="82" charset="0"/>
                        </a:rPr>
                        <a:t>A</a:t>
                      </a: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Boots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Cheese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Ball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Tomatoes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Lollipops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8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biscuits</a:t>
                      </a:r>
                      <a:endParaRPr kumimoji="0" lang="ru-RU" sz="28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Ravie" pitchFamily="82" charset="0"/>
                        </a:rPr>
                        <a:t>                                </a:t>
                      </a:r>
                      <a:r>
                        <a:rPr lang="en-US" sz="2400" dirty="0" smtClean="0">
                          <a:latin typeface="Ravie" pitchFamily="82" charset="0"/>
                        </a:rPr>
                        <a:t> </a:t>
                      </a:r>
                      <a:r>
                        <a:rPr lang="en-US" sz="2400" dirty="0" smtClean="0">
                          <a:solidFill>
                            <a:srgbClr val="C00000"/>
                          </a:solidFill>
                          <a:latin typeface="Ravie" pitchFamily="82" charset="0"/>
                        </a:rPr>
                        <a:t>B</a:t>
                      </a: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Market</a:t>
                      </a:r>
                      <a:endParaRPr kumimoji="0" lang="ru-RU" sz="2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Sweet shop</a:t>
                      </a:r>
                      <a:endParaRPr kumimoji="0" lang="ru-RU" sz="2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Bakery</a:t>
                      </a: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Sports shop</a:t>
                      </a:r>
                      <a:endParaRPr kumimoji="0" lang="ru-RU" sz="2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Shoe shop</a:t>
                      </a:r>
                      <a:endParaRPr kumimoji="0" lang="ru-RU" sz="24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Toy shop</a:t>
                      </a:r>
                    </a:p>
                    <a:p>
                      <a:r>
                        <a:rPr kumimoji="0" lang="en-US" sz="2400" b="1" kern="1200" dirty="0" smtClean="0">
                          <a:solidFill>
                            <a:srgbClr val="002060"/>
                          </a:solidFill>
                          <a:latin typeface="Ravie" pitchFamily="82" charset="0"/>
                          <a:ea typeface="+mn-ea"/>
                          <a:cs typeface="+mn-cs"/>
                        </a:rPr>
                        <a:t>Flower shop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839200" cy="240029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roadway" pitchFamily="82" charset="0"/>
              </a:rPr>
              <a:t/>
            </a:r>
            <a:br>
              <a:rPr lang="en-US" dirty="0" smtClean="0">
                <a:latin typeface="Broadway" pitchFamily="82" charset="0"/>
              </a:rPr>
            </a:br>
            <a:r>
              <a:rPr lang="en-US" dirty="0" smtClean="0">
                <a:latin typeface="Broadway" pitchFamily="82" charset="0"/>
              </a:rPr>
              <a:t/>
            </a:r>
            <a:br>
              <a:rPr lang="en-US" dirty="0" smtClean="0">
                <a:latin typeface="Broadway" pitchFamily="82" charset="0"/>
              </a:rPr>
            </a:br>
            <a:r>
              <a:rPr lang="en-US" dirty="0" smtClean="0">
                <a:latin typeface="Broadway" pitchFamily="82" charset="0"/>
              </a:rPr>
              <a:t/>
            </a:r>
            <a:br>
              <a:rPr lang="en-US" dirty="0" smtClean="0">
                <a:latin typeface="Broadway" pitchFamily="82" charset="0"/>
              </a:rPr>
            </a:br>
            <a:r>
              <a:rPr lang="en-US" dirty="0" smtClean="0">
                <a:latin typeface="Broadway" pitchFamily="82" charset="0"/>
              </a:rPr>
              <a:t>Answer the questions </a:t>
            </a:r>
            <a:br>
              <a:rPr lang="en-US" dirty="0" smtClean="0">
                <a:latin typeface="Broadway" pitchFamily="82" charset="0"/>
              </a:rPr>
            </a:br>
            <a:r>
              <a:rPr lang="en-US" dirty="0" smtClean="0">
                <a:solidFill>
                  <a:srgbClr val="002060"/>
                </a:solidFill>
                <a:latin typeface="Kristen ITC" pitchFamily="66" charset="0"/>
              </a:rPr>
              <a:t>1) Where is the picnic?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  <a:latin typeface="Kristen ITC" pitchFamily="66" charset="0"/>
              </a:rPr>
              <a:t>2) Are the friends happy?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  <a:latin typeface="Kristen ITC" pitchFamily="66" charset="0"/>
              </a:rPr>
              <a:t>3) What’s the weather like?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  <a:latin typeface="Kristen ITC" pitchFamily="66" charset="0"/>
              </a:rPr>
              <a:t>4) What are they eating?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  <a:latin typeface="Kristen ITC" pitchFamily="66" charset="0"/>
              </a:rPr>
              <a:t>5) What are they doing?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18435" name="Picture 3" descr="F:\картинки\14127232_Winnie20the20pooh2080020x206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696893"/>
            <a:ext cx="4214810" cy="3161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picnic-playground-adj-1jp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3071810"/>
            <a:ext cx="4800636" cy="3428999"/>
          </a:xfrm>
        </p:spPr>
      </p:pic>
      <p:sp>
        <p:nvSpPr>
          <p:cNvPr id="4" name="Прямоугольник 3"/>
          <p:cNvSpPr/>
          <p:nvPr/>
        </p:nvSpPr>
        <p:spPr>
          <a:xfrm>
            <a:off x="1071538" y="2000240"/>
            <a:ext cx="76674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rrington" pitchFamily="82" charset="0"/>
              </a:rPr>
              <a:t>HAVE NICE HOLIDAYS 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686800" cy="1357322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0070C0"/>
                </a:solidFill>
                <a:latin typeface="Harrington" pitchFamily="82" charset="0"/>
              </a:rPr>
              <a:t>We are going to          have a picnic</a:t>
            </a: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C:\Documents and Settings\Андрей\Рабочий стол\Открытый урок №2 Picnic\какртинки\Picnic2008.gif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357430"/>
            <a:ext cx="4857784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latin typeface="Broadway" pitchFamily="82" charset="0"/>
              </a:rPr>
              <a:t>plan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I. Our picnic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1. Place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2. Weather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3. Clothes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4. Shopping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II. </a:t>
            </a:r>
            <a:r>
              <a:rPr lang="en-US" b="1" smtClean="0">
                <a:solidFill>
                  <a:srgbClr val="002060"/>
                </a:solidFill>
                <a:latin typeface="Harrington" pitchFamily="82" charset="0"/>
              </a:rPr>
              <a:t>Cartoon </a:t>
            </a: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“Tigger &amp; Pooh and </a:t>
            </a:r>
            <a:r>
              <a:rPr lang="en-US" b="1" smtClean="0">
                <a:solidFill>
                  <a:srgbClr val="002060"/>
                </a:solidFill>
                <a:latin typeface="Harrington" pitchFamily="82" charset="0"/>
              </a:rPr>
              <a:t>a Musical Too”</a:t>
            </a:r>
            <a:endParaRPr lang="en-US" b="1" dirty="0" smtClean="0">
              <a:solidFill>
                <a:srgbClr val="002060"/>
              </a:solidFill>
              <a:latin typeface="Harrington" pitchFamily="82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III. Song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Harrington" pitchFamily="82" charset="0"/>
              </a:rPr>
              <a:t>IV. Game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Read and Write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554162"/>
          <a:ext cx="8705880" cy="5018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480"/>
                <a:gridCol w="4343400"/>
              </a:tblGrid>
              <a:tr h="5018109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Lucida Calligraphy" pitchFamily="66" charset="0"/>
                        </a:rPr>
                        <a:t>Dear</a:t>
                      </a:r>
                      <a:r>
                        <a:rPr lang="en-US" sz="2400" baseline="0" dirty="0" smtClean="0">
                          <a:latin typeface="Lucida Calligraphy" pitchFamily="66" charset="0"/>
                        </a:rPr>
                        <a:t> Sam </a:t>
                      </a:r>
                    </a:p>
                    <a:p>
                      <a:endParaRPr lang="en-US" sz="2400" baseline="0" dirty="0" smtClean="0">
                        <a:latin typeface="Lucida Calligraphy" pitchFamily="66" charset="0"/>
                      </a:endParaRPr>
                    </a:p>
                    <a:p>
                      <a:r>
                        <a:rPr lang="en-US" sz="2400" baseline="0" dirty="0" smtClean="0">
                          <a:latin typeface="Lucida Calligraphy" pitchFamily="66" charset="0"/>
                        </a:rPr>
                        <a:t>We’re going to have a picnic on Saturday, March 20</a:t>
                      </a:r>
                      <a:r>
                        <a:rPr lang="en-US" sz="2400" baseline="30000" dirty="0" smtClean="0">
                          <a:latin typeface="Lucida Calligraphy" pitchFamily="66" charset="0"/>
                        </a:rPr>
                        <a:t>th</a:t>
                      </a:r>
                      <a:r>
                        <a:rPr lang="en-US" sz="2400" baseline="0" dirty="0" smtClean="0">
                          <a:latin typeface="Lucida Calligraphy" pitchFamily="66" charset="0"/>
                        </a:rPr>
                        <a:t>. Please come to the park at 12.30</a:t>
                      </a:r>
                    </a:p>
                    <a:p>
                      <a:endParaRPr lang="en-US" sz="2400" baseline="0" dirty="0" smtClean="0">
                        <a:latin typeface="Lucida Calligraphy" pitchFamily="66" charset="0"/>
                      </a:endParaRPr>
                    </a:p>
                    <a:p>
                      <a:endParaRPr lang="en-US" sz="2400" baseline="0" dirty="0" smtClean="0">
                        <a:latin typeface="Lucida Calligraphy" pitchFamily="66" charset="0"/>
                      </a:endParaRPr>
                    </a:p>
                    <a:p>
                      <a:r>
                        <a:rPr lang="en-US" sz="2400" baseline="0" dirty="0" smtClean="0">
                          <a:latin typeface="Lucida Calligraphy" pitchFamily="66" charset="0"/>
                        </a:rPr>
                        <a:t>                  From,</a:t>
                      </a:r>
                    </a:p>
                    <a:p>
                      <a:r>
                        <a:rPr lang="en-US" sz="2400" baseline="0" dirty="0" smtClean="0">
                          <a:latin typeface="Lucida Calligraphy" pitchFamily="66" charset="0"/>
                        </a:rPr>
                        <a:t>                   Ned        </a:t>
                      </a:r>
                    </a:p>
                    <a:p>
                      <a:endParaRPr lang="en-US" sz="2400" baseline="0" dirty="0" smtClean="0">
                        <a:latin typeface="Lucida Calligraphy" pitchFamily="66" charset="0"/>
                      </a:endParaRPr>
                    </a:p>
                    <a:p>
                      <a:endParaRPr lang="en-US" sz="2400" baseline="0" dirty="0" smtClean="0">
                        <a:latin typeface="Lucida Calligraphy" pitchFamily="66" charset="0"/>
                      </a:endParaRPr>
                    </a:p>
                    <a:p>
                      <a:r>
                        <a:rPr lang="en-US" sz="2400" baseline="0" dirty="0" smtClean="0">
                          <a:latin typeface="Lucida Calligraphy" pitchFamily="66" charset="0"/>
                        </a:rPr>
                        <a:t>P.S. Bring your skates.</a:t>
                      </a:r>
                      <a:endParaRPr lang="ru-RU" sz="2400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Kristen ITC" pitchFamily="66" charset="0"/>
                        </a:rPr>
                        <a:t>Dear Emma</a:t>
                      </a:r>
                    </a:p>
                    <a:p>
                      <a:endParaRPr lang="en-US" sz="240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dirty="0" smtClean="0">
                          <a:latin typeface="Kristen ITC" pitchFamily="66" charset="0"/>
                        </a:rPr>
                        <a:t>Come to my house on</a:t>
                      </a:r>
                      <a:r>
                        <a:rPr lang="en-US" sz="2400" baseline="0" dirty="0" smtClean="0">
                          <a:latin typeface="Kristen ITC" pitchFamily="66" charset="0"/>
                        </a:rPr>
                        <a:t> Sunday at 3 o’clock. We are going to have a picnic. We are going to go to the Rocky Island.</a:t>
                      </a:r>
                    </a:p>
                    <a:p>
                      <a:endParaRPr lang="en-US" sz="2400" baseline="0" dirty="0" smtClean="0">
                        <a:latin typeface="Kristen ITC" pitchFamily="66" charset="0"/>
                      </a:endParaRPr>
                    </a:p>
                    <a:p>
                      <a:endParaRPr lang="en-US" sz="2400" baseline="0" dirty="0" smtClean="0">
                        <a:latin typeface="Kristen ITC" pitchFamily="66" charset="0"/>
                      </a:endParaRPr>
                    </a:p>
                    <a:p>
                      <a:r>
                        <a:rPr lang="en-US" sz="2400" baseline="0" dirty="0" smtClean="0">
                          <a:latin typeface="Kristen ITC" pitchFamily="66" charset="0"/>
                        </a:rPr>
                        <a:t>From,</a:t>
                      </a:r>
                    </a:p>
                    <a:p>
                      <a:r>
                        <a:rPr lang="en-US" sz="2400" baseline="0" dirty="0" smtClean="0">
                          <a:latin typeface="Kristen ITC" pitchFamily="66" charset="0"/>
                        </a:rPr>
                        <a:t>Jill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4-конечная звезда 5"/>
          <p:cNvSpPr/>
          <p:nvPr/>
        </p:nvSpPr>
        <p:spPr>
          <a:xfrm>
            <a:off x="571472" y="5357826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3857620" y="5143512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2857488" y="3714752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7143768" y="5143512"/>
            <a:ext cx="1200152" cy="105727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6786578" y="150017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Ravie" pitchFamily="82" charset="0"/>
              </a:rPr>
              <a:t>            </a:t>
            </a:r>
            <a:r>
              <a:rPr lang="en-US" dirty="0" smtClean="0">
                <a:solidFill>
                  <a:srgbClr val="FF0000"/>
                </a:solidFill>
                <a:latin typeface="Ravie" pitchFamily="82" charset="0"/>
              </a:rPr>
              <a:t>7</a:t>
            </a:r>
            <a:r>
              <a:rPr lang="en-US" dirty="0" smtClean="0">
                <a:latin typeface="Ravie" pitchFamily="82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Ravie" pitchFamily="82" charset="0"/>
              </a:rPr>
              <a:t>d</a:t>
            </a:r>
            <a:r>
              <a:rPr lang="en-US" dirty="0" smtClean="0">
                <a:solidFill>
                  <a:srgbClr val="FFC000"/>
                </a:solidFill>
                <a:latin typeface="Ravie" pitchFamily="82" charset="0"/>
              </a:rPr>
              <a:t>a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y</a:t>
            </a:r>
            <a:r>
              <a:rPr lang="en-US" dirty="0" smtClean="0">
                <a:latin typeface="Ravie" pitchFamily="82" charset="0"/>
              </a:rPr>
              <a:t> </a:t>
            </a:r>
            <a:r>
              <a:rPr lang="en-US" dirty="0" smtClean="0">
                <a:solidFill>
                  <a:srgbClr val="92D050"/>
                </a:solidFill>
                <a:latin typeface="Ravie" pitchFamily="82" charset="0"/>
              </a:rPr>
              <a:t>f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Ravie" pitchFamily="82" charset="0"/>
              </a:rPr>
              <a:t>o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avie" pitchFamily="82" charset="0"/>
              </a:rPr>
              <a:t>r</a:t>
            </a:r>
            <a:r>
              <a:rPr lang="en-US" dirty="0" smtClean="0">
                <a:solidFill>
                  <a:srgbClr val="C00000"/>
                </a:solidFill>
                <a:latin typeface="Ravie" pitchFamily="82" charset="0"/>
              </a:rPr>
              <a:t>e</a:t>
            </a:r>
            <a:r>
              <a:rPr lang="en-US" dirty="0" smtClean="0">
                <a:solidFill>
                  <a:srgbClr val="FFFF00"/>
                </a:solidFill>
                <a:latin typeface="Ravie" pitchFamily="82" charset="0"/>
              </a:rPr>
              <a:t>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Ravie" pitchFamily="82" charset="0"/>
              </a:rPr>
              <a:t>a</a:t>
            </a:r>
            <a:r>
              <a:rPr lang="en-US" dirty="0" smtClean="0">
                <a:solidFill>
                  <a:srgbClr val="002060"/>
                </a:solidFill>
                <a:latin typeface="Ravie" pitchFamily="82" charset="0"/>
              </a:rPr>
              <a:t>s</a:t>
            </a:r>
            <a:r>
              <a:rPr lang="en-US" dirty="0" smtClean="0">
                <a:solidFill>
                  <a:srgbClr val="0070C0"/>
                </a:solidFill>
                <a:latin typeface="Ravie" pitchFamily="82" charset="0"/>
              </a:rPr>
              <a:t>t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44" name="Picture 4" descr="F:\картинки\sunny_c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857233"/>
            <a:ext cx="3071802" cy="3038322"/>
          </a:xfrm>
          <a:prstGeom prst="rect">
            <a:avLst/>
          </a:prstGeom>
          <a:noFill/>
        </p:spPr>
      </p:pic>
      <p:pic>
        <p:nvPicPr>
          <p:cNvPr id="10245" name="Picture 5" descr="F:\картинки\raindro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994" y="3076296"/>
            <a:ext cx="3429006" cy="3781704"/>
          </a:xfrm>
          <a:prstGeom prst="rect">
            <a:avLst/>
          </a:prstGeom>
          <a:noFill/>
        </p:spPr>
      </p:pic>
      <p:pic>
        <p:nvPicPr>
          <p:cNvPr id="10246" name="Picture 6" descr="F:\картинки\temperature-2-col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429000"/>
            <a:ext cx="2124085" cy="2356861"/>
          </a:xfrm>
          <a:prstGeom prst="rect">
            <a:avLst/>
          </a:prstGeom>
          <a:noFill/>
        </p:spPr>
      </p:pic>
      <p:pic>
        <p:nvPicPr>
          <p:cNvPr id="10247" name="Picture 7" descr="F:\картинки\01cloudy-t99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86256"/>
            <a:ext cx="3000380" cy="2124228"/>
          </a:xfrm>
          <a:prstGeom prst="rect">
            <a:avLst/>
          </a:prstGeom>
          <a:noFill/>
        </p:spPr>
      </p:pic>
      <p:pic>
        <p:nvPicPr>
          <p:cNvPr id="10248" name="Picture 8" descr="F:\картинки\images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1071546"/>
            <a:ext cx="2486034" cy="2328191"/>
          </a:xfrm>
          <a:prstGeom prst="rect">
            <a:avLst/>
          </a:prstGeom>
          <a:noFill/>
        </p:spPr>
      </p:pic>
      <p:pic>
        <p:nvPicPr>
          <p:cNvPr id="10249" name="Picture 9" descr="F:\картинки\images.warm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5000612"/>
            <a:ext cx="2620981" cy="1857388"/>
          </a:xfrm>
          <a:prstGeom prst="rect">
            <a:avLst/>
          </a:prstGeom>
          <a:noFill/>
        </p:spPr>
      </p:pic>
      <p:pic>
        <p:nvPicPr>
          <p:cNvPr id="10251" name="Picture 11" descr="F:\картинки\windy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27544" y="1214422"/>
            <a:ext cx="2416456" cy="1852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Mon 22</a:t>
            </a:r>
            <a:r>
              <a:rPr lang="en-US" baseline="30000" dirty="0" smtClean="0">
                <a:solidFill>
                  <a:srgbClr val="00B0F0"/>
                </a:solidFill>
                <a:latin typeface="Ravie" pitchFamily="82" charset="0"/>
              </a:rPr>
              <a:t>nd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    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1266" name="Picture 2" descr="F:\картинки\temperature-2-col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2446399" cy="2714644"/>
          </a:xfrm>
          <a:prstGeom prst="rect">
            <a:avLst/>
          </a:prstGeom>
          <a:noFill/>
        </p:spPr>
      </p:pic>
      <p:pic>
        <p:nvPicPr>
          <p:cNvPr id="11267" name="Picture 3" descr="F:\картинки\01cloudy-t9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143248"/>
            <a:ext cx="3857636" cy="2731153"/>
          </a:xfrm>
          <a:prstGeom prst="rect">
            <a:avLst/>
          </a:prstGeom>
          <a:noFill/>
        </p:spPr>
      </p:pic>
      <p:pic>
        <p:nvPicPr>
          <p:cNvPr id="11268" name="Picture 4" descr="F:\картинки\images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500174"/>
            <a:ext cx="2049419" cy="1919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Tue 23</a:t>
            </a:r>
            <a:r>
              <a:rPr lang="en-US" baseline="30000" dirty="0" smtClean="0">
                <a:solidFill>
                  <a:srgbClr val="00B0F0"/>
                </a:solidFill>
                <a:latin typeface="Ravie" pitchFamily="82" charset="0"/>
              </a:rPr>
              <a:t>rd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2290" name="Picture 2" descr="F:\картинки\01cloudy-t99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4036044" cy="2857520"/>
          </a:xfrm>
          <a:prstGeom prst="rect">
            <a:avLst/>
          </a:prstGeom>
          <a:noFill/>
        </p:spPr>
      </p:pic>
      <p:pic>
        <p:nvPicPr>
          <p:cNvPr id="12291" name="Picture 3" descr="F:\картинки\wind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714620"/>
            <a:ext cx="4280054" cy="32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Wed 24</a:t>
            </a:r>
            <a:r>
              <a:rPr lang="en-US" baseline="30000" dirty="0" smtClean="0">
                <a:solidFill>
                  <a:srgbClr val="00B0F0"/>
                </a:solidFill>
                <a:latin typeface="Ravie" pitchFamily="82" charset="0"/>
              </a:rPr>
              <a:t>th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3314" name="Picture 2" descr="F:\картинки\sunny_c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3495675" cy="3457575"/>
          </a:xfrm>
          <a:prstGeom prst="rect">
            <a:avLst/>
          </a:prstGeom>
          <a:noFill/>
        </p:spPr>
      </p:pic>
      <p:pic>
        <p:nvPicPr>
          <p:cNvPr id="13315" name="Picture 3" descr="F:\картинки\windy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786058"/>
            <a:ext cx="3714750" cy="284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THU 25</a:t>
            </a:r>
            <a:r>
              <a:rPr lang="en-US" baseline="30000" dirty="0" smtClean="0">
                <a:solidFill>
                  <a:srgbClr val="00B0F0"/>
                </a:solidFill>
                <a:latin typeface="Ravie" pitchFamily="82" charset="0"/>
              </a:rPr>
              <a:t>th</a:t>
            </a:r>
            <a:r>
              <a:rPr lang="en-US" dirty="0" smtClean="0">
                <a:solidFill>
                  <a:srgbClr val="00B0F0"/>
                </a:solidFill>
                <a:latin typeface="Ravie" pitchFamily="82" charset="0"/>
              </a:rPr>
              <a:t>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4338" name="Picture 2" descr="F:\картинки\S3_2854_FoggyRoad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4000500" cy="3000375"/>
          </a:xfrm>
          <a:prstGeom prst="rect">
            <a:avLst/>
          </a:prstGeom>
          <a:noFill/>
        </p:spPr>
      </p:pic>
      <p:pic>
        <p:nvPicPr>
          <p:cNvPr id="14339" name="Picture 3" descr="F:\картинки\01cloudy-t9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500438"/>
            <a:ext cx="4071950" cy="2882884"/>
          </a:xfrm>
          <a:prstGeom prst="rect">
            <a:avLst/>
          </a:prstGeom>
          <a:noFill/>
        </p:spPr>
      </p:pic>
      <p:pic>
        <p:nvPicPr>
          <p:cNvPr id="14340" name="Picture 4" descr="F:\картинки\raindro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04" y="857232"/>
            <a:ext cx="3786196" cy="4175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197</TotalTime>
  <Words>455</Words>
  <Application>Microsoft Office PowerPoint</Application>
  <PresentationFormat>Экран (4:3)</PresentationFormat>
  <Paragraphs>177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Презентация PowerPoint</vt:lpstr>
      <vt:lpstr>We are going to          have a picnic</vt:lpstr>
      <vt:lpstr>plan</vt:lpstr>
      <vt:lpstr>Read and Write</vt:lpstr>
      <vt:lpstr>            7 day forecast</vt:lpstr>
      <vt:lpstr>Mon 22nd     </vt:lpstr>
      <vt:lpstr>Tue 23rd </vt:lpstr>
      <vt:lpstr>Wed 24th </vt:lpstr>
      <vt:lpstr>THU 25th </vt:lpstr>
      <vt:lpstr>Fri 26th </vt:lpstr>
      <vt:lpstr>Sat 27th </vt:lpstr>
      <vt:lpstr>Sun 28th </vt:lpstr>
      <vt:lpstr>Find and say</vt:lpstr>
      <vt:lpstr>Read the text</vt:lpstr>
      <vt:lpstr>Read and say </vt:lpstr>
      <vt:lpstr>Read and say</vt:lpstr>
      <vt:lpstr>Read and say   Which shops is she going to go to? Match the words in list A with the words in list B. </vt:lpstr>
      <vt:lpstr>   Answer the questions  1) Where is the picnic? 2) Are the friends happy? 3) What’s the weather like? 4) What are they eating? 5) What are they doing? </vt:lpstr>
      <vt:lpstr>Презентация PowerPoint</vt:lpstr>
    </vt:vector>
  </TitlesOfParts>
  <Company>Гимназия №441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Ноут1</dc:creator>
  <cp:lastModifiedBy>Andrey Podolnickiy</cp:lastModifiedBy>
  <cp:revision>23</cp:revision>
  <dcterms:created xsi:type="dcterms:W3CDTF">2010-03-15T18:29:08Z</dcterms:created>
  <dcterms:modified xsi:type="dcterms:W3CDTF">2014-11-12T19:04:19Z</dcterms:modified>
</cp:coreProperties>
</file>