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30CDC1-7C74-495C-A0D6-E176B2B44F99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0A4AE4-F05C-4D51-99C4-017E250A8FD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354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</a:t>
            </a:r>
            <a:b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53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</a:t>
            </a:r>
            <a:r>
              <a:rPr lang="ru-RU" sz="53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БАСНЯ</a:t>
            </a:r>
            <a:r>
              <a:rPr lang="ru-RU" sz="53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И.А.Крылов </a:t>
            </a:r>
            <a:br>
              <a:rPr lang="ru-RU" sz="53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53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« Ворона и лисица»</a:t>
            </a:r>
            <a:endParaRPr lang="ru-RU" sz="53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285992"/>
            <a:ext cx="7406640" cy="2714644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                        </a:t>
            </a: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 урок литературного         </a:t>
            </a:r>
          </a:p>
          <a:p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                       чтения в 4 –</a:t>
            </a:r>
            <a:r>
              <a:rPr lang="ru-RU" sz="3600" b="1" i="1" dirty="0" err="1" smtClean="0">
                <a:solidFill>
                  <a:schemeClr val="accent3">
                    <a:lumMod val="75000"/>
                  </a:schemeClr>
                </a:solidFill>
              </a:rPr>
              <a:t>ом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 классе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Мораль басни</a:t>
            </a: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Уж сколько раз твердили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миру,что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лесть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гнусна,вредна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, но только всё не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</a:rPr>
              <a:t>впрок,и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в сердце льстец отыщет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уголок»</a:t>
            </a:r>
            <a:endParaRPr lang="ru-RU" sz="40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Пользователь\Desktop\Vorona_i_Lisa-Kukushka_i_Petux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500569"/>
            <a:ext cx="2585969" cy="201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Пользователь\Desktop\пушк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2089530" cy="255600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тютче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000372"/>
            <a:ext cx="2540000" cy="3048000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лерм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14290"/>
            <a:ext cx="2076450" cy="2667000"/>
          </a:xfrm>
          <a:prstGeom prst="rect">
            <a:avLst/>
          </a:prstGeom>
          <a:noFill/>
        </p:spPr>
      </p:pic>
      <p:pic>
        <p:nvPicPr>
          <p:cNvPr id="1030" name="Picture 6" descr="C:\Users\Пользователь\Desktop\portret-kryilov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857496"/>
            <a:ext cx="2647040" cy="31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32. Памятник И.А.Крылову скульптор П.К.Клодт 18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0000"/>
            <a:ext cx="4857784" cy="6302272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1571612"/>
            <a:ext cx="7498080" cy="4800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Иван Андреевич Крылов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Когда великий русский баснописец Иван Андреевич Крылов был маленьким, он, конечно, не догадывался, что будет стоять в самом центре северной столицы, в городе Петербурге, посреди Летнего сада в виде бронзового памятника. А вокруг этого памятника скульптор барон </a:t>
            </a:r>
            <a:r>
              <a:rPr lang="ru-RU" sz="1200" b="1" dirty="0" err="1" smtClean="0"/>
              <a:t>Клодт</a:t>
            </a:r>
            <a:r>
              <a:rPr lang="ru-RU" sz="1200" b="1" dirty="0" smtClean="0"/>
              <a:t> разместит бронзовых мартышку, </a:t>
            </a:r>
            <a:r>
              <a:rPr lang="ru-RU" sz="1200" b="1" dirty="0" err="1" smtClean="0"/>
              <a:t>осла</a:t>
            </a:r>
            <a:r>
              <a:rPr lang="ru-RU" sz="1200" b="1" dirty="0" smtClean="0"/>
              <a:t>, ягненка, ворону, лисицу и кое-каких других героев знаменитых басен.</a:t>
            </a:r>
          </a:p>
          <a:p>
            <a:r>
              <a:rPr lang="ru-RU" sz="1200" b="1" dirty="0" smtClean="0"/>
              <a:t>Отец у Крылова был старым солдатом, за старательную службу его даже сделали офицером. Он с утра до вечера на плацу, на утоптанной земляной площадке, учил молодых солдат-новобранцев воинским приемам. Маленький Иван Андреевич прохаживался поблизости с мамой. Мама крепко держала сына за руку, потому что было ему тогда три года. </a:t>
            </a:r>
          </a:p>
          <a:p>
            <a:r>
              <a:rPr lang="ru-RU" sz="1200" b="1" dirty="0" smtClean="0"/>
              <a:t>Сундук </a:t>
            </a:r>
            <a:r>
              <a:rPr lang="ru-RU" sz="1200" b="1" dirty="0" smtClean="0"/>
              <a:t>с книгами И все-таки простого неграмотного солдата офицером не сделали бы. Андрей Прохорович, хотя и не учился разным премудростям, но книги любил очень, тратил на них все свои небольшие деньги, и возил их с собою с место на место в тяжелом сундуке, который по углам был обит железом. Андрей Прохорович всего несколько раз показал маленькому Крылову, как складывать в слова буквы, и сын тут же выучился читать. Отец берег книги, потому что стоили они дорого, но иногда доверял посмотреть в них картинки и прочитать хотя бы страницу. И больше всего маленькому Крылову понравилось читать басни Эзопа в переводе "секретаря Российской академии наук </a:t>
            </a:r>
            <a:r>
              <a:rPr lang="ru-RU" sz="1200" b="1" dirty="0" err="1" smtClean="0"/>
              <a:t>Волчкова</a:t>
            </a:r>
            <a:r>
              <a:rPr lang="ru-RU" sz="1200" b="1" dirty="0" smtClean="0"/>
              <a:t>". Он даже наизусть выучил многие басни и с удовольствием рассказывал их то маме, то своей бабушке Матрене, потому что обе они читать едва умели.</a:t>
            </a:r>
          </a:p>
          <a:p>
            <a:r>
              <a:rPr lang="ru-RU" sz="1200" b="1" dirty="0" smtClean="0"/>
              <a:t>В </a:t>
            </a:r>
            <a:r>
              <a:rPr lang="ru-RU" sz="1200" b="1" dirty="0" smtClean="0"/>
              <a:t>Санкт-Петербург. </a:t>
            </a:r>
            <a:r>
              <a:rPr lang="ru-RU" sz="1200" b="1" dirty="0" smtClean="0"/>
              <a:t>Стоял солнечный день 1782 года. Тринадцатилетний Иван Андреевич Крылов подъезжал к Петербургу. Он уже чувствовал, что в этом городе когда-нибудь сбудутся его мечты. Здесь он станет известным драматургом, а потом начнет писать басни, которые будет читать и запоминать наизусть вся Россия. И на службу его назначат полезную: в Публичную библиотеку, которую Иван Андреевич и откроет для публики вместе со своими друзьями-коллегами. И квартира у него будет прямо в здании библиотеки, окнами на Гостиный двор. Так он проживет долгую жизнь.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Что такое басня?</a:t>
            </a: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>
                <a:latin typeface="Corbel" pitchFamily="34" charset="0"/>
              </a:rPr>
              <a:t>Басня - это литературный жанр </a:t>
            </a:r>
            <a:r>
              <a:rPr lang="ru-RU" b="1" i="1" dirty="0" smtClean="0">
                <a:latin typeface="Corbel" pitchFamily="34" charset="0"/>
              </a:rPr>
              <a:t>с краткой </a:t>
            </a:r>
            <a:r>
              <a:rPr lang="ru-RU" b="1" i="1" dirty="0" smtClean="0">
                <a:latin typeface="Corbel" pitchFamily="34" charset="0"/>
              </a:rPr>
              <a:t>формой повествования, </a:t>
            </a:r>
            <a:r>
              <a:rPr lang="ru-RU" b="1" i="1" dirty="0" smtClean="0">
                <a:latin typeface="Corbel" pitchFamily="34" charset="0"/>
              </a:rPr>
              <a:t>где </a:t>
            </a:r>
            <a:r>
              <a:rPr lang="ru-RU" b="1" i="1" dirty="0" smtClean="0">
                <a:latin typeface="Corbel" pitchFamily="34" charset="0"/>
              </a:rPr>
              <a:t>действуют звери, птицы, вещи, а подразумеваются под ними люди,                          </a:t>
            </a:r>
            <a:r>
              <a:rPr lang="ru-RU" b="1" i="1" dirty="0" smtClean="0">
                <a:latin typeface="Corbel" pitchFamily="34" charset="0"/>
              </a:rPr>
              <a:t>высмеиваются </a:t>
            </a:r>
            <a:r>
              <a:rPr lang="ru-RU" b="1" i="1" dirty="0" smtClean="0">
                <a:latin typeface="Corbel" pitchFamily="34" charset="0"/>
              </a:rPr>
              <a:t>их пороки. </a:t>
            </a:r>
          </a:p>
          <a:p>
            <a:pPr algn="just">
              <a:buNone/>
            </a:pPr>
            <a:r>
              <a:rPr lang="ru-RU" b="1" i="1" dirty="0" smtClean="0">
                <a:latin typeface="Corbel" pitchFamily="34" charset="0"/>
              </a:rPr>
              <a:t> В басне обязательно есть мораль, которая чаще всего выделяется как самостоятельная её часть и располагается      либо в начале, либо в конце басни.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Вопрос урока.</a:t>
            </a: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Мораль басни      </a:t>
            </a:r>
          </a:p>
          <a:p>
            <a:pPr>
              <a:buNone/>
            </a:pPr>
            <a:r>
              <a:rPr lang="ru-RU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«Ворона   и  </a:t>
            </a:r>
          </a:p>
          <a:p>
            <a:pPr>
              <a:buNone/>
            </a:pPr>
            <a:r>
              <a:rPr lang="ru-RU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Лисица»</a:t>
            </a:r>
            <a:endParaRPr lang="ru-RU" sz="66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C:\Users\Пользователь\Desktop\воро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500438"/>
            <a:ext cx="2210760" cy="320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Памятка работы над басней.</a:t>
            </a:r>
            <a:endParaRPr lang="ru-RU" sz="32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1.Как называется басня? Кто ее автор? В стихах или прозе она написана?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2.Какие незнакомые слова и выражения встретились в басне?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3.Кто является главными героями в басне?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4.Какими показаны герои басни? Прочитайте, как описывает их автор.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5.Что осуждается в басне?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6.Прочитайте, как автор относится к событиям, описанным в басне? Как он относится к действующим лицам?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7.Что должен понять из этой басни читатель?</a:t>
            </a:r>
          </a:p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8.Какое выражение басни стало крылатым?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Как работать в группах?</a:t>
            </a:r>
            <a:endParaRPr lang="ru-RU" sz="3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4357718"/>
          </a:xfrm>
        </p:spPr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latin typeface="Corbel" pitchFamily="34" charset="0"/>
              </a:rPr>
              <a:t>Работай дружно.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b="1" i="1" dirty="0" smtClean="0">
              <a:latin typeface="Corbel" pitchFamily="34" charset="0"/>
            </a:endParaRPr>
          </a:p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latin typeface="Corbel" pitchFamily="34" charset="0"/>
              </a:rPr>
              <a:t>Спокойно высказывай своё мнение.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b="1" i="1" dirty="0" smtClean="0">
              <a:latin typeface="Corbel" pitchFamily="34" charset="0"/>
            </a:endParaRPr>
          </a:p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latin typeface="Corbel" pitchFamily="34" charset="0"/>
              </a:rPr>
              <a:t>Уважай мнение другого.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b="1" i="1" dirty="0" smtClean="0">
              <a:latin typeface="Corbel" pitchFamily="34" charset="0"/>
            </a:endParaRPr>
          </a:p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latin typeface="Corbel" pitchFamily="34" charset="0"/>
              </a:rPr>
              <a:t>Терпеливо выслушивай мысли других.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Char char=""/>
              <a:defRPr/>
            </a:pPr>
            <a:endParaRPr lang="ru-RU" b="1" i="1" dirty="0" smtClean="0">
              <a:latin typeface="Corbel" pitchFamily="34" charset="0"/>
            </a:endParaRPr>
          </a:p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latin typeface="Corbel" pitchFamily="34" charset="0"/>
              </a:rPr>
              <a:t>Вместе находи правильное решение.</a:t>
            </a: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endParaRPr lang="ru-RU" b="1" i="1" dirty="0" smtClean="0">
              <a:latin typeface="Corbel" pitchFamily="34" charset="0"/>
            </a:endParaRPr>
          </a:p>
          <a:p>
            <a:pPr marL="274320" indent="-274320" algn="ctr"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latin typeface="Corbel" pitchFamily="34" charset="0"/>
              </a:rPr>
              <a:t>Капитан определяет выступающего.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                  Найди </a:t>
            </a:r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rbel" pitchFamily="34" charset="0"/>
              </a:rPr>
              <a:t>пару: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Много повторяли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Смотрит пристально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Подходит </a:t>
            </a:r>
            <a:r>
              <a:rPr lang="ru-RU" b="1" i="1" dirty="0" err="1" smtClean="0">
                <a:solidFill>
                  <a:srgbClr val="00B050"/>
                </a:solidFill>
              </a:rPr>
              <a:t>тихо,торопливо</a:t>
            </a:r>
            <a:endParaRPr lang="ru-RU" b="1" i="1" dirty="0" smtClean="0">
              <a:solidFill>
                <a:srgbClr val="00B050"/>
              </a:solidFill>
            </a:endParaRPr>
          </a:p>
          <a:p>
            <a:r>
              <a:rPr lang="ru-RU" b="1" i="1" dirty="0" smtClean="0">
                <a:solidFill>
                  <a:srgbClr val="00B050"/>
                </a:solidFill>
              </a:rPr>
              <a:t>Каркнула </a:t>
            </a:r>
            <a:r>
              <a:rPr lang="ru-RU" b="1" i="1" dirty="0" smtClean="0">
                <a:solidFill>
                  <a:srgbClr val="00B050"/>
                </a:solidFill>
              </a:rPr>
              <a:t>громко</a:t>
            </a:r>
            <a:r>
              <a:rPr lang="ru-RU" b="1" i="1" dirty="0" smtClean="0">
                <a:solidFill>
                  <a:srgbClr val="00B050"/>
                </a:solidFill>
              </a:rPr>
              <a:t> </a:t>
            </a:r>
          </a:p>
          <a:p>
            <a:r>
              <a:rPr lang="ru-RU" b="1" i="1" dirty="0" err="1" smtClean="0">
                <a:solidFill>
                  <a:srgbClr val="00B050"/>
                </a:solidFill>
              </a:rPr>
              <a:t>Исчезла,скрылась</a:t>
            </a:r>
            <a:endParaRPr lang="ru-RU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Глаз </a:t>
            </a:r>
            <a:r>
              <a:rPr lang="ru-RU" b="1" i="1" dirty="0" smtClean="0">
                <a:solidFill>
                  <a:srgbClr val="C00000"/>
                </a:solidFill>
              </a:rPr>
              <a:t>не сводит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На цыпочках подходит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Каркнула во всё воронье горло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С ним была плутовка </a:t>
            </a:r>
            <a:r>
              <a:rPr lang="ru-RU" b="1" i="1" dirty="0" smtClean="0">
                <a:solidFill>
                  <a:srgbClr val="C00000"/>
                </a:solidFill>
              </a:rPr>
              <a:t>такова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Уж сколько раз твердили миру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626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                            БАСНЯ     И.А.Крылов               « Ворона и лисица»</vt:lpstr>
      <vt:lpstr>Слайд 2</vt:lpstr>
      <vt:lpstr>Слайд 3</vt:lpstr>
      <vt:lpstr>        Иван Андреевич Крылов</vt:lpstr>
      <vt:lpstr>               Что такое басня?</vt:lpstr>
      <vt:lpstr>             Вопрос урока.</vt:lpstr>
      <vt:lpstr>         Памятка работы над басней.</vt:lpstr>
      <vt:lpstr>         Как работать в группах?</vt:lpstr>
      <vt:lpstr>                  Найди пару:</vt:lpstr>
      <vt:lpstr>            Мораль басни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БАСНЯ     И.А.Крылов               « Ворона и лисица»</dc:title>
  <dc:creator>Пользователь</dc:creator>
  <cp:lastModifiedBy>Пользователь</cp:lastModifiedBy>
  <cp:revision>5</cp:revision>
  <dcterms:created xsi:type="dcterms:W3CDTF">2012-11-09T14:11:22Z</dcterms:created>
  <dcterms:modified xsi:type="dcterms:W3CDTF">2012-11-09T15:01:01Z</dcterms:modified>
</cp:coreProperties>
</file>