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59" r:id="rId5"/>
    <p:sldId id="258" r:id="rId6"/>
    <p:sldId id="260" r:id="rId7"/>
    <p:sldId id="264" r:id="rId8"/>
    <p:sldId id="267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481E-A328-43F3-A207-5C333B2D4DD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9861-415A-4DBF-ADE9-5AFC86A14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1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481E-A328-43F3-A207-5C333B2D4DD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9861-415A-4DBF-ADE9-5AFC86A14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54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481E-A328-43F3-A207-5C333B2D4DD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9861-415A-4DBF-ADE9-5AFC86A14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7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481E-A328-43F3-A207-5C333B2D4DD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9861-415A-4DBF-ADE9-5AFC86A14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7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481E-A328-43F3-A207-5C333B2D4DD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9861-415A-4DBF-ADE9-5AFC86A14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4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481E-A328-43F3-A207-5C333B2D4DD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9861-415A-4DBF-ADE9-5AFC86A14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481E-A328-43F3-A207-5C333B2D4DD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9861-415A-4DBF-ADE9-5AFC86A14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96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481E-A328-43F3-A207-5C333B2D4DD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9861-415A-4DBF-ADE9-5AFC86A14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71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481E-A328-43F3-A207-5C333B2D4DD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9861-415A-4DBF-ADE9-5AFC86A14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4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481E-A328-43F3-A207-5C333B2D4DD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9861-415A-4DBF-ADE9-5AFC86A14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13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481E-A328-43F3-A207-5C333B2D4DD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9861-415A-4DBF-ADE9-5AFC86A14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17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E481E-A328-43F3-A207-5C333B2D4DD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89861-415A-4DBF-ADE9-5AFC86A14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2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Развивающая среда в группе детей третьего года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82999" y="4005064"/>
            <a:ext cx="4024536" cy="9136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5E5E5E"/>
                </a:solidFill>
              </a:rPr>
              <a:t>Выполнила воспитатель Хорева Вера Борисовна            </a:t>
            </a:r>
            <a:endParaRPr lang="ru-RU" sz="2400" b="1" dirty="0">
              <a:solidFill>
                <a:srgbClr val="5E5E5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265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Государственное бюджетное дошкольное образовательное учреждение </a:t>
            </a:r>
          </a:p>
          <a:p>
            <a:pPr algn="ctr"/>
            <a:r>
              <a:rPr lang="ru-RU" dirty="0" smtClean="0"/>
              <a:t>детский сад  №43 комбинированного вида </a:t>
            </a:r>
          </a:p>
          <a:p>
            <a:pPr algn="ctr"/>
            <a:r>
              <a:rPr lang="ru-RU" dirty="0" smtClean="0"/>
              <a:t>Невского района Санкт-Петербурга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602302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Санкт Петербург</a:t>
            </a:r>
          </a:p>
          <a:p>
            <a:pPr algn="ctr"/>
            <a:r>
              <a:rPr lang="ru-RU" dirty="0" smtClean="0"/>
              <a:t>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9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Но какой бы насыщенности не была развивающая среда в группе – главным в ней остаётся присутствие детей .  Они сами и их поведение становятся критерием всех педагогических находок, приёмов, достижений.</a:t>
            </a:r>
            <a:endParaRPr lang="ru-RU" sz="2400" dirty="0"/>
          </a:p>
        </p:txBody>
      </p:sp>
      <p:pic>
        <p:nvPicPr>
          <p:cNvPr id="3074" name="Picture 2" descr="C:\Users\Мама\Desktop\Мама фотографии\с флешки 17.03.2013\Мы играем\IMG_88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66" y="2636912"/>
            <a:ext cx="345614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ма\Desktop\Мама фотографии\Дети 11-12\IMG_659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6567" y="2606825"/>
            <a:ext cx="345615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7232" y="5445224"/>
            <a:ext cx="3168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Настя и Дима готовят обед и очень рады что никто не мешает им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148063" y="5445224"/>
            <a:ext cx="3456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 </a:t>
            </a:r>
            <a:r>
              <a:rPr lang="ru-RU" sz="1600" dirty="0"/>
              <a:t>П</a:t>
            </a:r>
            <a:r>
              <a:rPr lang="ru-RU" sz="1600" dirty="0" smtClean="0"/>
              <a:t>латона была тяжёлая адаптация, но через пару месяцев, как видите, у него всё в порядке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341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692720"/>
            <a:ext cx="8569325" cy="2808288"/>
          </a:xfrm>
        </p:spPr>
        <p:txBody>
          <a:bodyPr>
            <a:noAutofit/>
          </a:bodyPr>
          <a:lstStyle/>
          <a:p>
            <a:pPr marL="0" lvl="8" indent="711200" algn="just">
              <a:buNone/>
            </a:pPr>
            <a:r>
              <a:rPr lang="ru-RU" sz="2400" b="1" dirty="0" smtClean="0"/>
              <a:t>Федеральные государственные требования    </a:t>
            </a:r>
            <a:r>
              <a:rPr lang="ru-RU" sz="2400" dirty="0" smtClean="0"/>
              <a:t>к 	условиям реализации основной общеобразовательной программы дошкольного образования представляют собой совокупность требований, обеспечивающих реализацию основной общеобразовательной программы дошкольного образования, направленных на достижение планируемых результатов дошкольного образования.   </a:t>
            </a:r>
          </a:p>
          <a:p>
            <a:pPr marL="0" lvl="8" indent="711200" algn="just">
              <a:buNone/>
            </a:pPr>
            <a:r>
              <a:rPr lang="ru-RU" sz="2400" dirty="0" smtClean="0"/>
              <a:t> </a:t>
            </a:r>
            <a:r>
              <a:rPr lang="ru-RU" sz="2400" b="1" i="1" dirty="0" smtClean="0"/>
              <a:t>Интегративным результатом реализации указанных требований является создание развивающей среды. </a:t>
            </a:r>
          </a:p>
          <a:p>
            <a:pPr marL="0" indent="0" algn="just">
              <a:buNone/>
            </a:pPr>
            <a:r>
              <a:rPr lang="ru-RU" sz="2400" dirty="0" smtClean="0"/>
              <a:t>              Одной из групп требований  к условиям реализации общеобразовательной программы  являются требования к предметно-развивающей среде образовательного учреждения (в данном случае группы), которые включают в себя соблюдение следующих принципов: </a:t>
            </a:r>
          </a:p>
        </p:txBody>
      </p:sp>
    </p:spTree>
    <p:extLst>
      <p:ext uri="{BB962C8B-B14F-4D97-AF65-F5344CB8AC3E}">
        <p14:creationId xmlns:p14="http://schemas.microsoft.com/office/powerpoint/2010/main" val="37136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728192"/>
          </a:xfrm>
        </p:spPr>
        <p:txBody>
          <a:bodyPr>
            <a:noAutofit/>
          </a:bodyPr>
          <a:lstStyle/>
          <a:p>
            <a:pPr lvl="0" indent="711200" algn="just"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>1. Принцип информативности</a:t>
            </a: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, предусматривающий разнообразие тематики материалов и оборудования и активности воспитанников во взаимодействии с предметным </a:t>
            </a:r>
            <a:r>
              <a:rPr lang="ru-RU" sz="2400" dirty="0" smtClean="0">
                <a:solidFill>
                  <a:prstClr val="black"/>
                </a:solidFill>
                <a:ea typeface="+mn-ea"/>
                <a:cs typeface="+mn-cs"/>
              </a:rPr>
              <a:t>окружением.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2920" y="2204864"/>
            <a:ext cx="3975063" cy="2978061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179376"/>
            <a:ext cx="3973863" cy="298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3320" y="5373216"/>
            <a:ext cx="371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Тему «Транспорт» можно изучать не только по картинкам – немного воображения и «Поехали!»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5373216"/>
            <a:ext cx="3829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Игра в доктора тоже пользуется большим спросом – каждому хочется  «примерить» на себя  эту роль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587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76672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1200" algn="just"/>
            <a:r>
              <a:rPr lang="ru-RU" sz="2400" b="1" dirty="0" smtClean="0"/>
              <a:t>2. </a:t>
            </a:r>
            <a:r>
              <a:rPr lang="ru-RU" sz="2400" b="1" dirty="0"/>
              <a:t>Принцип</a:t>
            </a:r>
            <a:r>
              <a:rPr lang="ru-RU" sz="2400" b="1" dirty="0" smtClean="0"/>
              <a:t> педагогической целесообразности</a:t>
            </a:r>
            <a:r>
              <a:rPr lang="ru-RU" sz="2400" dirty="0" smtClean="0"/>
              <a:t>, позволяющий предусмотреть необходимость и достаточность наполнения предметно-развивающей среды, а также обеспечить возможность самовыражения воспитанников, индивидуальную комфортность и эмоциональное благополучие каждого ребёнка</a:t>
            </a:r>
            <a:endParaRPr lang="ru-RU" sz="2400" dirty="0"/>
          </a:p>
        </p:txBody>
      </p:sp>
      <p:pic>
        <p:nvPicPr>
          <p:cNvPr id="1028" name="Picture 4" descr="C:\Users\Мама\Desktop\Мама фотографии\IMG_76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604" y="3042562"/>
            <a:ext cx="3527803" cy="264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ма\Desktop\Мама фотографии\IMG_77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928" y="3042562"/>
            <a:ext cx="3494040" cy="262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962" y="5725917"/>
            <a:ext cx="3494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Книжный уголок и  уголок театрализованных игр дополняют друг друга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5725917"/>
            <a:ext cx="345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Уголок ряженья отделяет зону  книжного уголка от кухни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485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1200" algn="just"/>
            <a:r>
              <a:rPr lang="ru-RU" sz="2400" b="1" dirty="0" smtClean="0"/>
              <a:t>3. Принцип комплексного оснащения воспитательно</a:t>
            </a:r>
            <a:r>
              <a:rPr lang="ru-RU" sz="2400" b="1" dirty="0"/>
              <a:t> </a:t>
            </a:r>
            <a:r>
              <a:rPr lang="ru-RU" sz="2400" b="1" dirty="0" smtClean="0"/>
              <a:t>образовательного процесса</a:t>
            </a:r>
            <a:r>
              <a:rPr lang="ru-RU" sz="2400" dirty="0" smtClean="0"/>
              <a:t>, обеспечивающий организацию как совместной деятельности взрослого и воспитанников, так и самостоятельной деятельности воспитанников  не только в рамках непосредственно образовательной деятельности, но и при проведении режимных моментов в соответствии со спецификой дошкольного образования</a:t>
            </a:r>
            <a:endParaRPr lang="ru-RU" sz="2400" dirty="0"/>
          </a:p>
        </p:txBody>
      </p:sp>
      <p:pic>
        <p:nvPicPr>
          <p:cNvPr id="2050" name="Picture 2" descr="C:\Users\Мама\Desktop\Мама фотографии\с флешки 17.03.2013\Мы играем\IMG_88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305007"/>
            <a:ext cx="3253968" cy="244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305007"/>
            <a:ext cx="3333676" cy="25002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5805264"/>
            <a:ext cx="419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Можно посидеть в книжном уголке рядом с воспитательницей и послушать  что она читает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582569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 если появляется «свободная минутка», то можно  почитать книжку куклам – им тоже интересно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6963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712" y="332656"/>
            <a:ext cx="82345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            4</a:t>
            </a:r>
            <a:r>
              <a:rPr lang="ru-RU" sz="3200" b="1" dirty="0" smtClean="0"/>
              <a:t>.</a:t>
            </a:r>
            <a:r>
              <a:rPr lang="ru-RU" sz="2400" b="1" dirty="0" smtClean="0"/>
              <a:t> Принцип трансформируемости, </a:t>
            </a:r>
            <a:r>
              <a:rPr lang="ru-RU" sz="2400" dirty="0" smtClean="0"/>
              <a:t>обеспечивающий возможность изменений предметно-развивающей среды, позволяющей, по ситуации, вынести на первый план ту или иную функцию </a:t>
            </a:r>
            <a:r>
              <a:rPr lang="ru-RU" sz="2400" b="1" dirty="0" smtClean="0"/>
              <a:t>пространства.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592074"/>
            <a:ext cx="3744416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733895"/>
            <a:ext cx="2880320" cy="38404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5574321"/>
            <a:ext cx="4235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После тихого часа  группа превращается в  спортивный зал. Дети с удовольствием  и раскладывают  дорожки и ходят по ним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853620" y="5591043"/>
            <a:ext cx="3901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 когда мы готовимся к встрече Нового года  - то группа  становится похожей на музыкальный зал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321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620688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         5</a:t>
            </a:r>
            <a:r>
              <a:rPr lang="ru-RU" dirty="0" smtClean="0"/>
              <a:t>. </a:t>
            </a:r>
            <a:r>
              <a:rPr lang="ru-RU" sz="2400" b="1" dirty="0" smtClean="0"/>
              <a:t>Комплексное  оснащение  развивающей среды </a:t>
            </a:r>
            <a:r>
              <a:rPr lang="ru-RU" sz="2400" dirty="0" smtClean="0"/>
              <a:t>обеспечивает возможность  построения образовательного процесса с использованием  адекватных возрасту форм работы с детьми. Основной формой работы с детьми  дошкольного возраста и  </a:t>
            </a:r>
            <a:r>
              <a:rPr lang="ru-RU" sz="2400" b="1" i="1" dirty="0" smtClean="0"/>
              <a:t>ведущим  видом деятельности для них является игра.</a:t>
            </a:r>
            <a:r>
              <a:rPr lang="ru-RU" sz="2400" dirty="0" smtClean="0"/>
              <a:t> Игра становится ощутимой составной частью продуктивной деятельности, позновательно-исследовательской, коммуникативной, музыкально-художественной. Также, предметно-пространственная среда является основой для самостоятельной деятельности с учётом гендерных особенностей. Роль взрослого в данном случае состоит в том, чтобы открыть перед мальчиками и девочками весь спектр возможностей среды и направить их усилия на использование отдельных элементов её с учётом </a:t>
            </a:r>
            <a:r>
              <a:rPr lang="ru-RU" sz="2400" b="1" i="1" dirty="0" smtClean="0"/>
              <a:t>гендерных и индивидуальных</a:t>
            </a:r>
            <a:r>
              <a:rPr lang="ru-RU" sz="2400" dirty="0" smtClean="0"/>
              <a:t> особенностей и потребностей каждого ребёнка.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44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ма\Desktop\Мама фотографии\конец 2011\IMG_64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20" y="1772816"/>
            <a:ext cx="2088232" cy="15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ама\Desktop\Мама фотографии\IMG_74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507" y="4325374"/>
            <a:ext cx="2088232" cy="166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Мама\Desktop\Мама фотографии\с флешки 17.03.2013\Мы играем\IMG_872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507" y="1800008"/>
            <a:ext cx="2088232" cy="15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13413"/>
            <a:ext cx="834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Полоролевая</a:t>
            </a:r>
            <a:r>
              <a:rPr lang="ru-RU" sz="2400" dirty="0" smtClean="0"/>
              <a:t> (гендерная) </a:t>
            </a:r>
            <a:r>
              <a:rPr lang="ru-RU" sz="2400" b="1" dirty="0" smtClean="0"/>
              <a:t>специфика</a:t>
            </a:r>
            <a:r>
              <a:rPr lang="ru-RU" sz="2400" dirty="0" smtClean="0"/>
              <a:t> обеспечивается в предметно-развивающей среде как общим, так и специфичным материалом для девочек и мальчиков.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336628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Матросская шапка, бинокль в руке – ну разве я не моряк?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185034" y="3366288"/>
            <a:ext cx="3757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Мальчики должны быть за рулём, а девчонки могут быть и пассажирами</a:t>
            </a:r>
            <a:endParaRPr lang="ru-RU" sz="1600" dirty="0"/>
          </a:p>
        </p:txBody>
      </p:sp>
      <p:pic>
        <p:nvPicPr>
          <p:cNvPr id="1032" name="Picture 8" descr="C:\Users\Мама\Desktop\Мама фотографии\с флешки 17.03.2013\Мы играем\IMG_881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121" y="4325374"/>
            <a:ext cx="2201230" cy="165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599249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Уложила куклу спать – стала песню напевать: «Баю бай»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434383" y="6021701"/>
            <a:ext cx="3379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Сегодня я похожу в этой шляпе –она подходит к моей жилетке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315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    Составная часть  развивающей среды – </a:t>
            </a:r>
            <a:r>
              <a:rPr lang="ru-RU" sz="2400" b="1" dirty="0" smtClean="0"/>
              <a:t>это</a:t>
            </a:r>
            <a:r>
              <a:rPr lang="ru-RU" sz="2400" dirty="0" smtClean="0"/>
              <a:t> </a:t>
            </a:r>
            <a:r>
              <a:rPr lang="ru-RU" sz="2400" b="1" dirty="0" smtClean="0"/>
              <a:t>игрушка.</a:t>
            </a:r>
            <a:r>
              <a:rPr lang="ru-RU" sz="2400" dirty="0" smtClean="0"/>
              <a:t> Наиболее педагогически ценными являются игрушки, обладающие следующими качествами: </a:t>
            </a:r>
            <a:r>
              <a:rPr lang="ru-RU" sz="2400" i="1" dirty="0" smtClean="0"/>
              <a:t>полифункциональностью,</a:t>
            </a:r>
            <a:r>
              <a:rPr lang="ru-RU" sz="2400" dirty="0" smtClean="0"/>
              <a:t> возможностью применения в совместной деятельности, дидактическими свойствами.</a:t>
            </a:r>
            <a:endParaRPr lang="ru-RU" sz="2400" dirty="0"/>
          </a:p>
        </p:txBody>
      </p:sp>
      <p:pic>
        <p:nvPicPr>
          <p:cNvPr id="2052" name="Picture 4" descr="C:\Users\Мама\Desktop\Мама фотографии\с флешки 17.03.2013\Мы играем\IMG_87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998033"/>
            <a:ext cx="2555602" cy="1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ма\Desktop\Мама фотографии\с флешки 17.03.2013\Мы играем\IMG_88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2557042" cy="19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15719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Пожалуй самой полифункциональной игрушкой можно назвать кубики .Этот замечательный строительный материал может использоваться по прямому назначению, может быть мебелью, мелкие кубики в роли игрушек заместителей  - присутствуют на кухне, это тренажёр в дидактических  играх на цвет и форму и т. д.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836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584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Развивающая среда в группе детей третьего года жизни</vt:lpstr>
      <vt:lpstr>Презентация PowerPoint</vt:lpstr>
      <vt:lpstr>1. Принцип информативности, предусматривающий разнообразие тематики материалов и оборудования и активности воспитанников во взаимодействии с предметным окружением.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среда в группе младшего возраста</dc:title>
  <dc:creator>Мама</dc:creator>
  <cp:lastModifiedBy>Мама</cp:lastModifiedBy>
  <cp:revision>68</cp:revision>
  <dcterms:created xsi:type="dcterms:W3CDTF">2013-04-03T06:07:06Z</dcterms:created>
  <dcterms:modified xsi:type="dcterms:W3CDTF">2014-01-25T20:24:48Z</dcterms:modified>
</cp:coreProperties>
</file>