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9" r:id="rId4"/>
    <p:sldId id="271" r:id="rId5"/>
    <p:sldId id="267" r:id="rId6"/>
    <p:sldId id="266" r:id="rId7"/>
    <p:sldId id="265" r:id="rId8"/>
    <p:sldId id="272" r:id="rId9"/>
    <p:sldId id="268" r:id="rId10"/>
    <p:sldId id="27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0066FF"/>
    <a:srgbClr val="C610B0"/>
    <a:srgbClr val="00FF00"/>
    <a:srgbClr val="FF99FF"/>
    <a:srgbClr val="66FF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395" autoAdjust="0"/>
  </p:normalViewPr>
  <p:slideViewPr>
    <p:cSldViewPr>
      <p:cViewPr>
        <p:scale>
          <a:sx n="80" d="100"/>
          <a:sy n="80" d="100"/>
        </p:scale>
        <p:origin x="-87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925D-632E-4316-9FE9-1C7A3FF5E7B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F85B-2B39-45C7-8EC7-ED55D423B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3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DB02-713B-473B-9D43-3A1448F1E5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CA5D1E-983C-4773-B06C-6E9432FC2E8C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28B10-5D93-4C38-9E76-A84C486927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7200896" cy="2643205"/>
          </a:xfrm>
        </p:spPr>
        <p:txBody>
          <a:bodyPr/>
          <a:lstStyle/>
          <a:p>
            <a:r>
              <a:rPr lang="ru-RU" dirty="0" smtClean="0"/>
              <a:t>ПАРНЫЕ СОГЛАСНЫЕ  </a:t>
            </a:r>
            <a:br>
              <a:rPr lang="ru-RU" dirty="0" smtClean="0"/>
            </a:br>
            <a:r>
              <a:rPr lang="ru-RU" dirty="0" smtClean="0"/>
              <a:t>2 класс </a:t>
            </a:r>
            <a:br>
              <a:rPr lang="ru-RU" dirty="0" smtClean="0"/>
            </a:br>
            <a:r>
              <a:rPr lang="ru-RU" dirty="0" smtClean="0"/>
              <a:t>УМК «Школа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214950"/>
            <a:ext cx="6400800" cy="10001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Учитель начальных классов </a:t>
            </a:r>
            <a:r>
              <a:rPr lang="ru-RU" dirty="0" err="1" smtClean="0"/>
              <a:t>Тевдорадзе</a:t>
            </a:r>
            <a:r>
              <a:rPr lang="ru-RU" dirty="0" smtClean="0"/>
              <a:t> Т. А.</a:t>
            </a:r>
          </a:p>
          <a:p>
            <a:r>
              <a:rPr lang="ru-RU" dirty="0" smtClean="0"/>
              <a:t> СПБ ГБУЗ «Детский санаторий «Детские Дюны»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087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А П О М Н И !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31639" y="2060848"/>
            <a:ext cx="453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Желу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  -  желу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желу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7259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ду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ду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6213" y="3414191"/>
            <a:ext cx="343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 -  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79" y="4178694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нет лу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лу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941168"/>
            <a:ext cx="3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 зу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зу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ЗТ\Desktop\Родина Татьяна\ем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443" y="1201912"/>
            <a:ext cx="2047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ЗТ\Desktop\Родина Татьяна\у страх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592" y="3645024"/>
            <a:ext cx="3024336" cy="31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78826" y="14847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Проверочное слово         проверяемое слово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-3786246" y="571480"/>
            <a:ext cx="4214842" cy="3857652"/>
          </a:xfrm>
          <a:prstGeom prst="heart">
            <a:avLst/>
          </a:prstGeom>
          <a:solidFill>
            <a:schemeClr val="accent3"/>
          </a:solidFill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 !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-3714776" y="4214818"/>
            <a:ext cx="3714776" cy="321471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СПАСИБО!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252" y="921156"/>
            <a:ext cx="2337783" cy="301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9259E-6 L 0.82119 -0.1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49445 0.0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paper, зеленая трава, небо, цвет,свет,красота,стиль,форма,дизай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5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lдевочка.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3571876"/>
            <a:ext cx="2286016" cy="318864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858016" y="1357298"/>
            <a:ext cx="928694" cy="928694"/>
            <a:chOff x="6858016" y="1357298"/>
            <a:chExt cx="928694" cy="928694"/>
          </a:xfrm>
        </p:grpSpPr>
        <p:sp>
          <p:nvSpPr>
            <p:cNvPr id="28" name="Овал 27"/>
            <p:cNvSpPr/>
            <p:nvPr/>
          </p:nvSpPr>
          <p:spPr>
            <a:xfrm>
              <a:off x="6858016" y="1357298"/>
              <a:ext cx="928694" cy="92869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00892" y="1428736"/>
              <a:ext cx="5854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С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71472" y="2214554"/>
            <a:ext cx="928694" cy="928694"/>
            <a:chOff x="571472" y="2214554"/>
            <a:chExt cx="928694" cy="928694"/>
          </a:xfrm>
        </p:grpSpPr>
        <p:sp>
          <p:nvSpPr>
            <p:cNvPr id="20" name="Овал 19"/>
            <p:cNvSpPr/>
            <p:nvPr/>
          </p:nvSpPr>
          <p:spPr>
            <a:xfrm>
              <a:off x="571472" y="2214554"/>
              <a:ext cx="928694" cy="928694"/>
            </a:xfrm>
            <a:prstGeom prst="ellipse">
              <a:avLst/>
            </a:prstGeom>
            <a:solidFill>
              <a:srgbClr val="CC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786" y="2214554"/>
              <a:ext cx="5982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К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771800" y="2564904"/>
            <a:ext cx="928694" cy="928694"/>
            <a:chOff x="2714612" y="2571744"/>
            <a:chExt cx="928694" cy="928694"/>
          </a:xfrm>
        </p:grpSpPr>
        <p:sp>
          <p:nvSpPr>
            <p:cNvPr id="27" name="Овал 26"/>
            <p:cNvSpPr/>
            <p:nvPr/>
          </p:nvSpPr>
          <p:spPr>
            <a:xfrm>
              <a:off x="2714612" y="2571744"/>
              <a:ext cx="928694" cy="928694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488" y="2643182"/>
              <a:ext cx="6174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Д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15206" y="2786058"/>
            <a:ext cx="928694" cy="928694"/>
            <a:chOff x="7215206" y="2786058"/>
            <a:chExt cx="928694" cy="928694"/>
          </a:xfrm>
        </p:grpSpPr>
        <p:sp>
          <p:nvSpPr>
            <p:cNvPr id="26" name="Овал 25"/>
            <p:cNvSpPr/>
            <p:nvPr/>
          </p:nvSpPr>
          <p:spPr>
            <a:xfrm>
              <a:off x="7215206" y="2786058"/>
              <a:ext cx="928694" cy="928694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58082" y="2857496"/>
              <a:ext cx="659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П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214414" y="4000504"/>
            <a:ext cx="928694" cy="928694"/>
            <a:chOff x="1214414" y="4000504"/>
            <a:chExt cx="928694" cy="928694"/>
          </a:xfrm>
        </p:grpSpPr>
        <p:sp>
          <p:nvSpPr>
            <p:cNvPr id="21" name="Овал 20"/>
            <p:cNvSpPr/>
            <p:nvPr/>
          </p:nvSpPr>
          <p:spPr>
            <a:xfrm>
              <a:off x="1214414" y="4000504"/>
              <a:ext cx="928694" cy="928694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28" y="4071942"/>
              <a:ext cx="428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Т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436096" y="1052736"/>
            <a:ext cx="921854" cy="830997"/>
            <a:chOff x="5429256" y="928670"/>
            <a:chExt cx="928694" cy="959129"/>
          </a:xfrm>
        </p:grpSpPr>
        <p:sp>
          <p:nvSpPr>
            <p:cNvPr id="23" name="Овал 22"/>
            <p:cNvSpPr/>
            <p:nvPr/>
          </p:nvSpPr>
          <p:spPr>
            <a:xfrm>
              <a:off x="5429256" y="928670"/>
              <a:ext cx="928694" cy="928694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56" y="928670"/>
              <a:ext cx="846009" cy="95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Ж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000760" y="2143116"/>
            <a:ext cx="928694" cy="928694"/>
            <a:chOff x="6000760" y="2143116"/>
            <a:chExt cx="928694" cy="928694"/>
          </a:xfrm>
        </p:grpSpPr>
        <p:sp>
          <p:nvSpPr>
            <p:cNvPr id="25" name="Овал 24"/>
            <p:cNvSpPr/>
            <p:nvPr/>
          </p:nvSpPr>
          <p:spPr>
            <a:xfrm>
              <a:off x="6000760" y="2143116"/>
              <a:ext cx="928694" cy="92869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3636" y="2143116"/>
              <a:ext cx="622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Ф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572000" y="2000240"/>
            <a:ext cx="928694" cy="928694"/>
            <a:chOff x="4572000" y="2000240"/>
            <a:chExt cx="928694" cy="928694"/>
          </a:xfrm>
        </p:grpSpPr>
        <p:sp>
          <p:nvSpPr>
            <p:cNvPr id="24" name="Овал 23"/>
            <p:cNvSpPr/>
            <p:nvPr/>
          </p:nvSpPr>
          <p:spPr>
            <a:xfrm>
              <a:off x="4572000" y="2000240"/>
              <a:ext cx="928694" cy="928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4876" y="2071678"/>
              <a:ext cx="5229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Г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14480" y="642918"/>
            <a:ext cx="928695" cy="928694"/>
            <a:chOff x="2214546" y="857232"/>
            <a:chExt cx="928695" cy="928694"/>
          </a:xfrm>
        </p:grpSpPr>
        <p:sp>
          <p:nvSpPr>
            <p:cNvPr id="18" name="Овал 17"/>
            <p:cNvSpPr/>
            <p:nvPr/>
          </p:nvSpPr>
          <p:spPr>
            <a:xfrm>
              <a:off x="2214546" y="857232"/>
              <a:ext cx="928694" cy="928694"/>
            </a:xfrm>
            <a:prstGeom prst="ellipse">
              <a:avLst/>
            </a:prstGeom>
            <a:solidFill>
              <a:srgbClr val="00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5984" y="857232"/>
              <a:ext cx="857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Ш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857356" y="1785926"/>
            <a:ext cx="928694" cy="928694"/>
            <a:chOff x="1857356" y="1785926"/>
            <a:chExt cx="928694" cy="928694"/>
          </a:xfrm>
        </p:grpSpPr>
        <p:sp>
          <p:nvSpPr>
            <p:cNvPr id="19" name="Овал 18"/>
            <p:cNvSpPr/>
            <p:nvPr/>
          </p:nvSpPr>
          <p:spPr>
            <a:xfrm>
              <a:off x="1857356" y="1785926"/>
              <a:ext cx="928694" cy="928694"/>
            </a:xfrm>
            <a:prstGeom prst="ellipse">
              <a:avLst/>
            </a:prstGeom>
            <a:solidFill>
              <a:srgbClr val="66FF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32" y="1857364"/>
              <a:ext cx="5245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З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500430" y="428604"/>
            <a:ext cx="928694" cy="928694"/>
            <a:chOff x="3500430" y="428604"/>
            <a:chExt cx="928694" cy="928694"/>
          </a:xfrm>
        </p:grpSpPr>
        <p:sp>
          <p:nvSpPr>
            <p:cNvPr id="17" name="Овал 16"/>
            <p:cNvSpPr/>
            <p:nvPr/>
          </p:nvSpPr>
          <p:spPr>
            <a:xfrm>
              <a:off x="3500430" y="428604"/>
              <a:ext cx="928694" cy="928694"/>
            </a:xfrm>
            <a:prstGeom prst="ellipse">
              <a:avLst/>
            </a:prstGeom>
            <a:solidFill>
              <a:srgbClr val="FF99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3306" y="428604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В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500430" y="1785926"/>
            <a:ext cx="928694" cy="928694"/>
            <a:chOff x="3500430" y="1785926"/>
            <a:chExt cx="928694" cy="928694"/>
          </a:xfrm>
        </p:grpSpPr>
        <p:sp>
          <p:nvSpPr>
            <p:cNvPr id="22" name="Овал 21"/>
            <p:cNvSpPr/>
            <p:nvPr/>
          </p:nvSpPr>
          <p:spPr>
            <a:xfrm>
              <a:off x="3500430" y="1785926"/>
              <a:ext cx="928694" cy="928694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14744" y="1857364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accent3">
                      <a:lumMod val="50000"/>
                    </a:schemeClr>
                  </a:solidFill>
                </a:rPr>
                <a:t>Б</a:t>
              </a:r>
              <a:endParaRPr lang="ru-RU" sz="4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250133" y="3107529"/>
            <a:ext cx="2428892" cy="235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</p:cNvCxnSpPr>
          <p:nvPr/>
        </p:nvCxnSpPr>
        <p:spPr>
          <a:xfrm rot="16200000" flipH="1">
            <a:off x="2471451" y="4328847"/>
            <a:ext cx="707508" cy="1636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9" idx="4"/>
          </p:cNvCxnSpPr>
          <p:nvPr/>
        </p:nvCxnSpPr>
        <p:spPr>
          <a:xfrm rot="16200000" flipH="1">
            <a:off x="1553744" y="3482578"/>
            <a:ext cx="2857520" cy="1321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8" idx="5"/>
          </p:cNvCxnSpPr>
          <p:nvPr/>
        </p:nvCxnSpPr>
        <p:spPr>
          <a:xfrm rot="16200000" flipH="1">
            <a:off x="1042691" y="2900087"/>
            <a:ext cx="4065094" cy="113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17" idx="4"/>
            <a:endCxn id="22" idx="0"/>
          </p:cNvCxnSpPr>
          <p:nvPr/>
        </p:nvCxnSpPr>
        <p:spPr>
          <a:xfrm rot="5400000">
            <a:off x="3750463" y="157161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22" idx="4"/>
          </p:cNvCxnSpPr>
          <p:nvPr/>
        </p:nvCxnSpPr>
        <p:spPr>
          <a:xfrm rot="16200000" flipH="1">
            <a:off x="3482570" y="3196826"/>
            <a:ext cx="2000264" cy="1035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2" idx="2"/>
          </p:cNvCxnSpPr>
          <p:nvPr/>
        </p:nvCxnSpPr>
        <p:spPr>
          <a:xfrm rot="5400000">
            <a:off x="3332274" y="3928087"/>
            <a:ext cx="2669465" cy="61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427984" y="1412776"/>
            <a:ext cx="1539336" cy="371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4071934" y="3357562"/>
            <a:ext cx="2500330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" idx="2"/>
          </p:cNvCxnSpPr>
          <p:nvPr/>
        </p:nvCxnSpPr>
        <p:spPr>
          <a:xfrm rot="5400000">
            <a:off x="4205160" y="2412260"/>
            <a:ext cx="3240969" cy="293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26" idx="3"/>
          </p:cNvCxnSpPr>
          <p:nvPr/>
        </p:nvCxnSpPr>
        <p:spPr>
          <a:xfrm rot="5400000">
            <a:off x="4822033" y="3042963"/>
            <a:ext cx="1993392" cy="306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143636" y="4714884"/>
            <a:ext cx="25526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ПАРУ !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3" name="Прямая соединительная линия 52"/>
          <p:cNvCxnSpPr>
            <a:stCxn id="27" idx="4"/>
          </p:cNvCxnSpPr>
          <p:nvPr/>
        </p:nvCxnSpPr>
        <p:spPr>
          <a:xfrm>
            <a:off x="3236147" y="3493598"/>
            <a:ext cx="111717" cy="101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еб 1 ромашк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9238" y="188640"/>
            <a:ext cx="9144000" cy="6929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7358082" y="2733143"/>
            <a:ext cx="1000132" cy="1071570"/>
          </a:xfrm>
          <a:prstGeom prst="ellipse">
            <a:avLst/>
          </a:prstGeom>
          <a:solidFill>
            <a:srgbClr val="C61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2928934"/>
            <a:ext cx="1000132" cy="1071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2928934"/>
            <a:ext cx="1000132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9812" y="2857496"/>
            <a:ext cx="1000132" cy="1000132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22762" y="2857496"/>
            <a:ext cx="1000132" cy="10001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57950" y="2714620"/>
            <a:ext cx="1000132" cy="10715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48" y="714356"/>
            <a:ext cx="1000132" cy="107157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58082" y="714356"/>
            <a:ext cx="1000132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718577"/>
            <a:ext cx="1008112" cy="1080120"/>
            <a:chOff x="428596" y="714356"/>
            <a:chExt cx="1000132" cy="1071570"/>
          </a:xfrm>
        </p:grpSpPr>
        <p:sp>
          <p:nvSpPr>
            <p:cNvPr id="3" name="Овал 2"/>
            <p:cNvSpPr/>
            <p:nvPr/>
          </p:nvSpPr>
          <p:spPr>
            <a:xfrm>
              <a:off x="428596" y="714356"/>
              <a:ext cx="1000132" cy="107157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714347" y="928670"/>
              <a:ext cx="500061" cy="5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Б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59632" y="642918"/>
            <a:ext cx="1026352" cy="1071570"/>
            <a:chOff x="1402508" y="714356"/>
            <a:chExt cx="1026352" cy="1071570"/>
          </a:xfrm>
        </p:grpSpPr>
        <p:sp>
          <p:nvSpPr>
            <p:cNvPr id="10" name="Овал 9"/>
            <p:cNvSpPr/>
            <p:nvPr/>
          </p:nvSpPr>
          <p:spPr>
            <a:xfrm>
              <a:off x="1402508" y="714356"/>
              <a:ext cx="1026352" cy="1071570"/>
            </a:xfrm>
            <a:prstGeom prst="ellips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8532" y="99203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П</a:t>
              </a:r>
              <a:endParaRPr lang="ru-RU" sz="32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714356"/>
            <a:ext cx="1000132" cy="1071570"/>
            <a:chOff x="3286116" y="714356"/>
            <a:chExt cx="1000132" cy="1071570"/>
          </a:xfrm>
        </p:grpSpPr>
        <p:sp>
          <p:nvSpPr>
            <p:cNvPr id="11" name="Овал 10"/>
            <p:cNvSpPr/>
            <p:nvPr/>
          </p:nvSpPr>
          <p:spPr>
            <a:xfrm>
              <a:off x="3286116" y="714356"/>
              <a:ext cx="1000132" cy="10715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1868" y="928670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В</a:t>
              </a:r>
              <a:endParaRPr lang="ru-RU" sz="32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57950" y="714356"/>
            <a:ext cx="1000132" cy="1071570"/>
            <a:chOff x="6357950" y="714356"/>
            <a:chExt cx="1000132" cy="1071570"/>
          </a:xfrm>
        </p:grpSpPr>
        <p:sp>
          <p:nvSpPr>
            <p:cNvPr id="13" name="Овал 12"/>
            <p:cNvSpPr/>
            <p:nvPr/>
          </p:nvSpPr>
          <p:spPr>
            <a:xfrm>
              <a:off x="6357950" y="714356"/>
              <a:ext cx="1000132" cy="10715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92867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Г</a:t>
              </a:r>
              <a:endParaRPr lang="ru-RU" sz="32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1560" y="98072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50636" y="1798697"/>
            <a:ext cx="571125" cy="62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285852" y="1714488"/>
            <a:ext cx="441832" cy="713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4"/>
          </p:cNvCxnSpPr>
          <p:nvPr/>
        </p:nvCxnSpPr>
        <p:spPr>
          <a:xfrm>
            <a:off x="3786182" y="1785926"/>
            <a:ext cx="425778" cy="64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 flipH="1">
            <a:off x="4211960" y="1798697"/>
            <a:ext cx="574354" cy="62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единительная линия 1026"/>
          <p:cNvCxnSpPr>
            <a:stCxn id="13" idx="4"/>
          </p:cNvCxnSpPr>
          <p:nvPr/>
        </p:nvCxnSpPr>
        <p:spPr>
          <a:xfrm>
            <a:off x="6858016" y="1785926"/>
            <a:ext cx="535887" cy="6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 flipH="1">
            <a:off x="7358082" y="1798697"/>
            <a:ext cx="500066" cy="62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791576" y="4000504"/>
            <a:ext cx="396048" cy="72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6" idx="4"/>
          </p:cNvCxnSpPr>
          <p:nvPr/>
        </p:nvCxnSpPr>
        <p:spPr>
          <a:xfrm flipH="1">
            <a:off x="1187624" y="4000504"/>
            <a:ext cx="598294" cy="72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3789878" y="3857628"/>
            <a:ext cx="496370" cy="72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4289944" y="3857628"/>
            <a:ext cx="532884" cy="72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6893735" y="3804713"/>
            <a:ext cx="500168" cy="63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/>
          <p:nvPr/>
        </p:nvCxnSpPr>
        <p:spPr>
          <a:xfrm flipH="1">
            <a:off x="7385986" y="3804713"/>
            <a:ext cx="472162" cy="63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H="1">
            <a:off x="7385985" y="4422669"/>
            <a:ext cx="35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7697828" y="47251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ПРОИЗНЕСИ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ПОСЛУШАЙ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ПОНАБЛЮДАЙ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348880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Шка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фла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ка,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гря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ка,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морко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304" y="21328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en-US" dirty="0" smtClean="0"/>
              <a:t> [</a:t>
            </a:r>
            <a:r>
              <a:rPr lang="ru-RU" dirty="0" smtClean="0"/>
              <a:t>в</a:t>
            </a:r>
            <a:r>
              <a:rPr lang="en-US" dirty="0" smtClean="0"/>
              <a:t>]           [</a:t>
            </a:r>
            <a:r>
              <a:rPr lang="ru-RU" dirty="0" smtClean="0"/>
              <a:t>к</a:t>
            </a:r>
            <a:r>
              <a:rPr lang="en-US" dirty="0" smtClean="0"/>
              <a:t>]           [</a:t>
            </a:r>
            <a:r>
              <a:rPr lang="ru-RU" dirty="0" smtClean="0"/>
              <a:t>с</a:t>
            </a:r>
            <a:r>
              <a:rPr lang="en-US" dirty="0" smtClean="0"/>
              <a:t>]        [</a:t>
            </a:r>
            <a:r>
              <a:rPr lang="ru-RU" dirty="0" smtClean="0"/>
              <a:t>ш</a:t>
            </a:r>
            <a:r>
              <a:rPr lang="en-US" dirty="0" smtClean="0"/>
              <a:t>]                [</a:t>
            </a:r>
            <a:r>
              <a:rPr lang="ru-RU" dirty="0" smtClean="0"/>
              <a:t>т</a:t>
            </a:r>
            <a:r>
              <a:rPr lang="en-US" dirty="0" smtClean="0"/>
              <a:t>]                     [</a:t>
            </a:r>
            <a:r>
              <a:rPr lang="ru-RU" dirty="0" smtClean="0"/>
              <a:t>ф</a:t>
            </a:r>
            <a:r>
              <a:rPr lang="en-US" dirty="0" smtClean="0"/>
              <a:t>]           [</a:t>
            </a:r>
            <a:r>
              <a:rPr lang="ru-RU" dirty="0" smtClean="0"/>
              <a:t>п</a:t>
            </a:r>
            <a:r>
              <a:rPr lang="en-US" dirty="0" smtClean="0"/>
              <a:t>]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324544" y="2525047"/>
            <a:ext cx="72008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-1116632" y="2502188"/>
            <a:ext cx="576064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5" idx="1"/>
            <a:endCxn id="5" idx="1"/>
          </p:cNvCxnSpPr>
          <p:nvPr/>
        </p:nvCxnSpPr>
        <p:spPr>
          <a:xfrm>
            <a:off x="827584" y="25797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7962" y="328498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 Р О В Е Р Ь !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395250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звучит?                       Проверочное слово                   Проверяемое слово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1" y="4269233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2400" b="1" dirty="0" err="1" smtClean="0"/>
              <a:t>Шка</a:t>
            </a:r>
            <a:r>
              <a:rPr lang="ru-RU" sz="2400" b="1" dirty="0" smtClean="0">
                <a:solidFill>
                  <a:srgbClr val="0000FF"/>
                </a:solidFill>
              </a:rPr>
              <a:t>.?.  </a:t>
            </a:r>
            <a:r>
              <a:rPr lang="ru-RU" sz="2400" b="1" dirty="0" smtClean="0"/>
              <a:t>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шка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86939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фла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фла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551" y="54452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ло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чка                              ло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852" y="5999534"/>
            <a:ext cx="824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Морко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.?.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                      морко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ый                        морко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2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13" y="12594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 слышишь  парный звук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Будь внимательным, мой друг,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9888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Парный  сразу  проверяй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3488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Слово  смело  изменяй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348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27089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«Зуб»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-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«зубы»,  </a:t>
            </a:r>
            <a:r>
              <a:rPr lang="ru-RU" b="1" dirty="0" smtClean="0">
                <a:solidFill>
                  <a:srgbClr val="7030A0"/>
                </a:solidFill>
              </a:rPr>
              <a:t>«лед»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-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на  </a:t>
            </a:r>
            <a:r>
              <a:rPr lang="ru-RU" b="1" dirty="0" smtClean="0">
                <a:solidFill>
                  <a:srgbClr val="FF0000"/>
                </a:solidFill>
              </a:rPr>
              <a:t>«льды»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0689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Будешь  грамотным и ты!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14752"/>
            <a:ext cx="3143272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АЛГОРИТМ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ДЕЙСТВИЙ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2472" y="4345552"/>
            <a:ext cx="5715040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Проверка  парных  согласных  в  корне  слова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588" y="5148117"/>
            <a:ext cx="2088232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Изменить слово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5877272"/>
            <a:ext cx="4104456" cy="646331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После  согласного  стоял  гласный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или  звук 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[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]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5085184"/>
            <a:ext cx="3418194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Подобрать однокоренное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51820" y="5517449"/>
            <a:ext cx="1372912" cy="3607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4283968" y="5445224"/>
            <a:ext cx="128588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43372" y="4714884"/>
            <a:ext cx="1428760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915816" y="4725144"/>
            <a:ext cx="12275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434401" y="4220889"/>
            <a:ext cx="27361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1538" y="714357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З А П О М Н И !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1266" name="Picture 2" descr="E:\Родина Татьяна\ученики за парто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85794"/>
            <a:ext cx="342902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xo-sborka.narod.ru/carrot/mor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1793927" cy="121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14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Д-Т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26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-Где растет  </a:t>
            </a:r>
            <a:r>
              <a:rPr lang="ru-RU" b="1" dirty="0" err="1" smtClean="0"/>
              <a:t>морко</a:t>
            </a:r>
            <a:r>
              <a:rPr lang="ru-RU" b="1" dirty="0" smtClean="0"/>
              <a:t>…</a:t>
            </a:r>
            <a:r>
              <a:rPr lang="ru-RU" b="1" dirty="0" err="1" smtClean="0"/>
              <a:t>ь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В-Ф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На  </a:t>
            </a:r>
            <a:r>
              <a:rPr lang="ru-RU" b="1" dirty="0" err="1" smtClean="0"/>
              <a:t>гря</a:t>
            </a:r>
            <a:r>
              <a:rPr lang="ru-RU" b="1" dirty="0" smtClean="0"/>
              <a:t>…</a:t>
            </a:r>
            <a:r>
              <a:rPr lang="ru-RU" b="1" dirty="0" err="1" smtClean="0"/>
              <a:t>ках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170" name="Picture 2" descr="http://t3.gstatic.com/images?q=tbn:ANd9GcQAjScHKfuPkK_FKUNhfq2nxLWqaeXe76I-Z-8Vq_iuPzE_AKy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959332" cy="7982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32849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-Буквы пишут где?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-В тетра…</a:t>
            </a:r>
            <a:r>
              <a:rPr lang="ru-RU" b="1" dirty="0" err="1" smtClean="0"/>
              <a:t>ках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-Чистим что мы?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-Чистим </a:t>
            </a:r>
            <a:r>
              <a:rPr lang="ru-RU" b="1" dirty="0" err="1" smtClean="0"/>
              <a:t>зу</a:t>
            </a:r>
            <a:r>
              <a:rPr lang="ru-RU" b="1" dirty="0" smtClean="0"/>
              <a:t>…</a:t>
            </a:r>
            <a:r>
              <a:rPr lang="ru-RU" b="1" dirty="0" err="1" smtClean="0"/>
              <a:t>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21431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-Надеваем в </a:t>
            </a:r>
            <a:r>
              <a:rPr lang="ru-RU" b="1" dirty="0" err="1" smtClean="0"/>
              <a:t>холо</a:t>
            </a:r>
            <a:r>
              <a:rPr lang="ru-RU" b="1" dirty="0" smtClean="0"/>
              <a:t>…?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26369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b="1" dirty="0" err="1" smtClean="0"/>
              <a:t>Шу</a:t>
            </a:r>
            <a:r>
              <a:rPr lang="ru-RU" b="1" dirty="0" smtClean="0"/>
              <a:t>…</a:t>
            </a:r>
            <a:r>
              <a:rPr lang="ru-RU" b="1" dirty="0" err="1" smtClean="0"/>
              <a:t>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32849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-Любим все?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36450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-Сне…</a:t>
            </a:r>
            <a:r>
              <a:rPr lang="ru-RU" b="1" dirty="0" err="1" smtClean="0"/>
              <a:t>ки</a:t>
            </a:r>
            <a:r>
              <a:rPr lang="ru-RU" b="1" dirty="0" smtClean="0"/>
              <a:t>, сала…</a:t>
            </a:r>
            <a:r>
              <a:rPr lang="ru-RU" b="1" dirty="0" err="1" smtClean="0"/>
              <a:t>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4371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-А читаем часто?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6016" y="48691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b="1" dirty="0" err="1" smtClean="0"/>
              <a:t>Ска</a:t>
            </a:r>
            <a:r>
              <a:rPr lang="ru-RU" b="1" dirty="0" smtClean="0"/>
              <a:t>…</a:t>
            </a:r>
            <a:r>
              <a:rPr lang="ru-RU" b="1" dirty="0" err="1" smtClean="0"/>
              <a:t>ки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3" name="Picture 2" descr="http://www.radonta.ru/images/childr_radon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869160"/>
            <a:ext cx="857256" cy="1071570"/>
          </a:xfrm>
          <a:prstGeom prst="rect">
            <a:avLst/>
          </a:prstGeom>
          <a:noFill/>
        </p:spPr>
      </p:pic>
      <p:pic>
        <p:nvPicPr>
          <p:cNvPr id="24" name="Picture 2" descr="http://www.artes.su/wallpapers/c67105adb34c433dc472803c8fbce6df/1656_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5072074"/>
            <a:ext cx="1500198" cy="1146693"/>
          </a:xfrm>
          <a:prstGeom prst="rect">
            <a:avLst/>
          </a:prstGeom>
          <a:noFill/>
        </p:spPr>
      </p:pic>
      <p:pic>
        <p:nvPicPr>
          <p:cNvPr id="25" name="Picture 2" descr="http://s55.radikal.ru/i150/0912/72/0c2d3e83ec60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275141"/>
            <a:ext cx="1143008" cy="1725231"/>
          </a:xfrm>
          <a:prstGeom prst="rect">
            <a:avLst/>
          </a:prstGeom>
          <a:noFill/>
        </p:spPr>
      </p:pic>
      <p:pic>
        <p:nvPicPr>
          <p:cNvPr id="26" name="Picture 2" descr="http://www.toybytoy.com/file/0003/6181.jpg"/>
          <p:cNvPicPr>
            <a:picLocks noChangeAspect="1" noChangeArrowheads="1"/>
          </p:cNvPicPr>
          <p:nvPr/>
        </p:nvPicPr>
        <p:blipFill>
          <a:blip r:embed="rId7" cstate="print"/>
          <a:srcRect l="41618" t="28584" r="40382" b="42474"/>
          <a:stretch>
            <a:fillRect/>
          </a:stretch>
        </p:blipFill>
        <p:spPr bwMode="auto">
          <a:xfrm>
            <a:off x="6786578" y="3643315"/>
            <a:ext cx="657230" cy="642942"/>
          </a:xfrm>
          <a:prstGeom prst="rect">
            <a:avLst/>
          </a:prstGeom>
          <a:noFill/>
        </p:spPr>
      </p:pic>
      <p:pic>
        <p:nvPicPr>
          <p:cNvPr id="27" name="Picture 2" descr="http://www.toybytoy.com/file/0003/6181.jpg"/>
          <p:cNvPicPr>
            <a:picLocks noChangeAspect="1" noChangeArrowheads="1"/>
          </p:cNvPicPr>
          <p:nvPr/>
        </p:nvPicPr>
        <p:blipFill>
          <a:blip r:embed="rId7" cstate="print"/>
          <a:srcRect l="41618" t="28584" r="40382" b="42474"/>
          <a:stretch>
            <a:fillRect/>
          </a:stretch>
        </p:blipFill>
        <p:spPr bwMode="auto">
          <a:xfrm>
            <a:off x="7429520" y="3786190"/>
            <a:ext cx="590554" cy="632737"/>
          </a:xfrm>
          <a:prstGeom prst="rect">
            <a:avLst/>
          </a:prstGeom>
          <a:noFill/>
        </p:spPr>
      </p:pic>
      <p:pic>
        <p:nvPicPr>
          <p:cNvPr id="28" name="Picture 2" descr="http://www.toybytoy.com/file/0003/6181.jpg"/>
          <p:cNvPicPr>
            <a:picLocks noChangeAspect="1" noChangeArrowheads="1"/>
          </p:cNvPicPr>
          <p:nvPr/>
        </p:nvPicPr>
        <p:blipFill>
          <a:blip r:embed="rId7" cstate="print"/>
          <a:srcRect l="41618" t="28584" r="40382" b="42474"/>
          <a:stretch>
            <a:fillRect/>
          </a:stretch>
        </p:blipFill>
        <p:spPr bwMode="auto">
          <a:xfrm>
            <a:off x="7143768" y="3357562"/>
            <a:ext cx="600079" cy="64294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572264" y="15001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Б-П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9520" y="4714884"/>
            <a:ext cx="6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З-С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8148" y="36433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Ж-Ш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2071678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57422" y="357187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471488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388" y="205953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2500306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15074" y="350043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728" y="2428868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3240" y="1071546"/>
            <a:ext cx="227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 Р О В Е Р Ь !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5220072" y="4714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3500438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Ж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80112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Г-К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7" grpId="0"/>
      <p:bldP spid="38" grpId="0"/>
      <p:bldP spid="40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tes.su/wallpapers/c67105adb34c433dc472803c8fbce6df/1656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509120"/>
            <a:ext cx="4071933" cy="234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810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ЗВУК  СОГЛАСНЫЙ  ПРОВЕРЯЙ,  РЯДОМ  ГЛАСНЫЙ  ПОДСТАВЛЯЙ!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79" y="1970455"/>
            <a:ext cx="493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Гря</a:t>
            </a:r>
            <a:r>
              <a:rPr lang="ru-RU" b="1" u="sng" dirty="0" smtClean="0">
                <a:solidFill>
                  <a:srgbClr val="0000FF"/>
                </a:solidFill>
              </a:rPr>
              <a:t>д</a:t>
            </a:r>
            <a:r>
              <a:rPr lang="ru-RU" b="1" dirty="0" smtClean="0"/>
              <a:t>ка. Нет чего? –Нет</a:t>
            </a:r>
            <a:r>
              <a:rPr lang="en-US" b="1" dirty="0" smtClean="0"/>
              <a:t> </a:t>
            </a:r>
            <a:r>
              <a:rPr lang="ru-RU" b="1" dirty="0" smtClean="0"/>
              <a:t> гря</a:t>
            </a:r>
            <a:r>
              <a:rPr lang="ru-RU" b="1" u="sng" dirty="0" smtClean="0">
                <a:solidFill>
                  <a:srgbClr val="0000FF"/>
                </a:solidFill>
              </a:rPr>
              <a:t>д</a:t>
            </a:r>
            <a:r>
              <a:rPr lang="ru-RU" b="1" u="sng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к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7386" y="233978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Зу</a:t>
            </a:r>
            <a:r>
              <a:rPr lang="ru-RU" b="1" u="sng" dirty="0" smtClean="0">
                <a:solidFill>
                  <a:srgbClr val="0000FF"/>
                </a:solidFill>
              </a:rPr>
              <a:t>б</a:t>
            </a:r>
            <a:r>
              <a:rPr lang="ru-RU" b="1" dirty="0" smtClean="0"/>
              <a:t>ки! Изменили-  зу</a:t>
            </a:r>
            <a:r>
              <a:rPr lang="ru-RU" b="1" u="sng" dirty="0" smtClean="0">
                <a:solidFill>
                  <a:srgbClr val="0000FF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u="sng" dirty="0" smtClean="0"/>
              <a:t>.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659336" y="2852935"/>
            <a:ext cx="48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Шу</a:t>
            </a:r>
            <a:r>
              <a:rPr lang="ru-RU" b="1" u="sng" dirty="0" smtClean="0">
                <a:solidFill>
                  <a:srgbClr val="0000FF"/>
                </a:solidFill>
              </a:rPr>
              <a:t>б</a:t>
            </a:r>
            <a:r>
              <a:rPr lang="ru-RU" b="1" dirty="0" smtClean="0"/>
              <a:t>ки!  Проверяем-  шу</a:t>
            </a:r>
            <a:r>
              <a:rPr lang="ru-RU" b="1" u="sng" dirty="0" smtClean="0">
                <a:solidFill>
                  <a:srgbClr val="0000FF"/>
                </a:solidFill>
              </a:rPr>
              <a:t>б</a:t>
            </a:r>
            <a:r>
              <a:rPr lang="ru-RU" b="1" u="sng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8032" y="3278324"/>
            <a:ext cx="795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Ждем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сне</a:t>
            </a:r>
            <a:r>
              <a:rPr lang="ru-RU" b="1" u="sng" dirty="0" smtClean="0">
                <a:solidFill>
                  <a:srgbClr val="0000FF"/>
                </a:solidFill>
              </a:rPr>
              <a:t>ж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нок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и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сала</a:t>
            </a:r>
            <a:r>
              <a:rPr lang="ru-RU" b="1" u="sng" dirty="0" smtClean="0">
                <a:solidFill>
                  <a:srgbClr val="0000FF"/>
                </a:solidFill>
              </a:rPr>
              <a:t>з</a:t>
            </a:r>
            <a:r>
              <a:rPr lang="ru-RU" b="1" u="sng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/>
              <a:t>и  побольше  чудных  </a:t>
            </a:r>
            <a:r>
              <a:rPr lang="ru-RU" b="1" i="1" dirty="0" smtClean="0"/>
              <a:t>ска</a:t>
            </a:r>
            <a:r>
              <a:rPr lang="ru-RU" b="1" i="1" u="sng" dirty="0" smtClean="0">
                <a:solidFill>
                  <a:srgbClr val="0000FF"/>
                </a:solidFill>
              </a:rPr>
              <a:t>з</a:t>
            </a:r>
            <a:r>
              <a:rPr lang="ru-RU" b="1" i="1" u="sng" dirty="0" smtClean="0">
                <a:solidFill>
                  <a:srgbClr val="FF0000"/>
                </a:solidFill>
              </a:rPr>
              <a:t>о</a:t>
            </a:r>
            <a:r>
              <a:rPr lang="ru-RU" b="1" i="1" dirty="0" smtClean="0"/>
              <a:t>к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Picture 2" descr="Играем в снежки! (33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9120"/>
            <a:ext cx="3786182" cy="2348880"/>
          </a:xfrm>
          <a:prstGeom prst="rect">
            <a:avLst/>
          </a:prstGeom>
          <a:noFill/>
        </p:spPr>
      </p:pic>
      <p:pic>
        <p:nvPicPr>
          <p:cNvPr id="10" name="Picture 2" descr="http://www.toybytoy.com/file/0003/6181.jpg"/>
          <p:cNvPicPr>
            <a:picLocks noChangeAspect="1" noChangeArrowheads="1"/>
          </p:cNvPicPr>
          <p:nvPr/>
        </p:nvPicPr>
        <p:blipFill>
          <a:blip r:embed="rId5" cstate="print"/>
          <a:srcRect l="41618" t="28584" r="40382" b="42474"/>
          <a:stretch>
            <a:fillRect/>
          </a:stretch>
        </p:blipFill>
        <p:spPr bwMode="auto">
          <a:xfrm>
            <a:off x="7358082" y="5786430"/>
            <a:ext cx="1000132" cy="107157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948264" y="3565704"/>
            <a:ext cx="142876" cy="1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53433" y="3563586"/>
            <a:ext cx="142876" cy="1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95736" y="3573016"/>
            <a:ext cx="142876" cy="1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07434" y="3142903"/>
            <a:ext cx="214884" cy="1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82641" y="2606577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922496" y="2267744"/>
            <a:ext cx="140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ятно 2 19"/>
          <p:cNvSpPr/>
          <p:nvPr/>
        </p:nvSpPr>
        <p:spPr>
          <a:xfrm>
            <a:off x="7919864" y="2564904"/>
            <a:ext cx="1224136" cy="1418456"/>
          </a:xfrm>
          <a:prstGeom prst="irregularSeal2">
            <a:avLst/>
          </a:prstGeom>
          <a:noFill/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5647851" y="1797709"/>
            <a:ext cx="1634480" cy="1418456"/>
          </a:xfrm>
          <a:prstGeom prst="irregularSeal1">
            <a:avLst/>
          </a:prstGeom>
          <a:noFill/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7452320" y="1628800"/>
            <a:ext cx="914400" cy="1490464"/>
          </a:xfrm>
          <a:prstGeom prst="irregularSeal1">
            <a:avLst/>
          </a:prstGeom>
          <a:noFill/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398336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-голо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ый                                   Холо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-холо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ый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1142984"/>
          <a:ext cx="3714774" cy="2286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29"/>
                <a:gridCol w="619129"/>
                <a:gridCol w="619129"/>
                <a:gridCol w="619129"/>
                <a:gridCol w="619129"/>
                <a:gridCol w="619129"/>
              </a:tblGrid>
              <a:tr h="57150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64305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ж   е   л    у    </a:t>
            </a:r>
            <a:r>
              <a:rPr lang="ru-RU" sz="3600" dirty="0" err="1" smtClean="0">
                <a:solidFill>
                  <a:srgbClr val="FF0000"/>
                </a:solidFill>
              </a:rPr>
              <a:t>д</a:t>
            </a:r>
            <a:r>
              <a:rPr lang="ru-RU" sz="3600" dirty="0" smtClean="0">
                <a:solidFill>
                  <a:srgbClr val="FF0000"/>
                </a:solidFill>
              </a:rPr>
              <a:t>   </a:t>
            </a:r>
            <a:r>
              <a:rPr lang="ru-RU" sz="3600" dirty="0" err="1" smtClean="0">
                <a:solidFill>
                  <a:srgbClr val="FF0000"/>
                </a:solidFill>
              </a:rPr>
              <a:t>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2214554"/>
            <a:ext cx="16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д</a:t>
            </a:r>
            <a:r>
              <a:rPr lang="ru-RU" sz="3600" dirty="0" smtClean="0">
                <a:solidFill>
                  <a:srgbClr val="FF0000"/>
                </a:solidFill>
              </a:rPr>
              <a:t>   у    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786058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cs typeface="Arial" pitchFamily="34" charset="0"/>
              </a:rPr>
              <a:t>к</a:t>
            </a:r>
            <a:endParaRPr lang="ru-RU" sz="3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07154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1142984"/>
            <a:ext cx="39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235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У  Г  А  Д  А  Й  !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785926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В золотой клубочек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2000241"/>
            <a:ext cx="257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Спрятался дубочек.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2428868"/>
            <a:ext cx="248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Его весной и летом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26431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видели одетым,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28574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осенью с бедняжки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307181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Сорвали все рубашки.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3500438"/>
            <a:ext cx="368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3.В огне не горит, в воде не тонет.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3929066"/>
            <a:ext cx="321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4.Сидит дед, во сто шуб одет,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421481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его раздевает , тот слезы проливает. 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4714885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5.Что растет корнем вверх?</a:t>
            </a:r>
            <a:endParaRPr lang="ru-RU" dirty="0"/>
          </a:p>
        </p:txBody>
      </p:sp>
      <p:pic>
        <p:nvPicPr>
          <p:cNvPr id="26" name="Picture 2" descr="вода, лед, снег, лес, деревья, зи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143512"/>
            <a:ext cx="4572032" cy="1556080"/>
          </a:xfrm>
          <a:prstGeom prst="rect">
            <a:avLst/>
          </a:prstGeom>
          <a:noFill/>
        </p:spPr>
      </p:pic>
      <p:pic>
        <p:nvPicPr>
          <p:cNvPr id="27" name="Picture 6" descr="http://flower.onego.ru/kustar/enc_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500562" cy="3211853"/>
          </a:xfrm>
          <a:prstGeom prst="rect">
            <a:avLst/>
          </a:prstGeom>
          <a:noFill/>
        </p:spPr>
      </p:pic>
      <p:pic>
        <p:nvPicPr>
          <p:cNvPr id="28" name="Picture 4" descr="http://www.examiner.com/images/blog/EXID9480/images/876406_acorn.jpg"/>
          <p:cNvPicPr>
            <a:picLocks noChangeAspect="1" noChangeArrowheads="1"/>
          </p:cNvPicPr>
          <p:nvPr/>
        </p:nvPicPr>
        <p:blipFill>
          <a:blip r:embed="rId4" cstate="print"/>
          <a:srcRect l="19199" t="805" r="25337"/>
          <a:stretch>
            <a:fillRect/>
          </a:stretch>
        </p:blipFill>
        <p:spPr bwMode="auto">
          <a:xfrm>
            <a:off x="8215338" y="5572140"/>
            <a:ext cx="92866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</TotalTime>
  <Words>438</Words>
  <Application>Microsoft Office PowerPoint</Application>
  <PresentationFormat>Экран (4:3)</PresentationFormat>
  <Paragraphs>116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ПАРНЫЕ СОГЛАСНЫЕ   2 класс 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ПАРНЫЕ СОГЛАСНЫЕ  2класс УМК «Школа России»</dc:title>
  <dc:creator>teacher</dc:creator>
  <cp:lastModifiedBy>преподаватель</cp:lastModifiedBy>
  <cp:revision>155</cp:revision>
  <dcterms:created xsi:type="dcterms:W3CDTF">2012-06-25T13:33:55Z</dcterms:created>
  <dcterms:modified xsi:type="dcterms:W3CDTF">2012-11-17T13:13:33Z</dcterms:modified>
</cp:coreProperties>
</file>