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6" r:id="rId2"/>
    <p:sldId id="273" r:id="rId3"/>
    <p:sldId id="270" r:id="rId4"/>
    <p:sldId id="269" r:id="rId5"/>
    <p:sldId id="263" r:id="rId6"/>
    <p:sldId id="264" r:id="rId7"/>
    <p:sldId id="267" r:id="rId8"/>
    <p:sldId id="271" r:id="rId9"/>
    <p:sldId id="258" r:id="rId10"/>
    <p:sldId id="260" r:id="rId11"/>
    <p:sldId id="27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ACA6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34159-D75D-4CD7-93BF-F6AF3D994C0C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9725E3-798D-491B-A9D2-78B94CF3F8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725E3-798D-491B-A9D2-78B94CF3F81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1A07-4A24-43BE-A6E3-4C5EDE1B6686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A726-5DA7-4664-8D49-03D42182A2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1A07-4A24-43BE-A6E3-4C5EDE1B6686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A726-5DA7-4664-8D49-03D42182A2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1A07-4A24-43BE-A6E3-4C5EDE1B6686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A726-5DA7-4664-8D49-03D42182A2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1A07-4A24-43BE-A6E3-4C5EDE1B6686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A726-5DA7-4664-8D49-03D42182A2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1A07-4A24-43BE-A6E3-4C5EDE1B6686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A726-5DA7-4664-8D49-03D42182A2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1A07-4A24-43BE-A6E3-4C5EDE1B6686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A726-5DA7-4664-8D49-03D42182A2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1A07-4A24-43BE-A6E3-4C5EDE1B6686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A726-5DA7-4664-8D49-03D42182A2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1A07-4A24-43BE-A6E3-4C5EDE1B6686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A726-5DA7-4664-8D49-03D42182A2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1A07-4A24-43BE-A6E3-4C5EDE1B6686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A726-5DA7-4664-8D49-03D42182A2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1A07-4A24-43BE-A6E3-4C5EDE1B6686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A726-5DA7-4664-8D49-03D42182A2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1A07-4A24-43BE-A6E3-4C5EDE1B6686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A726-5DA7-4664-8D49-03D42182A2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11A07-4A24-43BE-A6E3-4C5EDE1B6686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6A726-5DA7-4664-8D49-03D42182A2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Урок русского языка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715436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</a:rPr>
              <a:t>Как найти приставку.</a:t>
            </a:r>
            <a:endParaRPr lang="ru-RU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64"/>
            <a:ext cx="8929718" cy="5143536"/>
          </a:xfrm>
          <a:ln w="762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sz="6000" dirty="0" smtClean="0"/>
              <a:t>     </a:t>
            </a: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r>
              <a:rPr lang="ru-RU" b="1" dirty="0" smtClean="0"/>
              <a:t>Подбери однокоренные слова. </a:t>
            </a:r>
          </a:p>
          <a:p>
            <a:r>
              <a:rPr lang="ru-RU" b="1" dirty="0" smtClean="0"/>
              <a:t>Укажи корень. </a:t>
            </a:r>
          </a:p>
          <a:p>
            <a:r>
              <a:rPr lang="ru-RU" b="1" dirty="0" smtClean="0"/>
              <a:t>Найди часть слова перед корнем .</a:t>
            </a:r>
          </a:p>
          <a:p>
            <a:pPr>
              <a:buNone/>
            </a:pPr>
            <a:r>
              <a:rPr lang="ru-RU" b="1" dirty="0" smtClean="0"/>
              <a:t>    Это приставка.</a:t>
            </a:r>
          </a:p>
          <a:p>
            <a:pPr>
              <a:buNone/>
            </a:pPr>
            <a:r>
              <a:rPr lang="ru-RU" b="1" dirty="0" smtClean="0"/>
              <a:t>    Назови приставку.   </a:t>
            </a:r>
          </a:p>
          <a:p>
            <a:pPr>
              <a:buNone/>
            </a:pPr>
            <a:r>
              <a:rPr lang="ru-RU" b="1" dirty="0" smtClean="0"/>
              <a:t>                                        </a:t>
            </a:r>
          </a:p>
          <a:p>
            <a:pPr>
              <a:buNone/>
            </a:pPr>
            <a:r>
              <a:rPr lang="ru-RU" dirty="0" smtClean="0"/>
              <a:t>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49526" name="Picture 22" descr="MCj04371560000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</p:spPr>
        </p:pic>
        <p:pic>
          <p:nvPicPr>
            <p:cNvPr id="149521" name="Picture 17" descr="MCj0441288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25" y="3277"/>
              <a:ext cx="1043" cy="1043"/>
            </a:xfrm>
            <a:prstGeom prst="rect">
              <a:avLst/>
            </a:prstGeom>
            <a:noFill/>
          </p:spPr>
        </p:pic>
        <p:sp>
          <p:nvSpPr>
            <p:cNvPr id="149527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249" y="119"/>
              <a:ext cx="5171" cy="2041"/>
            </a:xfrm>
            <a:prstGeom prst="rect">
              <a:avLst/>
            </a:prstGeom>
          </p:spPr>
          <p:txBody>
            <a:bodyPr wrap="none" fromWordArt="1">
              <a:prstTxWarp prst="textDeflateBottom">
                <a:avLst>
                  <a:gd name="adj" fmla="val 69903"/>
                </a:avLst>
              </a:prstTxWarp>
            </a:bodyPr>
            <a:lstStyle/>
            <a:p>
              <a:pPr algn="ctr"/>
              <a:r>
                <a:rPr lang="ru-RU" sz="3600" kern="10">
                  <a:ln w="28575">
                    <a:solidFill>
                      <a:srgbClr val="6633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EE7F2"/>
                      </a:gs>
                      <a:gs pos="17999">
                        <a:srgbClr val="FBD49C"/>
                      </a:gs>
                      <a:gs pos="39000">
                        <a:srgbClr val="FBA97D"/>
                      </a:gs>
                      <a:gs pos="64000">
                        <a:srgbClr val="FAC77D"/>
                      </a:gs>
                      <a:gs pos="82001">
                        <a:srgbClr val="FEE7F2"/>
                      </a:gs>
                      <a:gs pos="100000">
                        <a:srgbClr val="FBEAC7"/>
                      </a:gs>
                    </a:gsLst>
                    <a:lin ang="2700000" scaled="1"/>
                  </a:gradFill>
                  <a:latin typeface="Times New Roman"/>
                  <a:cs typeface="Times New Roman"/>
                </a:rPr>
                <a:t>Всякое начало трудно!</a:t>
              </a:r>
            </a:p>
          </p:txBody>
        </p:sp>
      </p:grpSp>
      <p:pic>
        <p:nvPicPr>
          <p:cNvPr id="10" name="Рисунок 9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40" y="2214554"/>
            <a:ext cx="2643206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4000504"/>
            <a:ext cx="2043115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43702" y="4357694"/>
            <a:ext cx="1881189" cy="2295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49526" name="Picture 22" descr="MCj04371560000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</p:spPr>
        </p:pic>
        <p:pic>
          <p:nvPicPr>
            <p:cNvPr id="149513" name="Picture 9" descr="MCj0440418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328627">
              <a:off x="3606" y="2614"/>
              <a:ext cx="1250" cy="1377"/>
            </a:xfrm>
            <a:prstGeom prst="rect">
              <a:avLst/>
            </a:prstGeom>
            <a:noFill/>
          </p:spPr>
        </p:pic>
        <p:sp>
          <p:nvSpPr>
            <p:cNvPr id="149519" name="Homepage"/>
            <p:cNvSpPr>
              <a:spLocks noEditPoints="1" noChangeArrowheads="1"/>
            </p:cNvSpPr>
            <p:nvPr/>
          </p:nvSpPr>
          <p:spPr bwMode="auto">
            <a:xfrm rot="3454405">
              <a:off x="1362" y="2725"/>
              <a:ext cx="948" cy="1087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10800 h 21600"/>
                <a:gd name="T14" fmla="*/ 999 w 21600"/>
                <a:gd name="T15" fmla="*/ 12174 h 21600"/>
                <a:gd name="T16" fmla="*/ 20813 w 21600"/>
                <a:gd name="T17" fmla="*/ 1714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21600" h="21600" extrusionOk="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 extrusionOk="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  <a:path w="21600" h="21600" extrusionOk="0">
                  <a:moveTo>
                    <a:pt x="5251" y="7101"/>
                  </a:moveTo>
                  <a:lnTo>
                    <a:pt x="5251" y="11160"/>
                  </a:lnTo>
                  <a:lnTo>
                    <a:pt x="16306" y="11160"/>
                  </a:lnTo>
                  <a:lnTo>
                    <a:pt x="16306" y="7052"/>
                  </a:lnTo>
                  <a:lnTo>
                    <a:pt x="16901" y="6561"/>
                  </a:lnTo>
                  <a:lnTo>
                    <a:pt x="15264" y="5236"/>
                  </a:lnTo>
                  <a:lnTo>
                    <a:pt x="15264" y="1636"/>
                  </a:lnTo>
                  <a:lnTo>
                    <a:pt x="13478" y="1636"/>
                  </a:lnTo>
                  <a:lnTo>
                    <a:pt x="13478" y="3698"/>
                  </a:lnTo>
                  <a:lnTo>
                    <a:pt x="11182" y="1669"/>
                  </a:lnTo>
                  <a:lnTo>
                    <a:pt x="4847" y="6561"/>
                  </a:lnTo>
                  <a:lnTo>
                    <a:pt x="5251" y="7101"/>
                  </a:lnTo>
                  <a:close/>
                </a:path>
                <a:path w="21600" h="21600" extrusionOk="0">
                  <a:moveTo>
                    <a:pt x="9396" y="11160"/>
                  </a:moveTo>
                  <a:lnTo>
                    <a:pt x="9396" y="7772"/>
                  </a:lnTo>
                  <a:lnTo>
                    <a:pt x="11820" y="7772"/>
                  </a:lnTo>
                  <a:lnTo>
                    <a:pt x="11820" y="11160"/>
                  </a:lnTo>
                  <a:lnTo>
                    <a:pt x="9396" y="11160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ru-RU"/>
            </a:p>
          </p:txBody>
        </p:sp>
        <p:pic>
          <p:nvPicPr>
            <p:cNvPr id="149521" name="Picture 17" descr="MCj04412880000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468" y="3022"/>
              <a:ext cx="1043" cy="1043"/>
            </a:xfrm>
            <a:prstGeom prst="rect">
              <a:avLst/>
            </a:prstGeom>
            <a:noFill/>
          </p:spPr>
        </p:pic>
        <p:pic>
          <p:nvPicPr>
            <p:cNvPr id="149522" name="Picture 18" descr="MCj04404200000[1]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-295222">
              <a:off x="295" y="2704"/>
              <a:ext cx="1174" cy="1151"/>
            </a:xfrm>
            <a:prstGeom prst="rect">
              <a:avLst/>
            </a:prstGeom>
            <a:noFill/>
          </p:spPr>
        </p:pic>
        <p:sp>
          <p:nvSpPr>
            <p:cNvPr id="149527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249" y="119"/>
              <a:ext cx="5171" cy="2041"/>
            </a:xfrm>
            <a:prstGeom prst="rect">
              <a:avLst/>
            </a:prstGeom>
          </p:spPr>
          <p:txBody>
            <a:bodyPr wrap="none" fromWordArt="1">
              <a:prstTxWarp prst="textDeflateBottom">
                <a:avLst>
                  <a:gd name="adj" fmla="val 69903"/>
                </a:avLst>
              </a:prstTxWarp>
            </a:bodyPr>
            <a:lstStyle/>
            <a:p>
              <a:pPr algn="ctr"/>
              <a:r>
                <a:rPr lang="ru-RU" sz="3600" kern="10" dirty="0">
                  <a:ln w="28575">
                    <a:solidFill>
                      <a:srgbClr val="6633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EE7F2"/>
                      </a:gs>
                      <a:gs pos="17999">
                        <a:srgbClr val="FBD49C"/>
                      </a:gs>
                      <a:gs pos="39000">
                        <a:srgbClr val="FBA97D"/>
                      </a:gs>
                      <a:gs pos="64000">
                        <a:srgbClr val="FAC77D"/>
                      </a:gs>
                      <a:gs pos="82001">
                        <a:srgbClr val="FEE7F2"/>
                      </a:gs>
                      <a:gs pos="100000">
                        <a:srgbClr val="FBEAC7"/>
                      </a:gs>
                    </a:gsLst>
                    <a:lin ang="2700000" scaled="1"/>
                  </a:gradFill>
                  <a:latin typeface="Times New Roman"/>
                  <a:cs typeface="Times New Roman"/>
                </a:rPr>
                <a:t>Всякое начало </a:t>
              </a:r>
              <a:r>
                <a:rPr lang="ru-RU" sz="3600" kern="10" dirty="0" smtClean="0">
                  <a:ln w="28575">
                    <a:solidFill>
                      <a:srgbClr val="6633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EE7F2"/>
                      </a:gs>
                      <a:gs pos="17999">
                        <a:srgbClr val="FBD49C"/>
                      </a:gs>
                      <a:gs pos="39000">
                        <a:srgbClr val="FBA97D"/>
                      </a:gs>
                      <a:gs pos="64000">
                        <a:srgbClr val="FAC77D"/>
                      </a:gs>
                      <a:gs pos="82001">
                        <a:srgbClr val="FEE7F2"/>
                      </a:gs>
                      <a:gs pos="100000">
                        <a:srgbClr val="FBEAC7"/>
                      </a:gs>
                    </a:gsLst>
                    <a:lin ang="2700000" scaled="1"/>
                  </a:gradFill>
                  <a:latin typeface="Times New Roman"/>
                  <a:cs typeface="Times New Roman"/>
                </a:rPr>
                <a:t>трудно?!</a:t>
              </a:r>
              <a:endParaRPr lang="ru-RU" sz="3600" kern="10" dirty="0">
                <a:ln w="28575">
                  <a:solidFill>
                    <a:srgbClr val="66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EE7F2"/>
                    </a:gs>
                    <a:gs pos="17999">
                      <a:srgbClr val="FBD49C"/>
                    </a:gs>
                    <a:gs pos="39000">
                      <a:srgbClr val="FBA97D"/>
                    </a:gs>
                    <a:gs pos="64000">
                      <a:srgbClr val="FAC77D"/>
                    </a:gs>
                    <a:gs pos="82001">
                      <a:srgbClr val="FEE7F2"/>
                    </a:gs>
                    <a:gs pos="100000">
                      <a:srgbClr val="FBEAC7"/>
                    </a:gs>
                  </a:gsLst>
                  <a:lin ang="2700000" scaled="1"/>
                </a:gradFill>
                <a:latin typeface="Times New Roman"/>
                <a:cs typeface="Times New Roman"/>
              </a:endParaRPr>
            </a:p>
          </p:txBody>
        </p:sp>
        <p:pic>
          <p:nvPicPr>
            <p:cNvPr id="149529" name="Picture 25" descr="MCj04343890000[1]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517" y="1253"/>
              <a:ext cx="904" cy="142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</a:p>
          <a:p>
            <a:pPr>
              <a:buNone/>
            </a:pPr>
            <a:endParaRPr lang="ru-RU" sz="4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		В…робей, </a:t>
            </a:r>
            <a:r>
              <a:rPr lang="ru-RU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уч</a:t>
            </a: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…ник, т…</a:t>
            </a:r>
            <a:r>
              <a:rPr lang="ru-RU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традь</a:t>
            </a: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с…рока, к…р…</a:t>
            </a:r>
            <a:r>
              <a:rPr lang="ru-RU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ндаш</a:t>
            </a: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в…</a:t>
            </a:r>
            <a:r>
              <a:rPr lang="ru-RU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рона</a:t>
            </a: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учит…ль.</a:t>
            </a:r>
            <a:endParaRPr lang="ru-RU" sz="44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0"/>
            <a:ext cx="7772400" cy="1470025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Части слова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7" name="Арка 6"/>
          <p:cNvSpPr/>
          <p:nvPr/>
        </p:nvSpPr>
        <p:spPr>
          <a:xfrm>
            <a:off x="1357290" y="1714488"/>
            <a:ext cx="2643206" cy="1414466"/>
          </a:xfrm>
          <a:prstGeom prst="blockArc">
            <a:avLst>
              <a:gd name="adj1" fmla="val 10832569"/>
              <a:gd name="adj2" fmla="val 21446795"/>
              <a:gd name="adj3" fmla="val 119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оловина рамки 7"/>
          <p:cNvSpPr/>
          <p:nvPr/>
        </p:nvSpPr>
        <p:spPr>
          <a:xfrm rot="2315290">
            <a:off x="4179754" y="1673647"/>
            <a:ext cx="1998938" cy="1503662"/>
          </a:xfrm>
          <a:prstGeom prst="halfFrame">
            <a:avLst>
              <a:gd name="adj1" fmla="val 16454"/>
              <a:gd name="adj2" fmla="val 13020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Рамка 8"/>
          <p:cNvSpPr/>
          <p:nvPr/>
        </p:nvSpPr>
        <p:spPr>
          <a:xfrm>
            <a:off x="6286512" y="1714488"/>
            <a:ext cx="2714644" cy="1128714"/>
          </a:xfrm>
          <a:prstGeom prst="fram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71670" y="4429132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</a:t>
            </a:r>
          </a:p>
          <a:p>
            <a:pPr algn="just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</a:p>
          <a:p>
            <a:pPr algn="just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71604" y="1928802"/>
            <a:ext cx="23328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корень</a:t>
            </a:r>
            <a:r>
              <a:rPr lang="ru-RU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sz="5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071934" y="2071678"/>
            <a:ext cx="221457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суффикс </a:t>
            </a:r>
            <a:endParaRPr lang="ru-RU" sz="4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286512" y="2071678"/>
            <a:ext cx="28574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окончание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  <p:bldP spid="8" grpId="0" animBg="1"/>
      <p:bldP spid="9" grpId="0" animBg="1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5072074"/>
            <a:ext cx="107157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Н</a:t>
            </a:r>
            <a:endParaRPr lang="ru-RU" sz="4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57554" y="5072074"/>
            <a:ext cx="107157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ЫЙ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86314" y="1785926"/>
            <a:ext cx="2428892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школ</a:t>
            </a:r>
            <a:r>
              <a:rPr lang="ru-RU" sz="4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ы</a:t>
            </a:r>
            <a:endParaRPr lang="ru-RU" sz="44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29256" y="5072074"/>
            <a:ext cx="121444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НИК</a:t>
            </a:r>
            <a:endParaRPr lang="ru-RU" sz="4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857356" y="1785926"/>
            <a:ext cx="2214578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школа</a:t>
            </a:r>
            <a:endParaRPr lang="ru-RU" sz="4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286644" y="5000636"/>
            <a:ext cx="128588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ПРИ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928794" y="5072074"/>
            <a:ext cx="100013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Ь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00562" y="3071810"/>
            <a:ext cx="914400" cy="842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err="1" smtClean="0"/>
              <a:t>ь</a:t>
            </a:r>
            <a:endParaRPr lang="ru-RU" sz="4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72132" y="3071810"/>
            <a:ext cx="1071570" cy="842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ник</a:t>
            </a:r>
            <a:endParaRPr lang="ru-RU" sz="4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00298" y="3071810"/>
            <a:ext cx="1857388" cy="842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школ</a:t>
            </a:r>
            <a:endParaRPr lang="ru-RU" sz="4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00562" y="4143380"/>
            <a:ext cx="928694" cy="842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err="1" smtClean="0"/>
              <a:t>ь</a:t>
            </a:r>
            <a:endParaRPr lang="ru-RU" sz="4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00298" y="4143380"/>
            <a:ext cx="1857388" cy="842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школ</a:t>
            </a:r>
            <a:endParaRPr lang="ru-RU" sz="4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643570" y="4143380"/>
            <a:ext cx="785818" cy="842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err="1" smtClean="0"/>
              <a:t>н</a:t>
            </a:r>
            <a:endParaRPr lang="ru-RU" sz="4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643702" y="4143380"/>
            <a:ext cx="1071570" cy="842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err="1" smtClean="0"/>
              <a:t>ый</a:t>
            </a:r>
            <a:endParaRPr lang="ru-RU" sz="4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5286388"/>
            <a:ext cx="1628780" cy="8572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при</a:t>
            </a:r>
            <a:endParaRPr lang="ru-RU" sz="4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500298" y="5214950"/>
            <a:ext cx="185738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школ</a:t>
            </a:r>
            <a:endParaRPr lang="ru-RU" sz="4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715140" y="5214950"/>
            <a:ext cx="100013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err="1" smtClean="0"/>
              <a:t>ый</a:t>
            </a:r>
            <a:endParaRPr lang="ru-RU" sz="4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572132" y="521495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Н</a:t>
            </a:r>
            <a:endParaRPr lang="ru-RU" sz="4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500562" y="521495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err="1" smtClean="0"/>
              <a:t>ь</a:t>
            </a:r>
            <a:endParaRPr lang="ru-RU" sz="4400" dirty="0"/>
          </a:p>
        </p:txBody>
      </p:sp>
      <p:sp>
        <p:nvSpPr>
          <p:cNvPr id="19" name="Заголовок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28" y="571480"/>
            <a:ext cx="464347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урока:</a:t>
            </a:r>
            <a:endParaRPr lang="ru-RU" sz="4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714620"/>
            <a:ext cx="90011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7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Приставка</a:t>
            </a:r>
          </a:p>
          <a:p>
            <a:pPr algn="ctr">
              <a:buNone/>
            </a:pPr>
            <a:r>
              <a:rPr lang="ru-RU" sz="7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как часть слова</a:t>
            </a:r>
            <a:endParaRPr lang="ru-RU" sz="72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800" dirty="0" smtClean="0"/>
              <a:t>за-,  вы-,  при-,  пере-,  от-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i="1" dirty="0" smtClean="0"/>
              <a:t>   </a:t>
            </a:r>
          </a:p>
          <a:p>
            <a:pPr>
              <a:lnSpc>
                <a:spcPct val="150000"/>
              </a:lnSpc>
              <a:buNone/>
            </a:pPr>
            <a:r>
              <a:rPr lang="ru-RU" i="1" dirty="0" smtClean="0"/>
              <a:t>        …бежал за угол, …бежал из дома, …бежал первым, …бежал через дорогу, …бежал от края.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lin ang="135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Приставка- часть слова.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2000240"/>
            <a:ext cx="83582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Приставка стоит перед корнем.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2857496"/>
            <a:ext cx="82229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Приставка служит для образования</a:t>
            </a:r>
          </a:p>
          <a:p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новых слов.</a:t>
            </a:r>
          </a:p>
          <a:p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3214686"/>
            <a:ext cx="864396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Приставка обозначается так: </a:t>
            </a:r>
            <a:r>
              <a:rPr lang="ru-RU" sz="15000" b="1" dirty="0" smtClean="0">
                <a:solidFill>
                  <a:schemeClr val="accent4">
                    <a:lumMod val="75000"/>
                  </a:schemeClr>
                </a:solidFill>
              </a:rPr>
              <a:t>¬</a:t>
            </a:r>
            <a:endParaRPr lang="ru-RU" sz="15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Содержимое 10"/>
          <p:cNvSpPr>
            <a:spLocks noGrp="1"/>
          </p:cNvSpPr>
          <p:nvPr/>
        </p:nvSpPr>
        <p:spPr>
          <a:xfrm>
            <a:off x="457200" y="1166019"/>
            <a:ext cx="8229600" cy="4191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655</TotalTime>
  <Words>134</Words>
  <Application>Microsoft Office PowerPoint</Application>
  <PresentationFormat>Экран (4:3)</PresentationFormat>
  <Paragraphs>56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Урок русского языка</vt:lpstr>
      <vt:lpstr>Слайд 2</vt:lpstr>
      <vt:lpstr>Слайд 3</vt:lpstr>
      <vt:lpstr>Части слова</vt:lpstr>
      <vt:lpstr>Слайд 5</vt:lpstr>
      <vt:lpstr>Слайд 6</vt:lpstr>
      <vt:lpstr>Слайд 7</vt:lpstr>
      <vt:lpstr>за-,  вы-,  при-,  пере-,  от-</vt:lpstr>
      <vt:lpstr>Приставка- часть слова.</vt:lpstr>
      <vt:lpstr>Как найти приставку.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Озеро словообразования</dc:title>
  <dc:creator>Рыжкова Ю И</dc:creator>
  <cp:lastModifiedBy>Пользователь</cp:lastModifiedBy>
  <cp:revision>70</cp:revision>
  <dcterms:created xsi:type="dcterms:W3CDTF">2009-12-13T18:19:32Z</dcterms:created>
  <dcterms:modified xsi:type="dcterms:W3CDTF">2012-04-09T08:44:05Z</dcterms:modified>
</cp:coreProperties>
</file>