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9" r:id="rId5"/>
    <p:sldId id="258" r:id="rId6"/>
    <p:sldId id="260" r:id="rId7"/>
    <p:sldId id="263" r:id="rId8"/>
    <p:sldId id="262" r:id="rId9"/>
    <p:sldId id="261" r:id="rId10"/>
    <p:sldId id="266" r:id="rId11"/>
    <p:sldId id="270" r:id="rId12"/>
    <p:sldId id="275" r:id="rId13"/>
    <p:sldId id="274" r:id="rId14"/>
    <p:sldId id="273" r:id="rId15"/>
    <p:sldId id="272" r:id="rId16"/>
    <p:sldId id="271" r:id="rId17"/>
    <p:sldId id="278"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5E8819-6322-4CAC-B356-4A98B1A5AFB9}"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FB395C-AB34-453D-BDC4-7B39A33E4D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E8819-6322-4CAC-B356-4A98B1A5AFB9}" type="datetimeFigureOut">
              <a:rPr lang="ru-RU" smtClean="0"/>
              <a:pPr/>
              <a:t>15.01.2013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B395C-AB34-453D-BDC4-7B39A33E4D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0.gif"/><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764704"/>
            <a:ext cx="7772400" cy="1470025"/>
          </a:xfrm>
        </p:spPr>
        <p:txBody>
          <a:bodyPr>
            <a:normAutofit fontScale="90000"/>
          </a:bodyPr>
          <a:lstStyle/>
          <a:p>
            <a:r>
              <a:rPr lang="ru-RU" b="1" dirty="0" smtClean="0"/>
              <a:t/>
            </a:r>
            <a:br>
              <a:rPr lang="ru-RU" b="1" dirty="0" smtClean="0"/>
            </a:br>
            <a:r>
              <a:rPr lang="ru-RU" b="1" dirty="0" smtClean="0"/>
              <a:t>«</a:t>
            </a:r>
            <a:r>
              <a:rPr lang="ru-RU" b="1" dirty="0"/>
              <a:t>Что будет со мной, если буду питаться, как </a:t>
            </a:r>
            <a:r>
              <a:rPr lang="ru-RU" b="1" dirty="0" err="1"/>
              <a:t>Дюймовочка</a:t>
            </a:r>
            <a:r>
              <a:rPr lang="ru-RU" b="1" dirty="0"/>
              <a:t>?»</a:t>
            </a:r>
            <a:r>
              <a:rPr lang="ru-RU" dirty="0"/>
              <a:t/>
            </a:r>
            <a:br>
              <a:rPr lang="ru-RU" dirty="0"/>
            </a:br>
            <a:r>
              <a:rPr lang="ru-RU" dirty="0" smtClean="0"/>
              <a:t/>
            </a:r>
            <a:br>
              <a:rPr lang="ru-RU" dirty="0" smtClean="0"/>
            </a:br>
            <a:r>
              <a:rPr lang="ru-RU" dirty="0"/>
              <a:t/>
            </a:r>
            <a:br>
              <a:rPr lang="ru-RU" dirty="0"/>
            </a:br>
            <a:endParaRPr lang="ru-RU" dirty="0"/>
          </a:p>
        </p:txBody>
      </p:sp>
      <p:pic>
        <p:nvPicPr>
          <p:cNvPr id="4" name="Picture 2" descr="C:\Users\школа\Desktop\выступление 21.12.12\g02.gif"/>
          <p:cNvPicPr>
            <a:picLocks noChangeAspect="1" noChangeArrowheads="1" noCrop="1"/>
          </p:cNvPicPr>
          <p:nvPr/>
        </p:nvPicPr>
        <p:blipFill>
          <a:blip r:embed="rId2" cstate="print"/>
          <a:srcRect/>
          <a:stretch>
            <a:fillRect/>
          </a:stretch>
        </p:blipFill>
        <p:spPr bwMode="auto">
          <a:xfrm>
            <a:off x="2733155" y="1772816"/>
            <a:ext cx="3533622" cy="4392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Shelby\Изображения\Цветы\artprizma.ru080.jpg"/>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25601" name="Rectangle 1"/>
          <p:cNvSpPr>
            <a:spLocks noChangeArrowheads="1"/>
          </p:cNvSpPr>
          <p:nvPr/>
        </p:nvSpPr>
        <p:spPr bwMode="auto">
          <a:xfrm>
            <a:off x="5004048" y="1206941"/>
            <a:ext cx="3916457"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Сравнение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роста</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Наш средний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рост</a:t>
            </a:r>
            <a:r>
              <a:rPr kumimoji="0" lang="ru-RU" sz="3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оказался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больше роста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Дюймовочки</a:t>
            </a: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146,57:2,54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57,7 раз</a:t>
            </a:r>
            <a:r>
              <a:rPr kumimoji="0" lang="ru-RU" sz="3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2050" name="Picture 2" descr="C:\Users\школа1\Desktop\IMG_16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947"/>
            <a:ext cx="2232248" cy="6883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школа\Desktop\выступление 21.12.12\g02.gif"/>
          <p:cNvPicPr>
            <a:picLocks noChangeAspect="1" noChangeArrowheads="1" noCrop="1"/>
          </p:cNvPicPr>
          <p:nvPr/>
        </p:nvPicPr>
        <p:blipFill>
          <a:blip r:embed="rId5" cstate="print"/>
          <a:srcRect/>
          <a:stretch>
            <a:fillRect/>
          </a:stretch>
        </p:blipFill>
        <p:spPr bwMode="auto">
          <a:xfrm>
            <a:off x="2096295" y="5949280"/>
            <a:ext cx="432048" cy="537060"/>
          </a:xfrm>
          <a:prstGeom prst="rect">
            <a:avLst/>
          </a:prstGeom>
          <a:noFill/>
        </p:spPr>
      </p:pic>
    </p:spTree>
    <p:custDataLst>
      <p:tags r:id="rId1"/>
    </p:custDataLst>
  </p:cSld>
  <p:clrMapOvr>
    <a:masterClrMapping/>
  </p:clrMapOvr>
  <p:transition advTm="25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2771800" y="1124744"/>
            <a:ext cx="6840760" cy="2304256"/>
          </a:xfrm>
        </p:spPr>
        <p:txBody>
          <a:bodyPr>
            <a:normAutofit lnSpcReduction="10000"/>
          </a:bodyPr>
          <a:lstStyle/>
          <a:p>
            <a:r>
              <a:rPr lang="ru-RU" b="1" dirty="0">
                <a:solidFill>
                  <a:schemeClr val="tx1"/>
                </a:solidFill>
              </a:rPr>
              <a:t>Сравнение объёма</a:t>
            </a:r>
            <a:endParaRPr lang="ru-RU" dirty="0">
              <a:solidFill>
                <a:schemeClr val="tx1"/>
              </a:solidFill>
            </a:endParaRPr>
          </a:p>
          <a:p>
            <a:r>
              <a:rPr lang="ru-RU" b="1" dirty="0">
                <a:solidFill>
                  <a:schemeClr val="tx1"/>
                </a:solidFill>
              </a:rPr>
              <a:t>   </a:t>
            </a:r>
            <a:r>
              <a:rPr lang="ru-RU" dirty="0">
                <a:solidFill>
                  <a:schemeClr val="tx1"/>
                </a:solidFill>
              </a:rPr>
              <a:t>Объем </a:t>
            </a:r>
            <a:r>
              <a:rPr lang="ru-RU" dirty="0" err="1" smtClean="0">
                <a:solidFill>
                  <a:schemeClr val="tx1"/>
                </a:solidFill>
              </a:rPr>
              <a:t>Дюймовочки</a:t>
            </a:r>
            <a:endParaRPr lang="ru-RU" dirty="0" smtClean="0">
              <a:solidFill>
                <a:schemeClr val="tx1"/>
              </a:solidFill>
            </a:endParaRPr>
          </a:p>
          <a:p>
            <a:r>
              <a:rPr lang="ru-RU" dirty="0" smtClean="0">
                <a:solidFill>
                  <a:schemeClr val="tx1"/>
                </a:solidFill>
              </a:rPr>
              <a:t> </a:t>
            </a:r>
            <a:r>
              <a:rPr lang="ru-RU" dirty="0">
                <a:solidFill>
                  <a:schemeClr val="tx1"/>
                </a:solidFill>
              </a:rPr>
              <a:t>меньше </a:t>
            </a:r>
            <a:r>
              <a:rPr lang="ru-RU" dirty="0" smtClean="0">
                <a:solidFill>
                  <a:schemeClr val="tx1"/>
                </a:solidFill>
              </a:rPr>
              <a:t>нашего </a:t>
            </a:r>
          </a:p>
          <a:p>
            <a:r>
              <a:rPr lang="ru-RU" dirty="0" smtClean="0">
                <a:solidFill>
                  <a:schemeClr val="tx1"/>
                </a:solidFill>
              </a:rPr>
              <a:t>в </a:t>
            </a:r>
            <a:r>
              <a:rPr lang="ru-RU" dirty="0">
                <a:solidFill>
                  <a:schemeClr val="tx1"/>
                </a:solidFill>
              </a:rPr>
              <a:t>57,7 </a:t>
            </a:r>
            <a:r>
              <a:rPr lang="ru-RU" baseline="30000" dirty="0">
                <a:solidFill>
                  <a:schemeClr val="tx1"/>
                </a:solidFill>
              </a:rPr>
              <a:t>3</a:t>
            </a:r>
            <a:r>
              <a:rPr lang="ru-RU" dirty="0">
                <a:solidFill>
                  <a:schemeClr val="tx1"/>
                </a:solidFill>
              </a:rPr>
              <a:t>= 192 100,033 раз</a:t>
            </a:r>
          </a:p>
          <a:p>
            <a:endParaRPr lang="ru-RU" dirty="0">
              <a:solidFill>
                <a:schemeClr val="tx1"/>
              </a:solidFill>
            </a:endParaRPr>
          </a:p>
        </p:txBody>
      </p:sp>
      <p:pic>
        <p:nvPicPr>
          <p:cNvPr id="2050" name="Picture 2" descr="C:\Users\школа\Desktop\iCACOJD41.jpg"/>
          <p:cNvPicPr>
            <a:picLocks noChangeAspect="1" noChangeArrowheads="1"/>
          </p:cNvPicPr>
          <p:nvPr/>
        </p:nvPicPr>
        <p:blipFill>
          <a:blip r:embed="rId2" cstate="print"/>
          <a:srcRect/>
          <a:stretch>
            <a:fillRect/>
          </a:stretch>
        </p:blipFill>
        <p:spPr bwMode="auto">
          <a:xfrm>
            <a:off x="1619672" y="3789040"/>
            <a:ext cx="3369974" cy="18722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1331640" y="1340768"/>
            <a:ext cx="6400800" cy="1752600"/>
          </a:xfrm>
        </p:spPr>
        <p:txBody>
          <a:bodyPr>
            <a:noAutofit/>
          </a:bodyPr>
          <a:lstStyle/>
          <a:p>
            <a:r>
              <a:rPr lang="ru-RU" b="1" dirty="0">
                <a:solidFill>
                  <a:schemeClr val="tx1"/>
                </a:solidFill>
              </a:rPr>
              <a:t>Сравнение массы</a:t>
            </a:r>
            <a:endParaRPr lang="ru-RU" dirty="0">
              <a:solidFill>
                <a:schemeClr val="tx1"/>
              </a:solidFill>
            </a:endParaRPr>
          </a:p>
          <a:p>
            <a:r>
              <a:rPr lang="ru-RU" dirty="0">
                <a:solidFill>
                  <a:schemeClr val="tx1"/>
                </a:solidFill>
              </a:rPr>
              <a:t>   Даже нам известно, что масса равна произведению плотности на объем.</a:t>
            </a:r>
          </a:p>
          <a:p>
            <a:r>
              <a:rPr lang="ru-RU" dirty="0">
                <a:solidFill>
                  <a:schemeClr val="tx1"/>
                </a:solidFill>
              </a:rPr>
              <a:t>   </a:t>
            </a:r>
            <a:endParaRPr lang="ru-RU" dirty="0" smtClean="0">
              <a:solidFill>
                <a:schemeClr val="tx1"/>
              </a:solidFill>
            </a:endParaRPr>
          </a:p>
          <a:p>
            <a:r>
              <a:rPr lang="ru-RU" b="1" dirty="0" smtClean="0">
                <a:solidFill>
                  <a:schemeClr val="tx1"/>
                </a:solidFill>
              </a:rPr>
              <a:t>Плотности </a:t>
            </a:r>
            <a:r>
              <a:rPr lang="ru-RU" b="1" dirty="0">
                <a:solidFill>
                  <a:schemeClr val="tx1"/>
                </a:solidFill>
              </a:rPr>
              <a:t>будем считать одинаковыми, тогда наша масса больше массы </a:t>
            </a:r>
            <a:r>
              <a:rPr lang="ru-RU" b="1" dirty="0" err="1">
                <a:solidFill>
                  <a:schemeClr val="tx1"/>
                </a:solidFill>
              </a:rPr>
              <a:t>Дюймовочки</a:t>
            </a:r>
            <a:r>
              <a:rPr lang="ru-RU" b="1" dirty="0">
                <a:solidFill>
                  <a:schemeClr val="tx1"/>
                </a:solidFill>
              </a:rPr>
              <a:t> в</a:t>
            </a:r>
          </a:p>
          <a:p>
            <a:r>
              <a:rPr lang="ru-RU" b="1" dirty="0">
                <a:solidFill>
                  <a:schemeClr val="tx1"/>
                </a:solidFill>
              </a:rPr>
              <a:t>192 100,033 раз!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1403648" y="3933056"/>
            <a:ext cx="6400800" cy="1752600"/>
          </a:xfrm>
        </p:spPr>
        <p:txBody>
          <a:bodyPr>
            <a:normAutofit fontScale="25000" lnSpcReduction="20000"/>
          </a:bodyPr>
          <a:lstStyle/>
          <a:p>
            <a:r>
              <a:rPr lang="ru-RU" sz="12800" b="1" dirty="0">
                <a:solidFill>
                  <a:schemeClr val="tx1"/>
                </a:solidFill>
              </a:rPr>
              <a:t>Измерение массы одного зерна</a:t>
            </a:r>
            <a:endParaRPr lang="ru-RU" sz="12800" dirty="0">
              <a:solidFill>
                <a:schemeClr val="tx1"/>
              </a:solidFill>
            </a:endParaRPr>
          </a:p>
          <a:p>
            <a:r>
              <a:rPr lang="ru-RU" sz="12800" dirty="0">
                <a:solidFill>
                  <a:schemeClr val="tx1"/>
                </a:solidFill>
              </a:rPr>
              <a:t>   Масса одного рисового зерна равна</a:t>
            </a:r>
          </a:p>
          <a:p>
            <a:r>
              <a:rPr lang="ru-RU" sz="12800" dirty="0">
                <a:solidFill>
                  <a:schemeClr val="tx1"/>
                </a:solidFill>
              </a:rPr>
              <a:t>   8,003:100= 0,08003 грамма</a:t>
            </a:r>
          </a:p>
          <a:p>
            <a:endParaRPr lang="ru-RU" sz="4000" dirty="0"/>
          </a:p>
        </p:txBody>
      </p:sp>
      <p:pic>
        <p:nvPicPr>
          <p:cNvPr id="1026" name="Picture 2" descr="C:\Users\школа1\Desktop\vesy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2663056" cy="2819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395536" y="1772816"/>
            <a:ext cx="8748464" cy="3168352"/>
          </a:xfrm>
        </p:spPr>
        <p:txBody>
          <a:bodyPr>
            <a:normAutofit lnSpcReduction="10000"/>
          </a:bodyPr>
          <a:lstStyle/>
          <a:p>
            <a:r>
              <a:rPr lang="ru-RU" sz="4100" b="1" dirty="0">
                <a:solidFill>
                  <a:schemeClr val="tx1"/>
                </a:solidFill>
              </a:rPr>
              <a:t>Сколько мы должны есть в день, имея аппетит </a:t>
            </a:r>
            <a:r>
              <a:rPr lang="ru-RU" sz="4100" b="1" dirty="0" err="1">
                <a:solidFill>
                  <a:schemeClr val="tx1"/>
                </a:solidFill>
              </a:rPr>
              <a:t>Дюймовочки</a:t>
            </a:r>
            <a:r>
              <a:rPr lang="ru-RU" sz="4100" b="1" dirty="0">
                <a:solidFill>
                  <a:schemeClr val="tx1"/>
                </a:solidFill>
              </a:rPr>
              <a:t>?</a:t>
            </a:r>
            <a:endParaRPr lang="ru-RU" sz="4100" dirty="0">
              <a:solidFill>
                <a:schemeClr val="tx1"/>
              </a:solidFill>
            </a:endParaRPr>
          </a:p>
          <a:p>
            <a:pPr algn="l"/>
            <a:endParaRPr lang="ru-RU" sz="3600" dirty="0" smtClean="0">
              <a:solidFill>
                <a:schemeClr val="tx1"/>
              </a:solidFill>
            </a:endParaRPr>
          </a:p>
          <a:p>
            <a:pPr algn="l"/>
            <a:r>
              <a:rPr lang="ru-RU" sz="3600" dirty="0" smtClean="0">
                <a:solidFill>
                  <a:schemeClr val="tx1"/>
                </a:solidFill>
              </a:rPr>
              <a:t>0,08003:2 *192 100,033=7686,882820495 </a:t>
            </a:r>
            <a:r>
              <a:rPr lang="ru-RU" sz="3600" dirty="0">
                <a:solidFill>
                  <a:schemeClr val="tx1"/>
                </a:solidFill>
              </a:rPr>
              <a:t>граммов = </a:t>
            </a:r>
            <a:r>
              <a:rPr lang="ru-RU" sz="4100" b="1" dirty="0">
                <a:solidFill>
                  <a:srgbClr val="FF0000"/>
                </a:solidFill>
              </a:rPr>
              <a:t>7,687 </a:t>
            </a:r>
            <a:r>
              <a:rPr lang="ru-RU" sz="4100" b="1" dirty="0" smtClean="0">
                <a:solidFill>
                  <a:srgbClr val="FF0000"/>
                </a:solidFill>
              </a:rPr>
              <a:t>килограмма </a:t>
            </a:r>
            <a:r>
              <a:rPr lang="ru-RU" sz="4100" b="1" dirty="0">
                <a:solidFill>
                  <a:srgbClr val="FF0000"/>
                </a:solidFill>
              </a:rPr>
              <a:t>!</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1115616" y="1340768"/>
            <a:ext cx="6912768" cy="3744416"/>
          </a:xfrm>
        </p:spPr>
        <p:txBody>
          <a:bodyPr>
            <a:normAutofit/>
          </a:bodyPr>
          <a:lstStyle/>
          <a:p>
            <a:r>
              <a:rPr lang="ru-RU" b="1" dirty="0">
                <a:solidFill>
                  <a:schemeClr val="tx1"/>
                </a:solidFill>
              </a:rPr>
              <a:t>Чему равна масса одной капли воды?</a:t>
            </a:r>
            <a:endParaRPr lang="ru-RU" dirty="0">
              <a:solidFill>
                <a:schemeClr val="tx1"/>
              </a:solidFill>
            </a:endParaRPr>
          </a:p>
          <a:p>
            <a:r>
              <a:rPr lang="ru-RU" dirty="0">
                <a:solidFill>
                  <a:schemeClr val="tx1"/>
                </a:solidFill>
              </a:rPr>
              <a:t>1,005 : 20 = 0,05 025 граммов – масса одной капли воды</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827584" y="1988840"/>
            <a:ext cx="6904856" cy="3024336"/>
          </a:xfrm>
        </p:spPr>
        <p:txBody>
          <a:bodyPr>
            <a:normAutofit/>
          </a:bodyPr>
          <a:lstStyle/>
          <a:p>
            <a:r>
              <a:rPr lang="ru-RU" b="1" dirty="0">
                <a:solidFill>
                  <a:schemeClr val="tx1"/>
                </a:solidFill>
              </a:rPr>
              <a:t>0,05 025 : 2 </a:t>
            </a:r>
            <a:r>
              <a:rPr lang="ru-RU" b="1" dirty="0" smtClean="0">
                <a:solidFill>
                  <a:schemeClr val="tx1"/>
                </a:solidFill>
              </a:rPr>
              <a:t>*  </a:t>
            </a:r>
            <a:r>
              <a:rPr lang="ru-RU" b="1" dirty="0">
                <a:solidFill>
                  <a:schemeClr val="tx1"/>
                </a:solidFill>
              </a:rPr>
              <a:t>192 100,033 = 4 826,5 граммов =</a:t>
            </a:r>
          </a:p>
          <a:p>
            <a:r>
              <a:rPr lang="ru-RU" b="1" dirty="0">
                <a:solidFill>
                  <a:schemeClr val="tx1"/>
                </a:solidFill>
              </a:rPr>
              <a:t>=</a:t>
            </a:r>
            <a:r>
              <a:rPr lang="ru-RU" b="1" dirty="0">
                <a:solidFill>
                  <a:srgbClr val="FF0000"/>
                </a:solidFill>
              </a:rPr>
              <a:t>4, 8265 </a:t>
            </a:r>
            <a:r>
              <a:rPr lang="ru-RU" b="1" dirty="0" smtClean="0">
                <a:solidFill>
                  <a:srgbClr val="FF0000"/>
                </a:solidFill>
              </a:rPr>
              <a:t>килограмма </a:t>
            </a:r>
            <a:r>
              <a:rPr lang="ru-RU" b="1" dirty="0">
                <a:solidFill>
                  <a:schemeClr val="tx1"/>
                </a:solidFill>
              </a:rPr>
              <a:t>воды мы должны выпивать в день, имея аппетит </a:t>
            </a:r>
            <a:r>
              <a:rPr lang="ru-RU" b="1" dirty="0" err="1">
                <a:solidFill>
                  <a:schemeClr val="tx1"/>
                </a:solidFill>
              </a:rPr>
              <a:t>Дюймовочки</a:t>
            </a:r>
            <a:r>
              <a:rPr lang="ru-RU" b="1" dirty="0">
                <a:solidFill>
                  <a:schemeClr val="tx1"/>
                </a:solidFill>
              </a:rPr>
              <a:t>!</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827584" y="1484784"/>
            <a:ext cx="7632848" cy="3672408"/>
          </a:xfrm>
        </p:spPr>
        <p:txBody>
          <a:bodyPr>
            <a:normAutofit fontScale="92500" lnSpcReduction="10000"/>
          </a:bodyPr>
          <a:lstStyle/>
          <a:p>
            <a:r>
              <a:rPr lang="ru-RU" b="1" dirty="0">
                <a:solidFill>
                  <a:schemeClr val="tx1"/>
                </a:solidFill>
              </a:rPr>
              <a:t>Выводы</a:t>
            </a:r>
            <a:r>
              <a:rPr lang="ru-RU" b="1" dirty="0" smtClean="0">
                <a:solidFill>
                  <a:schemeClr val="tx1"/>
                </a:solidFill>
              </a:rPr>
              <a:t>:</a:t>
            </a:r>
          </a:p>
          <a:p>
            <a:r>
              <a:rPr lang="ru-RU" b="1" dirty="0" smtClean="0">
                <a:solidFill>
                  <a:srgbClr val="FF0000"/>
                </a:solidFill>
              </a:rPr>
              <a:t> «Нет </a:t>
            </a:r>
            <a:r>
              <a:rPr lang="ru-RU" b="1" dirty="0">
                <a:solidFill>
                  <a:srgbClr val="FF0000"/>
                </a:solidFill>
              </a:rPr>
              <a:t>повести печальнее </a:t>
            </a:r>
            <a:r>
              <a:rPr lang="ru-RU" b="1" dirty="0" smtClean="0">
                <a:solidFill>
                  <a:srgbClr val="FF0000"/>
                </a:solidFill>
              </a:rPr>
              <a:t>на </a:t>
            </a:r>
            <a:r>
              <a:rPr lang="ru-RU" b="1" dirty="0">
                <a:solidFill>
                  <a:srgbClr val="FF0000"/>
                </a:solidFill>
              </a:rPr>
              <a:t>свете, чем повесть о </a:t>
            </a:r>
            <a:r>
              <a:rPr lang="ru-RU" b="1" dirty="0" smtClean="0">
                <a:solidFill>
                  <a:srgbClr val="FF0000"/>
                </a:solidFill>
              </a:rPr>
              <a:t> </a:t>
            </a:r>
            <a:r>
              <a:rPr lang="ru-RU" b="1" dirty="0" err="1">
                <a:solidFill>
                  <a:srgbClr val="FF0000"/>
                </a:solidFill>
              </a:rPr>
              <a:t>Дюймовочке</a:t>
            </a:r>
            <a:r>
              <a:rPr lang="ru-RU" b="1" dirty="0">
                <a:solidFill>
                  <a:srgbClr val="FF0000"/>
                </a:solidFill>
              </a:rPr>
              <a:t> и </a:t>
            </a:r>
            <a:r>
              <a:rPr lang="ru-RU" b="1" dirty="0" smtClean="0">
                <a:solidFill>
                  <a:srgbClr val="FF0000"/>
                </a:solidFill>
              </a:rPr>
              <a:t>диете»</a:t>
            </a:r>
            <a:endParaRPr lang="ru-RU" b="1" dirty="0">
              <a:solidFill>
                <a:srgbClr val="FF0000"/>
              </a:solidFill>
            </a:endParaRPr>
          </a:p>
          <a:p>
            <a:pPr lvl="0"/>
            <a:r>
              <a:rPr lang="ru-RU" dirty="0">
                <a:solidFill>
                  <a:schemeClr val="tx1"/>
                </a:solidFill>
              </a:rPr>
              <a:t>Гипотеза о том, что похудеем,  не подтвердилась.</a:t>
            </a:r>
          </a:p>
          <a:p>
            <a:pPr lvl="0"/>
            <a:r>
              <a:rPr lang="ru-RU" dirty="0">
                <a:solidFill>
                  <a:schemeClr val="tx1"/>
                </a:solidFill>
              </a:rPr>
              <a:t>Грустная гипотеза подтвердилась только частично, погибнем мы не от недоедания, а от переедания.</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dirty="0"/>
              <a:t/>
            </a:r>
            <a:br>
              <a:rPr lang="ru-RU" dirty="0"/>
            </a:br>
            <a:r>
              <a:rPr lang="ru-RU" dirty="0" smtClean="0"/>
              <a:t/>
            </a:r>
            <a:br>
              <a:rPr lang="ru-RU" dirty="0" smtClean="0"/>
            </a:br>
            <a:r>
              <a:rPr lang="ru-RU" dirty="0"/>
              <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539552" y="548680"/>
            <a:ext cx="7848872" cy="2880320"/>
          </a:xfrm>
        </p:spPr>
        <p:txBody>
          <a:bodyPr>
            <a:normAutofit/>
          </a:bodyPr>
          <a:lstStyle/>
          <a:p>
            <a:r>
              <a:rPr lang="ru-RU" b="1" dirty="0">
                <a:solidFill>
                  <a:schemeClr val="tx1"/>
                </a:solidFill>
              </a:rPr>
              <a:t>Заключение</a:t>
            </a:r>
            <a:endParaRPr lang="ru-RU" dirty="0">
              <a:solidFill>
                <a:schemeClr val="tx1"/>
              </a:solidFill>
            </a:endParaRPr>
          </a:p>
          <a:p>
            <a:r>
              <a:rPr lang="ru-RU" dirty="0">
                <a:solidFill>
                  <a:schemeClr val="tx1"/>
                </a:solidFill>
              </a:rPr>
              <a:t> Мы поняли, что все познается в </a:t>
            </a:r>
            <a:r>
              <a:rPr lang="ru-RU" dirty="0" smtClean="0">
                <a:solidFill>
                  <a:schemeClr val="tx1"/>
                </a:solidFill>
              </a:rPr>
              <a:t>сравнении. Если </a:t>
            </a:r>
            <a:r>
              <a:rPr lang="ru-RU" dirty="0">
                <a:solidFill>
                  <a:schemeClr val="tx1"/>
                </a:solidFill>
              </a:rPr>
              <a:t>бы </a:t>
            </a:r>
            <a:r>
              <a:rPr lang="ru-RU" dirty="0" err="1">
                <a:solidFill>
                  <a:schemeClr val="tx1"/>
                </a:solidFill>
              </a:rPr>
              <a:t>Дюймовочка</a:t>
            </a:r>
            <a:r>
              <a:rPr lang="ru-RU" dirty="0">
                <a:solidFill>
                  <a:schemeClr val="tx1"/>
                </a:solidFill>
              </a:rPr>
              <a:t> действительно так питалась, она не была бы так прекрасна и стройна.</a:t>
            </a:r>
          </a:p>
          <a:p>
            <a:endParaRPr lang="ru-RU" dirty="0"/>
          </a:p>
        </p:txBody>
      </p:sp>
      <p:pic>
        <p:nvPicPr>
          <p:cNvPr id="4" name="Picture 2" descr="C:\Users\школа\Desktop\выступление 21.12.12\g02.gif"/>
          <p:cNvPicPr>
            <a:picLocks noChangeAspect="1" noChangeArrowheads="1" noCrop="1"/>
          </p:cNvPicPr>
          <p:nvPr/>
        </p:nvPicPr>
        <p:blipFill>
          <a:blip r:embed="rId2" cstate="print"/>
          <a:srcRect/>
          <a:stretch>
            <a:fillRect/>
          </a:stretch>
        </p:blipFill>
        <p:spPr bwMode="auto">
          <a:xfrm>
            <a:off x="3347864" y="3284984"/>
            <a:ext cx="2399999" cy="29833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051720" y="4221088"/>
            <a:ext cx="5238328" cy="2339102"/>
          </a:xfrm>
          <a:prstGeom prst="rect">
            <a:avLst/>
          </a:prstGeom>
        </p:spPr>
        <p:txBody>
          <a:bodyPr wrap="square">
            <a:spAutoFit/>
          </a:bodyPr>
          <a:lstStyle/>
          <a:p>
            <a:pPr algn="ctr"/>
            <a:r>
              <a:rPr lang="ru-RU" sz="3200" b="1" dirty="0"/>
              <a:t>Презентацию подготовили ученики  7 класса. </a:t>
            </a:r>
            <a:br>
              <a:rPr lang="ru-RU" sz="3200" b="1" dirty="0"/>
            </a:br>
            <a:r>
              <a:rPr lang="ru-RU" sz="3200" b="1" dirty="0"/>
              <a:t>Руководитель проекта: </a:t>
            </a:r>
            <a:br>
              <a:rPr lang="ru-RU" sz="3200" b="1" dirty="0"/>
            </a:br>
            <a:r>
              <a:rPr lang="ru-RU" sz="3200" b="1" dirty="0" smtClean="0"/>
              <a:t>Зубарева Т.В.</a:t>
            </a:r>
            <a:r>
              <a:rPr lang="ru-RU" dirty="0"/>
              <a:t/>
            </a:r>
            <a:br>
              <a:rPr lang="ru-RU" dirty="0"/>
            </a:br>
            <a:endParaRPr lang="ru-RU" dirty="0"/>
          </a:p>
        </p:txBody>
      </p:sp>
      <p:pic>
        <p:nvPicPr>
          <p:cNvPr id="1026" name="Picture 2" descr="C:\Users\школа1\Desktop\IMG_1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6143"/>
            <a:ext cx="6120680" cy="3921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3"/>
          <p:cNvGrpSpPr>
            <a:grpSpLocks/>
          </p:cNvGrpSpPr>
          <p:nvPr/>
        </p:nvGrpSpPr>
        <p:grpSpPr bwMode="auto">
          <a:xfrm>
            <a:off x="0" y="0"/>
            <a:ext cx="9144000" cy="6858000"/>
            <a:chOff x="0" y="0"/>
            <a:chExt cx="9144000" cy="6932465"/>
          </a:xfrm>
        </p:grpSpPr>
        <p:sp>
          <p:nvSpPr>
            <p:cNvPr id="4" name="Прямоугольник 3"/>
            <p:cNvSpPr/>
            <p:nvPr/>
          </p:nvSpPr>
          <p:spPr>
            <a:xfrm>
              <a:off x="0" y="0"/>
              <a:ext cx="9144000" cy="6932465"/>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tabLst>
                  <a:tab pos="457200" algn="l"/>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Возникли версии: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buFontTx/>
                <a:buChar char="•"/>
                <a:tabLst>
                  <a:tab pos="457200" algn="l"/>
                </a:tabLst>
              </a:pPr>
              <a:r>
                <a:rPr kumimoji="0" lang="ru-RU" sz="3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Фантастическая: </a:t>
              </a:r>
              <a:endParaRPr kumimoji="0" lang="ru-RU" sz="3600" b="0" i="0" u="none" strike="noStrike" cap="none" normalizeH="0" baseline="0" dirty="0" smtClean="0">
                <a:ln>
                  <a:noFill/>
                </a:ln>
                <a:solidFill>
                  <a:srgbClr val="FF0000"/>
                </a:solidFill>
                <a:effectLst/>
                <a:latin typeface="Arial" pitchFamily="34" charset="0"/>
                <a:cs typeface="Arial" pitchFamily="34" charset="0"/>
              </a:endParaRPr>
            </a:p>
            <a:p>
              <a:pPr lvl="0" algn="ctr" eaLnBrk="0" fontAlgn="base" hangingPunct="0">
                <a:spcBef>
                  <a:spcPct val="0"/>
                </a:spcBef>
                <a:spcAft>
                  <a:spcPct val="0"/>
                </a:spcAft>
                <a:tabLst>
                  <a:tab pos="457200" algn="l"/>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похудею – 2 чел.</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buFontTx/>
                <a:buChar char="•"/>
                <a:tabLst>
                  <a:tab pos="457200" algn="l"/>
                </a:tabLst>
              </a:pPr>
              <a:r>
                <a:rPr kumimoji="0" lang="ru-RU" sz="36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Реалистическая: </a:t>
              </a:r>
              <a:endParaRPr kumimoji="0" lang="ru-RU" sz="3600" b="0" i="0" u="none" strike="noStrike" cap="none" normalizeH="0" baseline="0" dirty="0" smtClean="0">
                <a:ln>
                  <a:noFill/>
                </a:ln>
                <a:solidFill>
                  <a:srgbClr val="7030A0"/>
                </a:solidFill>
                <a:effectLst/>
                <a:latin typeface="Arial" pitchFamily="34" charset="0"/>
                <a:cs typeface="Arial" pitchFamily="34" charset="0"/>
              </a:endParaRPr>
            </a:p>
            <a:p>
              <a:pPr lvl="0" algn="ctr" eaLnBrk="0" fontAlgn="base" hangingPunct="0">
                <a:spcBef>
                  <a:spcPct val="0"/>
                </a:spcBef>
                <a:spcAft>
                  <a:spcPct val="0"/>
                </a:spcAft>
                <a:tabLst>
                  <a:tab pos="457200" algn="l"/>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поправлюсь – 0 чел</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buFontTx/>
                <a:buChar char="•"/>
                <a:tabLst>
                  <a:tab pos="457200" algn="l"/>
                </a:tabLst>
              </a:pPr>
              <a:r>
                <a:rPr kumimoji="0" lang="ru-RU" sz="3600" b="1" i="0" u="none" strike="noStrike" cap="none" normalizeH="0" baseline="0" dirty="0" smtClean="0">
                  <a:ln>
                    <a:noFill/>
                  </a:ln>
                  <a:solidFill>
                    <a:schemeClr val="tx1">
                      <a:lumMod val="95000"/>
                      <a:lumOff val="5000"/>
                    </a:schemeClr>
                  </a:solidFill>
                  <a:effectLst/>
                  <a:latin typeface="Arial" pitchFamily="34" charset="0"/>
                  <a:ea typeface="Times New Roman" pitchFamily="18" charset="0"/>
                  <a:cs typeface="Arial" pitchFamily="34" charset="0"/>
                </a:rPr>
                <a:t>Грустная: </a:t>
              </a:r>
              <a:endParaRPr kumimoji="0" lang="ru-RU" sz="36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lvl="0" algn="ctr" eaLnBrk="0" fontAlgn="base" hangingPunct="0">
                <a:spcBef>
                  <a:spcPct val="0"/>
                </a:spcBef>
                <a:spcAft>
                  <a:spcPct val="0"/>
                </a:spcAft>
                <a:tabLst>
                  <a:tab pos="457200" algn="l"/>
                </a:tabLst>
              </a:pP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умру от недоедания –  3 чел</a:t>
              </a:r>
              <a:endParaRPr lang="ru-RU" sz="3600" dirty="0"/>
            </a:p>
          </p:txBody>
        </p:sp>
        <p:pic>
          <p:nvPicPr>
            <p:cNvPr id="38917" name="Picture 6" descr="C:\Users\Shelby\Изображения\Цветы\d15602299e22.png"/>
            <p:cNvPicPr>
              <a:picLocks noChangeAspect="1" noChangeArrowheads="1"/>
            </p:cNvPicPr>
            <p:nvPr/>
          </p:nvPicPr>
          <p:blipFill>
            <a:blip r:embed="rId2" cstate="print"/>
            <a:srcRect/>
            <a:stretch>
              <a:fillRect/>
            </a:stretch>
          </p:blipFill>
          <p:spPr bwMode="auto">
            <a:xfrm rot="2865762">
              <a:off x="151764" y="5048818"/>
              <a:ext cx="1887300" cy="1751651"/>
            </a:xfrm>
            <a:prstGeom prst="rect">
              <a:avLst/>
            </a:prstGeom>
            <a:noFill/>
            <a:ln w="9525">
              <a:noFill/>
              <a:miter lim="800000"/>
              <a:headEnd/>
              <a:tailEnd/>
            </a:ln>
          </p:spPr>
        </p:pic>
        <p:pic>
          <p:nvPicPr>
            <p:cNvPr id="38918" name="Picture 6" descr="C:\Users\Shelby\Изображения\Цветы\d15602299e22.png"/>
            <p:cNvPicPr>
              <a:picLocks noChangeAspect="1" noChangeArrowheads="1"/>
            </p:cNvPicPr>
            <p:nvPr/>
          </p:nvPicPr>
          <p:blipFill>
            <a:blip r:embed="rId3" cstate="print"/>
            <a:srcRect/>
            <a:stretch>
              <a:fillRect/>
            </a:stretch>
          </p:blipFill>
          <p:spPr bwMode="auto">
            <a:xfrm rot="438495">
              <a:off x="7536226" y="5352351"/>
              <a:ext cx="1524000" cy="1414463"/>
            </a:xfrm>
            <a:prstGeom prst="rect">
              <a:avLst/>
            </a:prstGeom>
            <a:noFill/>
            <a:ln w="9525">
              <a:noFill/>
              <a:miter lim="800000"/>
              <a:headEnd/>
              <a:tailEnd/>
            </a:ln>
          </p:spPr>
        </p:pic>
      </p:grpSp>
      <p:sp>
        <p:nvSpPr>
          <p:cNvPr id="11265" name="Rectangle 1"/>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6" descr="C:\Users\Shelby\Изображения\Цветы\d15602299e22.png"/>
          <p:cNvPicPr>
            <a:picLocks noChangeAspect="1" noChangeArrowheads="1"/>
          </p:cNvPicPr>
          <p:nvPr/>
        </p:nvPicPr>
        <p:blipFill>
          <a:blip r:embed="rId3" cstate="print"/>
          <a:srcRect/>
          <a:stretch>
            <a:fillRect/>
          </a:stretch>
        </p:blipFill>
        <p:spPr bwMode="auto">
          <a:xfrm rot="438495">
            <a:off x="371623" y="457181"/>
            <a:ext cx="2079771" cy="1909555"/>
          </a:xfrm>
          <a:prstGeom prst="rect">
            <a:avLst/>
          </a:prstGeom>
          <a:noFill/>
          <a:ln w="9525">
            <a:noFill/>
            <a:miter lim="800000"/>
            <a:headEnd/>
            <a:tailEnd/>
          </a:ln>
        </p:spPr>
      </p:pic>
      <p:pic>
        <p:nvPicPr>
          <p:cNvPr id="10" name="Picture 6" descr="C:\Users\Shelby\Изображения\Цветы\d15602299e22.png"/>
          <p:cNvPicPr>
            <a:picLocks noChangeAspect="1" noChangeArrowheads="1"/>
          </p:cNvPicPr>
          <p:nvPr/>
        </p:nvPicPr>
        <p:blipFill>
          <a:blip r:embed="rId2" cstate="print"/>
          <a:srcRect/>
          <a:stretch>
            <a:fillRect/>
          </a:stretch>
        </p:blipFill>
        <p:spPr bwMode="auto">
          <a:xfrm rot="2865762">
            <a:off x="6843321" y="155518"/>
            <a:ext cx="2176090" cy="2041614"/>
          </a:xfrm>
          <a:prstGeom prst="rect">
            <a:avLst/>
          </a:prstGeom>
          <a:noFill/>
          <a:ln w="9525">
            <a:noFill/>
            <a:miter lim="800000"/>
            <a:headEnd/>
            <a:tailEnd/>
          </a:ln>
        </p:spPr>
      </p:pic>
    </p:spTree>
  </p:cSld>
  <p:clrMapOvr>
    <a:masterClrMapping/>
  </p:clrMapOvr>
  <p:transition advTm="495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992888" cy="6480720"/>
          </a:xfrm>
        </p:spPr>
        <p:txBody>
          <a:bodyPr>
            <a:noAutofit/>
          </a:bodyPr>
          <a:lstStyle/>
          <a:p>
            <a:pPr marL="514350" indent="-514350" algn="l"/>
            <a:r>
              <a:rPr lang="ru-RU" sz="3200" b="1" dirty="0" smtClean="0"/>
              <a:t/>
            </a:r>
            <a:br>
              <a:rPr lang="ru-RU" sz="3200" b="1" dirty="0" smtClean="0"/>
            </a:br>
            <a:r>
              <a:rPr lang="ru-RU" sz="3200" b="1" dirty="0"/>
              <a:t/>
            </a:r>
            <a:br>
              <a:rPr lang="ru-RU" sz="3200" b="1" dirty="0"/>
            </a:br>
            <a:r>
              <a:rPr lang="ru-RU" sz="3200" b="1" dirty="0" smtClean="0"/>
              <a:t>План </a:t>
            </a:r>
            <a:r>
              <a:rPr lang="ru-RU" sz="3200" b="1" dirty="0"/>
              <a:t>исследования:</a:t>
            </a:r>
            <a:r>
              <a:rPr lang="ru-RU" sz="3200" dirty="0"/>
              <a:t/>
            </a:r>
            <a:br>
              <a:rPr lang="ru-RU" sz="3200" dirty="0"/>
            </a:br>
            <a:r>
              <a:rPr lang="ru-RU" sz="3200" dirty="0"/>
              <a:t>Узнать сколько ела </a:t>
            </a:r>
            <a:r>
              <a:rPr lang="ru-RU" sz="3200" dirty="0" err="1"/>
              <a:t>Дюймовочка</a:t>
            </a:r>
            <a:r>
              <a:rPr lang="ru-RU" sz="3200" dirty="0"/>
              <a:t> в день. </a:t>
            </a:r>
            <a:br>
              <a:rPr lang="ru-RU" sz="3200" dirty="0"/>
            </a:br>
            <a:r>
              <a:rPr lang="ru-RU" sz="3200" dirty="0"/>
              <a:t>Узнать рост </a:t>
            </a:r>
            <a:r>
              <a:rPr lang="ru-RU" sz="3200" dirty="0" err="1"/>
              <a:t>Дюймовочки</a:t>
            </a:r>
            <a:r>
              <a:rPr lang="ru-RU" sz="3200" dirty="0"/>
              <a:t>.</a:t>
            </a:r>
            <a:br>
              <a:rPr lang="ru-RU" sz="3200" dirty="0"/>
            </a:br>
            <a:r>
              <a:rPr lang="ru-RU" sz="3200" dirty="0"/>
              <a:t>Выяснить, от чего зависит количество употребляемых продуктов.</a:t>
            </a:r>
            <a:br>
              <a:rPr lang="ru-RU" sz="3200" dirty="0"/>
            </a:br>
            <a:r>
              <a:rPr lang="ru-RU" sz="3200" dirty="0"/>
              <a:t>Узнать средний  рост нашей группы.</a:t>
            </a:r>
            <a:br>
              <a:rPr lang="ru-RU" sz="3200" dirty="0"/>
            </a:br>
            <a:r>
              <a:rPr lang="ru-RU" sz="3200" dirty="0"/>
              <a:t>Узнать во сколько раз мы выше </a:t>
            </a:r>
            <a:r>
              <a:rPr lang="ru-RU" sz="3200" dirty="0" err="1"/>
              <a:t>Дюймовочки</a:t>
            </a:r>
            <a:r>
              <a:rPr lang="ru-RU" sz="3200" dirty="0"/>
              <a:t>. </a:t>
            </a:r>
            <a:br>
              <a:rPr lang="ru-RU" sz="3200" dirty="0"/>
            </a:br>
            <a:r>
              <a:rPr lang="ru-RU" sz="3200" dirty="0"/>
              <a:t>Узнать сколько мы должны есть, если будем питаться, как </a:t>
            </a:r>
            <a:r>
              <a:rPr lang="ru-RU" sz="3200" dirty="0" err="1"/>
              <a:t>Дюймовочка</a:t>
            </a:r>
            <a:r>
              <a:rPr lang="ru-RU" sz="3200" dirty="0"/>
              <a:t>.</a:t>
            </a:r>
            <a:br>
              <a:rPr lang="ru-RU" sz="3200" dirty="0"/>
            </a:br>
            <a:r>
              <a:rPr lang="ru-RU" sz="3200" dirty="0"/>
              <a:t>Сделать выводы</a:t>
            </a:r>
            <a:br>
              <a:rPr lang="ru-RU" sz="3200" dirty="0"/>
            </a:br>
            <a:endParaRPr lang="ru-RU"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Shelby\Изображения\Цветы\artprizma.ru080.jpg"/>
          <p:cNvPicPr>
            <a:picLocks noChangeAspect="1" noChangeArrowheads="1"/>
          </p:cNvPicPr>
          <p:nvPr/>
        </p:nvPicPr>
        <p:blipFill>
          <a:blip r:embed="rId3" cstate="print"/>
          <a:srcRect/>
          <a:stretch>
            <a:fillRect/>
          </a:stretch>
        </p:blipFill>
        <p:spPr bwMode="auto">
          <a:xfrm>
            <a:off x="0" y="-6350"/>
            <a:ext cx="9144000" cy="6864350"/>
          </a:xfrm>
          <a:prstGeom prst="rect">
            <a:avLst/>
          </a:prstGeom>
          <a:noFill/>
          <a:ln w="9525">
            <a:noFill/>
            <a:miter lim="800000"/>
            <a:headEnd/>
            <a:tailEnd/>
          </a:ln>
        </p:spPr>
      </p:pic>
      <p:pic>
        <p:nvPicPr>
          <p:cNvPr id="51203" name="Picture 2" descr="C:\Users\Shelby\Изображения\Цветы\d15602299e22.png"/>
          <p:cNvPicPr>
            <a:picLocks noChangeAspect="1" noChangeArrowheads="1"/>
          </p:cNvPicPr>
          <p:nvPr/>
        </p:nvPicPr>
        <p:blipFill>
          <a:blip r:embed="rId4" cstate="print"/>
          <a:srcRect/>
          <a:stretch>
            <a:fillRect/>
          </a:stretch>
        </p:blipFill>
        <p:spPr bwMode="auto">
          <a:xfrm rot="8752118">
            <a:off x="3722688" y="619125"/>
            <a:ext cx="5894387" cy="5470525"/>
          </a:xfrm>
          <a:prstGeom prst="rect">
            <a:avLst/>
          </a:prstGeom>
          <a:noFill/>
          <a:ln w="9525">
            <a:noFill/>
            <a:miter lim="800000"/>
            <a:headEnd/>
            <a:tailEnd/>
          </a:ln>
        </p:spPr>
      </p:pic>
      <p:sp>
        <p:nvSpPr>
          <p:cNvPr id="5" name="Rectangle 1"/>
          <p:cNvSpPr>
            <a:spLocks noChangeArrowheads="1"/>
          </p:cNvSpPr>
          <p:nvPr/>
        </p:nvSpPr>
        <p:spPr bwMode="auto">
          <a:xfrm>
            <a:off x="-184723" y="1230728"/>
            <a:ext cx="576064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Средний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рост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нашей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группы.</a:t>
            </a:r>
            <a:endParaRPr kumimoji="0" lang="ru-RU" sz="5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146,57 см</a:t>
            </a:r>
            <a:r>
              <a:rPr kumimoji="0" lang="ru-RU" sz="5400" b="0" i="0" u="none" strike="noStrike" cap="none" normalizeH="0" baseline="0" dirty="0" smtClean="0">
                <a:ln>
                  <a:noFill/>
                </a:ln>
                <a:solidFill>
                  <a:schemeClr val="tx1"/>
                </a:solidFill>
                <a:effectLst/>
                <a:latin typeface="Arial" pitchFamily="34" charset="0"/>
                <a:cs typeface="Arial" pitchFamily="34" charset="0"/>
              </a:rPr>
              <a:t> </a:t>
            </a:r>
          </a:p>
        </p:txBody>
      </p:sp>
    </p:spTree>
    <p:custDataLst>
      <p:tags r:id="rId1"/>
    </p:custDataLst>
  </p:cSld>
  <p:clrMapOvr>
    <a:masterClrMapping/>
  </p:clrMapOvr>
  <p:transition advTm="2565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a:r>
            <a:br>
              <a:rPr lang="ru-RU" b="1" dirty="0" smtClean="0"/>
            </a:br>
            <a:r>
              <a:rPr lang="ru-RU" b="1" dirty="0"/>
              <a:t/>
            </a:r>
            <a:br>
              <a:rPr lang="ru-RU" b="1" dirty="0"/>
            </a:br>
            <a:r>
              <a:rPr lang="ru-RU" b="1" dirty="0" smtClean="0"/>
              <a:t>Сколько </a:t>
            </a:r>
            <a:r>
              <a:rPr lang="ru-RU" b="1" dirty="0"/>
              <a:t>же ела </a:t>
            </a:r>
            <a:r>
              <a:rPr lang="ru-RU" b="1" dirty="0" err="1"/>
              <a:t>Дюймовочка</a:t>
            </a:r>
            <a:r>
              <a:rPr lang="ru-RU" b="1" dirty="0"/>
              <a:t>?</a:t>
            </a:r>
            <a:r>
              <a:rPr lang="ru-RU" dirty="0"/>
              <a:t/>
            </a:r>
            <a:br>
              <a:rPr lang="ru-RU" dirty="0"/>
            </a:br>
            <a:r>
              <a:rPr lang="ru-RU" dirty="0"/>
              <a:t>      </a:t>
            </a:r>
            <a:r>
              <a:rPr lang="ru-RU" dirty="0" err="1"/>
              <a:t>Дюймовочка</a:t>
            </a:r>
            <a:r>
              <a:rPr lang="ru-RU" dirty="0"/>
              <a:t> ела     ползернышка и пила полкапли.  Если есть столько, сколько она ела, то, конечно, похудеешь и можешь умереть.   Вы с нами согласны?</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79912" y="3573016"/>
            <a:ext cx="5760640" cy="1470025"/>
          </a:xfrm>
        </p:spPr>
        <p:txBody>
          <a:bodyPr>
            <a:noAutofit/>
          </a:bodyPr>
          <a:lstStyle/>
          <a:p>
            <a:r>
              <a:rPr lang="ru-RU" b="1" dirty="0" smtClean="0"/>
              <a:t>Рост</a:t>
            </a:r>
            <a:br>
              <a:rPr lang="ru-RU" b="1" dirty="0" smtClean="0"/>
            </a:br>
            <a:r>
              <a:rPr lang="ru-RU" b="1" dirty="0" smtClean="0"/>
              <a:t>         </a:t>
            </a:r>
            <a:r>
              <a:rPr lang="ru-RU" b="1" dirty="0" err="1" smtClean="0"/>
              <a:t>Дюймовочки</a:t>
            </a:r>
            <a:r>
              <a:rPr lang="ru-RU" dirty="0"/>
              <a:t/>
            </a:r>
            <a:br>
              <a:rPr lang="ru-RU" dirty="0"/>
            </a:br>
            <a:r>
              <a:rPr lang="ru-RU" dirty="0"/>
              <a:t>Дюйм </a:t>
            </a:r>
            <a:r>
              <a:rPr lang="ru-RU" dirty="0" smtClean="0"/>
              <a:t>–</a:t>
            </a:r>
            <a:br>
              <a:rPr lang="ru-RU" dirty="0" smtClean="0"/>
            </a:br>
            <a:r>
              <a:rPr lang="ru-RU" dirty="0" smtClean="0"/>
              <a:t> </a:t>
            </a:r>
            <a:r>
              <a:rPr lang="ru-RU" dirty="0"/>
              <a:t>английская </a:t>
            </a:r>
            <a:r>
              <a:rPr lang="ru-RU" dirty="0" smtClean="0"/>
              <a:t/>
            </a:r>
            <a:br>
              <a:rPr lang="ru-RU" dirty="0" smtClean="0"/>
            </a:br>
            <a:r>
              <a:rPr lang="ru-RU" dirty="0" smtClean="0"/>
              <a:t>мера </a:t>
            </a:r>
            <a:r>
              <a:rPr lang="ru-RU" dirty="0"/>
              <a:t>длины</a:t>
            </a:r>
            <a:r>
              <a:rPr lang="ru-RU" dirty="0" smtClean="0"/>
              <a:t>,</a:t>
            </a:r>
            <a:br>
              <a:rPr lang="ru-RU" dirty="0" smtClean="0"/>
            </a:br>
            <a:r>
              <a:rPr lang="ru-RU" dirty="0" smtClean="0"/>
              <a:t> </a:t>
            </a:r>
            <a:r>
              <a:rPr lang="ru-RU" dirty="0"/>
              <a:t>1 дюйм = 2.54 см. </a:t>
            </a:r>
            <a:r>
              <a:rPr lang="ru-RU" sz="5400" dirty="0"/>
              <a:t/>
            </a:r>
            <a:br>
              <a:rPr lang="ru-RU" sz="5400" dirty="0"/>
            </a:br>
            <a:endParaRPr lang="ru-RU" sz="5400" dirty="0"/>
          </a:p>
        </p:txBody>
      </p:sp>
      <p:pic>
        <p:nvPicPr>
          <p:cNvPr id="1026" name="Picture 2" descr="C:\Users\школа\Desktop\iCAP1QSUT.jpg"/>
          <p:cNvPicPr>
            <a:picLocks noChangeAspect="1" noChangeArrowheads="1"/>
          </p:cNvPicPr>
          <p:nvPr/>
        </p:nvPicPr>
        <p:blipFill>
          <a:blip r:embed="rId2" cstate="print"/>
          <a:srcRect/>
          <a:stretch>
            <a:fillRect/>
          </a:stretch>
        </p:blipFill>
        <p:spPr bwMode="auto">
          <a:xfrm>
            <a:off x="467544" y="476672"/>
            <a:ext cx="4332001" cy="34563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92696"/>
            <a:ext cx="7772400" cy="1470025"/>
          </a:xfrm>
        </p:spPr>
        <p:txBody>
          <a:bodyPr/>
          <a:lstStyle/>
          <a:p>
            <a:r>
              <a:rPr lang="ru-RU" b="1" dirty="0" smtClean="0"/>
              <a:t>Тут-то мы и задумались, так ли уж мало ела </a:t>
            </a:r>
            <a:r>
              <a:rPr lang="ru-RU" b="1" dirty="0" err="1" smtClean="0"/>
              <a:t>Дюймовочка</a:t>
            </a:r>
            <a:r>
              <a:rPr lang="ru-RU" b="1" dirty="0" smtClean="0"/>
              <a:t>?</a:t>
            </a:r>
            <a:endParaRPr lang="ru-RU" b="1" dirty="0"/>
          </a:p>
        </p:txBody>
      </p:sp>
      <p:sp>
        <p:nvSpPr>
          <p:cNvPr id="3" name="Подзаголовок 2"/>
          <p:cNvSpPr>
            <a:spLocks noGrp="1"/>
          </p:cNvSpPr>
          <p:nvPr>
            <p:ph type="subTitle" idx="1"/>
          </p:nvPr>
        </p:nvSpPr>
        <p:spPr/>
        <p:txBody>
          <a:bodyPr/>
          <a:lstStyle/>
          <a:p>
            <a:endParaRPr lang="ru-RU"/>
          </a:p>
        </p:txBody>
      </p:sp>
      <p:pic>
        <p:nvPicPr>
          <p:cNvPr id="2049" name="Picture 1" descr="C:\Users\школа\Desktop\выступление 21.12.12\dyuimovochka_03.gif"/>
          <p:cNvPicPr>
            <a:picLocks noChangeAspect="1" noChangeArrowheads="1" noCrop="1"/>
          </p:cNvPicPr>
          <p:nvPr/>
        </p:nvPicPr>
        <p:blipFill>
          <a:blip r:embed="rId2" cstate="print"/>
          <a:srcRect/>
          <a:stretch>
            <a:fillRect/>
          </a:stretch>
        </p:blipFill>
        <p:spPr bwMode="auto">
          <a:xfrm>
            <a:off x="179512" y="2708920"/>
            <a:ext cx="8698532" cy="37947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924944"/>
            <a:ext cx="7772400" cy="1470025"/>
          </a:xfrm>
        </p:spPr>
        <p:txBody>
          <a:bodyPr>
            <a:normAutofit fontScale="90000"/>
          </a:bodyPr>
          <a:lstStyle/>
          <a:p>
            <a:r>
              <a:rPr lang="ru-RU" b="1" dirty="0"/>
              <a:t>Проверка гипотез</a:t>
            </a:r>
            <a:r>
              <a:rPr lang="ru-RU" dirty="0"/>
              <a:t/>
            </a:r>
            <a:br>
              <a:rPr lang="ru-RU" dirty="0"/>
            </a:br>
            <a:r>
              <a:rPr lang="ru-RU" dirty="0"/>
              <a:t>        После долгих размышлений мы решили, что «есть как </a:t>
            </a:r>
            <a:r>
              <a:rPr lang="ru-RU" dirty="0" err="1"/>
              <a:t>Дюймовочка</a:t>
            </a:r>
            <a:r>
              <a:rPr lang="ru-RU" dirty="0"/>
              <a:t>» означает – есть с её аппетитом, то есть количество пищи должно зависеть от массы тела. </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273</Words>
  <Application>Microsoft Office PowerPoint</Application>
  <PresentationFormat>Экран (4:3)</PresentationFormat>
  <Paragraphs>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«Что будет со мной, если буду питаться, как Дюймовочка?»   </vt:lpstr>
      <vt:lpstr>Презентация PowerPoint</vt:lpstr>
      <vt:lpstr>Презентация PowerPoint</vt:lpstr>
      <vt:lpstr>  План исследования: Узнать сколько ела Дюймовочка в день.  Узнать рост Дюймовочки. Выяснить, от чего зависит количество употребляемых продуктов. Узнать средний  рост нашей группы. Узнать во сколько раз мы выше Дюймовочки.  Узнать сколько мы должны есть, если будем питаться, как Дюймовочка. Сделать выводы </vt:lpstr>
      <vt:lpstr>Презентация PowerPoint</vt:lpstr>
      <vt:lpstr>  Сколько же ела Дюймовочка?       Дюймовочка ела     ползернышка и пила полкапли.  Если есть столько, сколько она ела, то, конечно, похудеешь и можешь умереть.   Вы с нами согласны? </vt:lpstr>
      <vt:lpstr>Рост          Дюймовочки Дюйм –  английская  мера длины,  1 дюйм = 2.54 см.  </vt:lpstr>
      <vt:lpstr>Тут-то мы и задумались, так ли уж мало ела Дюймовочка?</vt:lpstr>
      <vt:lpstr>Проверка гипотез         После долгих размышлений мы решили, что «есть как Дюймовочка» означает – есть с её аппетитом, то есть количество пищи должно зависеть от массы тела.  </vt:lpstr>
      <vt:lpstr>Презентация PowerPoint</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«Что будет со мной, если буду питаться, как Дюймовочка?»   Презентацию подготовили ученики  7 класса.  Руководитель проекта:  Ксенофонтова Т.Н. </dc:title>
  <dc:creator>школа</dc:creator>
  <cp:lastModifiedBy>User</cp:lastModifiedBy>
  <cp:revision>6</cp:revision>
  <dcterms:created xsi:type="dcterms:W3CDTF">2012-12-20T00:18:57Z</dcterms:created>
  <dcterms:modified xsi:type="dcterms:W3CDTF">2013-01-15T18:53:42Z</dcterms:modified>
</cp:coreProperties>
</file>