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3" r:id="rId4"/>
    <p:sldId id="265" r:id="rId5"/>
    <p:sldId id="274" r:id="rId6"/>
    <p:sldId id="263" r:id="rId7"/>
    <p:sldId id="275" r:id="rId8"/>
    <p:sldId id="266" r:id="rId9"/>
    <p:sldId id="267" r:id="rId10"/>
    <p:sldId id="269" r:id="rId11"/>
    <p:sldId id="270" r:id="rId12"/>
    <p:sldId id="278" r:id="rId13"/>
    <p:sldId id="268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CCFF"/>
    <a:srgbClr val="FF7C80"/>
    <a:srgbClr val="FF99FF"/>
    <a:srgbClr val="9999FF"/>
    <a:srgbClr val="CCFF33"/>
    <a:srgbClr val="FFFF99"/>
    <a:srgbClr val="003300"/>
    <a:srgbClr val="D4DFAB"/>
    <a:srgbClr val="007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3200" b="1" i="1" u="none" strike="noStrike" baseline="0" dirty="0" smtClean="0">
                <a:solidFill>
                  <a:srgbClr val="0099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отношений в системе </a:t>
            </a:r>
            <a:br>
              <a:rPr lang="ru-RU" sz="3200" b="1" i="1" u="none" strike="noStrike" baseline="0" dirty="0" smtClean="0">
                <a:solidFill>
                  <a:srgbClr val="0099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none" strike="noStrike" baseline="0" dirty="0" smtClean="0">
                <a:solidFill>
                  <a:srgbClr val="0099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"педагог — родитель "</a:t>
            </a:r>
            <a:endParaRPr lang="ru-RU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4944168163190489E-2"/>
          <c:y val="0.27477035930050658"/>
          <c:w val="0.91505583183680983"/>
          <c:h val="0.355133427818418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доверие  к кл.р.</c:v>
                </c:pt>
                <c:pt idx="1">
                  <c:v>взаимопонимание уч.-родитель</c:v>
                </c:pt>
                <c:pt idx="2">
                  <c:v>дружелюбие</c:v>
                </c:pt>
                <c:pt idx="3">
                  <c:v>удовлетворены ли вы инф. об  успехах</c:v>
                </c:pt>
                <c:pt idx="4">
                  <c:v>вы желанный гость в школе</c:v>
                </c:pt>
                <c:pt idx="5">
                  <c:v>любит ли ребенок школу</c:v>
                </c:pt>
                <c:pt idx="6">
                  <c:v>удовлетворены ли вы качеством преподавания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0.87000000000000033</c:v>
                </c:pt>
                <c:pt idx="4">
                  <c:v>0.93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5.8479532163742704E-3"/>
                  <c:y val="-2.4113201209561001E-2"/>
                </c:manualLayout>
              </c:layout>
              <c:showVal val="1"/>
            </c:dLbl>
            <c:dLbl>
              <c:idx val="1"/>
              <c:layout>
                <c:manualLayout>
                  <c:x val="1.4619883040935694E-2"/>
                  <c:y val="-1.3152655205215124E-2"/>
                </c:manualLayout>
              </c:layout>
              <c:showVal val="1"/>
            </c:dLbl>
            <c:dLbl>
              <c:idx val="2"/>
              <c:layout>
                <c:manualLayout>
                  <c:x val="1.1695906432748537E-2"/>
                  <c:y val="-2.4113201209561001E-2"/>
                </c:manualLayout>
              </c:layout>
              <c:showVal val="1"/>
            </c:dLbl>
            <c:dLbl>
              <c:idx val="3"/>
              <c:layout>
                <c:manualLayout>
                  <c:x val="1.4619883040935693E-3"/>
                  <c:y val="-1.3152655205215124E-2"/>
                </c:manualLayout>
              </c:layout>
              <c:showVal val="1"/>
            </c:dLbl>
            <c:dLbl>
              <c:idx val="4"/>
              <c:layout>
                <c:manualLayout>
                  <c:x val="2.4853801169590652E-2"/>
                  <c:y val="-2.84974196112994E-2"/>
                </c:manualLayout>
              </c:layout>
              <c:showVal val="1"/>
            </c:dLbl>
            <c:dLbl>
              <c:idx val="5"/>
              <c:layout>
                <c:manualLayout>
                  <c:x val="1.6081871345029298E-2"/>
                  <c:y val="-2.4113201209561001E-2"/>
                </c:manualLayout>
              </c:layout>
              <c:showVal val="1"/>
            </c:dLbl>
            <c:dLbl>
              <c:idx val="6"/>
              <c:layout>
                <c:manualLayout>
                  <c:x val="1.4619883040935694E-2"/>
                  <c:y val="-1.315265520521512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доверие  к кл.р.</c:v>
                </c:pt>
                <c:pt idx="1">
                  <c:v>взаимопонимание уч.-родитель</c:v>
                </c:pt>
                <c:pt idx="2">
                  <c:v>дружелюбие</c:v>
                </c:pt>
                <c:pt idx="3">
                  <c:v>удовлетворены ли вы инф. об  успехах</c:v>
                </c:pt>
                <c:pt idx="4">
                  <c:v>вы желанный гость в школе</c:v>
                </c:pt>
                <c:pt idx="5">
                  <c:v>любит ли ребенок школу</c:v>
                </c:pt>
                <c:pt idx="6">
                  <c:v>удовлетворены ли вы качеством преподавания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3.3000000000000002E-2</c:v>
                </c:pt>
                <c:pt idx="4" formatCode="0.00%">
                  <c:v>6.6000000000000003E-2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dLbls>
            <c:dLbl>
              <c:idx val="0"/>
              <c:layout>
                <c:manualLayout>
                  <c:x val="1.4619883040935722E-2"/>
                  <c:y val="-5.9186948423467882E-2"/>
                </c:manualLayout>
              </c:layout>
              <c:showVal val="1"/>
            </c:dLbl>
            <c:dLbl>
              <c:idx val="1"/>
              <c:layout>
                <c:manualLayout>
                  <c:x val="2.4853801169590652E-2"/>
                  <c:y val="-3.7265856414776172E-2"/>
                </c:manualLayout>
              </c:layout>
              <c:showVal val="1"/>
            </c:dLbl>
            <c:dLbl>
              <c:idx val="2"/>
              <c:layout>
                <c:manualLayout>
                  <c:x val="2.777777777777788E-2"/>
                  <c:y val="-8.7684368034767497E-3"/>
                </c:manualLayout>
              </c:layout>
              <c:showVal val="1"/>
            </c:dLbl>
            <c:dLbl>
              <c:idx val="3"/>
              <c:layout>
                <c:manualLayout>
                  <c:x val="1.3157894736842124E-2"/>
                  <c:y val="-4.1650074816514421E-2"/>
                </c:manualLayout>
              </c:layout>
              <c:showVal val="1"/>
            </c:dLbl>
            <c:dLbl>
              <c:idx val="4"/>
              <c:layout>
                <c:manualLayout>
                  <c:x val="2.1929824561403549E-2"/>
                  <c:y val="-2.1921092008691835E-3"/>
                </c:manualLayout>
              </c:layout>
              <c:showVal val="1"/>
            </c:dLbl>
            <c:dLbl>
              <c:idx val="5"/>
              <c:layout>
                <c:manualLayout>
                  <c:x val="2.9239766081871423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2.631578947368437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доверие  к кл.р.</c:v>
                </c:pt>
                <c:pt idx="1">
                  <c:v>взаимопонимание уч.-родитель</c:v>
                </c:pt>
                <c:pt idx="2">
                  <c:v>дружелюбие</c:v>
                </c:pt>
                <c:pt idx="3">
                  <c:v>удовлетворены ли вы инф. об  успехах</c:v>
                </c:pt>
                <c:pt idx="4">
                  <c:v>вы желанный гость в школе</c:v>
                </c:pt>
                <c:pt idx="5">
                  <c:v>любит ли ребенок школу</c:v>
                </c:pt>
                <c:pt idx="6">
                  <c:v>удовлетворены ли вы качеством преподавания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shape val="cylinder"/>
        <c:axId val="57305728"/>
        <c:axId val="79167872"/>
        <c:axId val="0"/>
      </c:bar3DChart>
      <c:catAx>
        <c:axId val="57305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167872"/>
        <c:crosses val="autoZero"/>
        <c:auto val="1"/>
        <c:lblAlgn val="ctr"/>
        <c:lblOffset val="100"/>
      </c:catAx>
      <c:valAx>
        <c:axId val="791678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573057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b="1" i="1" u="none" strike="noStrike" baseline="0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отношений в системе </a:t>
            </a:r>
            <a:br>
              <a:rPr lang="ru-RU" sz="3200" b="1" i="1" u="none" strike="noStrike" baseline="0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none" strike="noStrike" baseline="0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"педагог — ученик "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53205109966712"/>
          <c:y val="0.24741163432967761"/>
          <c:w val="0.89467948900332883"/>
          <c:h val="0.414847107398220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классе</c:v>
                </c:pt>
                <c:pt idx="1">
                  <c:v>желание идти в школу</c:v>
                </c:pt>
                <c:pt idx="2">
                  <c:v>нравится как учат</c:v>
                </c:pt>
                <c:pt idx="3">
                  <c:v>нравится общение учитель-ученик</c:v>
                </c:pt>
                <c:pt idx="4">
                  <c:v>хорошие учителя</c:v>
                </c:pt>
                <c:pt idx="5">
                  <c:v>дружелюбный ли обслуживающий персонал</c:v>
                </c:pt>
                <c:pt idx="6">
                  <c:v>есть ли дружеская атмосфера в классе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0.8400000000000003</c:v>
                </c:pt>
                <c:pt idx="1">
                  <c:v>0.8400000000000003</c:v>
                </c:pt>
                <c:pt idx="2">
                  <c:v>0.94000000000000028</c:v>
                </c:pt>
                <c:pt idx="3">
                  <c:v>0.77000000000000035</c:v>
                </c:pt>
                <c:pt idx="4">
                  <c:v>0.74000000000000032</c:v>
                </c:pt>
                <c:pt idx="5">
                  <c:v>0.94000000000000028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9.25925925925929E-3"/>
                  <c:y val="-5.612065321788976E-3"/>
                </c:manualLayout>
              </c:layout>
              <c:showVal val="1"/>
            </c:dLbl>
            <c:dLbl>
              <c:idx val="1"/>
              <c:layout>
                <c:manualLayout>
                  <c:x val="9.25925925925929E-3"/>
                  <c:y val="-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29E-3"/>
                  <c:y val="5.612065321788976E-3"/>
                </c:manualLayout>
              </c:layout>
              <c:showVal val="1"/>
            </c:dLbl>
            <c:dLbl>
              <c:idx val="3"/>
              <c:layout>
                <c:manualLayout>
                  <c:x val="1.851851851851854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495E-2"/>
                  <c:y val="-5.612065321788976E-3"/>
                </c:manualLayout>
              </c:layout>
              <c:showVal val="1"/>
            </c:dLbl>
            <c:dLbl>
              <c:idx val="5"/>
              <c:layout>
                <c:manualLayout>
                  <c:x val="2.0061728395061731E-2"/>
                  <c:y val="-3.9284457252522831E-2"/>
                </c:manualLayout>
              </c:layout>
              <c:showVal val="1"/>
            </c:dLbl>
            <c:dLbl>
              <c:idx val="6"/>
              <c:layout>
                <c:manualLayout>
                  <c:x val="1.0802469135802495E-2"/>
                  <c:y val="1.122413064357798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классе</c:v>
                </c:pt>
                <c:pt idx="1">
                  <c:v>желание идти в школу</c:v>
                </c:pt>
                <c:pt idx="2">
                  <c:v>нравится как учат</c:v>
                </c:pt>
                <c:pt idx="3">
                  <c:v>нравится общение учитель-ученик</c:v>
                </c:pt>
                <c:pt idx="4">
                  <c:v>хорошие учителя</c:v>
                </c:pt>
                <c:pt idx="5">
                  <c:v>дружелюбный ли обслуживающий персонал</c:v>
                </c:pt>
                <c:pt idx="6">
                  <c:v>есть ли дружеская атмосфера в классе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3.0000000000000002E-2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dLbls>
            <c:dLbl>
              <c:idx val="0"/>
              <c:layout>
                <c:manualLayout>
                  <c:x val="1.3888888888888951E-2"/>
                  <c:y val="-3.3672391930733805E-2"/>
                </c:manualLayout>
              </c:layout>
              <c:showVal val="1"/>
            </c:dLbl>
            <c:dLbl>
              <c:idx val="1"/>
              <c:layout>
                <c:manualLayout>
                  <c:x val="2.3148148148148147E-2"/>
                  <c:y val="-1.964222862626145E-2"/>
                </c:manualLayout>
              </c:layout>
              <c:showVal val="1"/>
            </c:dLbl>
            <c:dLbl>
              <c:idx val="2"/>
              <c:layout>
                <c:manualLayout>
                  <c:x val="1.5432098765432122E-2"/>
                  <c:y val="-3.9284457252522831E-2"/>
                </c:manualLayout>
              </c:layout>
              <c:showVal val="1"/>
            </c:dLbl>
            <c:dLbl>
              <c:idx val="3"/>
              <c:layout>
                <c:manualLayout>
                  <c:x val="1.3888888888888919E-2"/>
                  <c:y val="-5.1443337838570824E-17"/>
                </c:manualLayout>
              </c:layout>
              <c:showVal val="1"/>
            </c:dLbl>
            <c:dLbl>
              <c:idx val="4"/>
              <c:layout>
                <c:manualLayout>
                  <c:x val="1.5432098765432122E-2"/>
                  <c:y val="-1.4030163304472492E-2"/>
                </c:manualLayout>
              </c:layout>
              <c:showVal val="1"/>
            </c:dLbl>
            <c:dLbl>
              <c:idx val="5"/>
              <c:layout>
                <c:manualLayout>
                  <c:x val="1.6975308641975339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классе</c:v>
                </c:pt>
                <c:pt idx="1">
                  <c:v>желание идти в школу</c:v>
                </c:pt>
                <c:pt idx="2">
                  <c:v>нравится как учат</c:v>
                </c:pt>
                <c:pt idx="3">
                  <c:v>нравится общение учитель-ученик</c:v>
                </c:pt>
                <c:pt idx="4">
                  <c:v>хорошие учителя</c:v>
                </c:pt>
                <c:pt idx="5">
                  <c:v>дружелюбный ли обслуживающий персонал</c:v>
                </c:pt>
                <c:pt idx="6">
                  <c:v>есть ли дружеская атмосфера в классе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0.13</c:v>
                </c:pt>
                <c:pt idx="1">
                  <c:v>0.13</c:v>
                </c:pt>
                <c:pt idx="2">
                  <c:v>3.0000000000000002E-2</c:v>
                </c:pt>
                <c:pt idx="3">
                  <c:v>0.23</c:v>
                </c:pt>
                <c:pt idx="4">
                  <c:v>0.23</c:v>
                </c:pt>
                <c:pt idx="5">
                  <c:v>3.0000000000000002E-2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shape val="cylinder"/>
        <c:axId val="80108544"/>
        <c:axId val="80139008"/>
        <c:axId val="0"/>
      </c:bar3DChart>
      <c:catAx>
        <c:axId val="80108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39008"/>
        <c:crosses val="autoZero"/>
        <c:auto val="1"/>
        <c:lblAlgn val="ctr"/>
        <c:lblOffset val="100"/>
      </c:catAx>
      <c:valAx>
        <c:axId val="80139008"/>
        <c:scaling>
          <c:orientation val="minMax"/>
        </c:scaling>
        <c:delete val="1"/>
        <c:axPos val="l"/>
        <c:numFmt formatCode="0%" sourceLinked="1"/>
        <c:tickLblPos val="none"/>
        <c:crossAx val="801085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b="1" i="1" u="none" strike="noStrike" baseline="0" dirty="0" smtClean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отношений в системе </a:t>
            </a:r>
            <a:br>
              <a:rPr lang="ru-RU" sz="3200" b="1" i="1" u="none" strike="noStrike" baseline="0" dirty="0" smtClean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none" strike="noStrike" baseline="0" dirty="0" smtClean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"педагог — </a:t>
            </a:r>
            <a:r>
              <a:rPr lang="ru-RU" sz="3200" b="1" i="1" u="none" strike="noStrike" baseline="0" dirty="0" err="1" smtClean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3200" b="1" i="1" u="none" strike="noStrike" baseline="0" dirty="0" smtClean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коллективе</c:v>
                </c:pt>
                <c:pt idx="1">
                  <c:v>С радостью ли Вы идете на работу</c:v>
                </c:pt>
                <c:pt idx="2">
                  <c:v>Интересна ли Вам ваша работа</c:v>
                </c:pt>
                <c:pt idx="3">
                  <c:v>Друзья в коллективе</c:v>
                </c:pt>
                <c:pt idx="4">
                  <c:v>Нравится ли стиль общения</c:v>
                </c:pt>
                <c:pt idx="5">
                  <c:v>В коллективе хорошие, симпатичные люди</c:v>
                </c:pt>
                <c:pt idx="6">
                  <c:v>Дружеская атмосфера в коллективе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0.96000000000000052</c:v>
                </c:pt>
                <c:pt idx="4">
                  <c:v>0.8</c:v>
                </c:pt>
                <c:pt idx="5">
                  <c:v>1</c:v>
                </c:pt>
                <c:pt idx="6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3"/>
              <c:layout>
                <c:manualLayout>
                  <c:x val="9.722222222222222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-2.2222222222222247E-2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-1.2962962962962963E-2"/>
                </c:manualLayout>
              </c:layout>
              <c:showVal val="1"/>
            </c:dLbl>
            <c:dLbl>
              <c:idx val="6"/>
              <c:layout>
                <c:manualLayout>
                  <c:x val="1.2500000000000101E-2"/>
                  <c:y val="3.7037037037037077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коллективе</c:v>
                </c:pt>
                <c:pt idx="1">
                  <c:v>С радостью ли Вы идете на работу</c:v>
                </c:pt>
                <c:pt idx="2">
                  <c:v>Интересна ли Вам ваша работа</c:v>
                </c:pt>
                <c:pt idx="3">
                  <c:v>Друзья в коллективе</c:v>
                </c:pt>
                <c:pt idx="4">
                  <c:v>Нравится ли стиль общения</c:v>
                </c:pt>
                <c:pt idx="5">
                  <c:v>В коллективе хорошие, симпатичные люди</c:v>
                </c:pt>
                <c:pt idx="6">
                  <c:v>Дружеская атмосфера в коллективе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4.0000000000000022E-2</c:v>
                </c:pt>
                <c:pt idx="4">
                  <c:v>0.12000000000000002</c:v>
                </c:pt>
                <c:pt idx="5">
                  <c:v>0</c:v>
                </c:pt>
                <c:pt idx="6">
                  <c:v>8.0000000000000043E-2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dLbls>
            <c:dLbl>
              <c:idx val="0"/>
              <c:layout>
                <c:manualLayout>
                  <c:x val="1.3888888888888935E-2"/>
                  <c:y val="6.7900450176106969E-17"/>
                </c:manualLayout>
              </c:layout>
              <c:showVal val="1"/>
            </c:dLbl>
            <c:dLbl>
              <c:idx val="1"/>
              <c:layout>
                <c:manualLayout>
                  <c:x val="1.8055555555555561E-2"/>
                  <c:y val="6.7900450176106969E-17"/>
                </c:manualLayout>
              </c:layout>
              <c:showVal val="1"/>
            </c:dLbl>
            <c:dLbl>
              <c:idx val="2"/>
              <c:layout>
                <c:manualLayout>
                  <c:x val="1.3888888888888907E-2"/>
                  <c:y val="6.7900450176106969E-17"/>
                </c:manualLayout>
              </c:layout>
              <c:showVal val="1"/>
            </c:dLbl>
            <c:dLbl>
              <c:idx val="3"/>
              <c:layout>
                <c:manualLayout>
                  <c:x val="2.5000000000000001E-2"/>
                  <c:y val="-1.1111111111111054E-2"/>
                </c:manualLayout>
              </c:layout>
              <c:showVal val="1"/>
            </c:dLbl>
            <c:dLbl>
              <c:idx val="4"/>
              <c:layout>
                <c:manualLayout>
                  <c:x val="2.083333333333336E-2"/>
                  <c:y val="5.5555555555555558E-3"/>
                </c:manualLayout>
              </c:layout>
              <c:showVal val="1"/>
            </c:dLbl>
            <c:dLbl>
              <c:idx val="5"/>
              <c:layout>
                <c:manualLayout>
                  <c:x val="1.8055555555555561E-2"/>
                  <c:y val="-2.0370370370370348E-2"/>
                </c:manualLayout>
              </c:layout>
              <c:showVal val="1"/>
            </c:dLbl>
            <c:dLbl>
              <c:idx val="6"/>
              <c:layout>
                <c:manualLayout>
                  <c:x val="2.7777777777777832E-2"/>
                  <c:y val="-3.148148148148141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Комфорт в коллективе</c:v>
                </c:pt>
                <c:pt idx="1">
                  <c:v>С радостью ли Вы идете на работу</c:v>
                </c:pt>
                <c:pt idx="2">
                  <c:v>Интересна ли Вам ваша работа</c:v>
                </c:pt>
                <c:pt idx="3">
                  <c:v>Друзья в коллективе</c:v>
                </c:pt>
                <c:pt idx="4">
                  <c:v>Нравится ли стиль общения</c:v>
                </c:pt>
                <c:pt idx="5">
                  <c:v>В коллективе хорошие, симпатичные люди</c:v>
                </c:pt>
                <c:pt idx="6">
                  <c:v>Дружеская атмосфера в коллективе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8.0000000000000043E-2</c:v>
                </c:pt>
                <c:pt idx="5">
                  <c:v>0</c:v>
                </c:pt>
                <c:pt idx="6" formatCode="General">
                  <c:v>0</c:v>
                </c:pt>
              </c:numCache>
            </c:numRef>
          </c:val>
        </c:ser>
        <c:dLbls>
          <c:showVal val="1"/>
        </c:dLbls>
        <c:shape val="cylinder"/>
        <c:axId val="80462592"/>
        <c:axId val="80464128"/>
        <c:axId val="0"/>
      </c:bar3DChart>
      <c:catAx>
        <c:axId val="80462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64128"/>
        <c:crosses val="autoZero"/>
        <c:auto val="1"/>
        <c:lblAlgn val="ctr"/>
        <c:lblOffset val="100"/>
      </c:catAx>
      <c:valAx>
        <c:axId val="8046412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04625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0.03125</cdr:x>
      <cdr:y>0.02083</cdr:y>
    </cdr:from>
    <cdr:to>
      <cdr:x>0.11941</cdr:x>
      <cdr:y>0.18928</cdr:y>
    </cdr:to>
    <cdr:pic>
      <cdr:nvPicPr>
        <cdr:cNvPr id="2" name="Рисунок 1" descr="02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85720" y="142852"/>
          <a:ext cx="806122" cy="1155230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76200" dist="38100" dir="78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4200000"/>
          </a:lightRig>
        </a:scene3d>
        <a:sp3d xmlns:a="http://schemas.openxmlformats.org/drawingml/2006/main" prstMaterial="plastic">
          <a:bevelT w="381000" h="114300" prst="relaxedInset"/>
          <a:contourClr>
            <a:srgbClr val="969696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610F-7F1A-4866-9BC5-1326E3C9F2A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78B2-8A77-4711-B9C4-BB40EE39F4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78B2-8A77-4711-B9C4-BB40EE39F4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389F-8A46-4507-8B7A-0BBE9785BE3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EC52-F6D5-4298-A203-1E513E26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8640"/>
          <a:ext cx="8784976" cy="1748454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115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Российская Федерация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Министерство образования и науки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общеобразовательное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учреждение-средняя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общеобразовательная школа № 13 с углубленным изучением отдельных предметов г.о.Жуковский Московской области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140180, г. Жуковский, Московская обл., ул. Осипенко, дом 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тел./факс  8 (495) 556-89-46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1" dirty="0">
                          <a:latin typeface="Times New Roman"/>
                          <a:ea typeface="Times New Roman"/>
                          <a:cs typeface="Times New Roman"/>
                        </a:rPr>
                        <a:t>E-mail: shcool13-zhuk@ya.ru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1" descr="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19116" cy="40466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1259632" y="2132856"/>
            <a:ext cx="71829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педагогическая этика современного учителя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Кирилина Т.М.,  </a:t>
            </a:r>
          </a:p>
          <a:p>
            <a:pPr algn="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школа № 13 с УИОП</a:t>
            </a: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805264"/>
            <a:ext cx="3187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г.о. Жуковский, 2015 г.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12" name="Рисунок 11" descr="DSC_1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131840" cy="2096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43528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40" y="116632"/>
            <a:ext cx="806122" cy="11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jeltyiyy-fon-kartinki-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820472" cy="28803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4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В своей педагогической деятельности я использую принцип </a:t>
            </a:r>
            <a:r>
              <a:rPr lang="ru-RU" sz="3400" b="1" i="1" dirty="0" err="1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34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и технологию сотрудничества , т.к. они являются основой общения в системе «педагог- учащийся».</a:t>
            </a:r>
          </a:p>
          <a:p>
            <a:pPr marL="0" indent="0" algn="ctr">
              <a:buNone/>
            </a:pPr>
            <a:r>
              <a:rPr lang="ru-RU" sz="34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A00"/>
              </a:solidFill>
            </a:endParaRPr>
          </a:p>
        </p:txBody>
      </p:sp>
      <p:pic>
        <p:nvPicPr>
          <p:cNvPr id="10" name="Рисунок 9" descr="IMG_3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020" y="2780928"/>
            <a:ext cx="4106104" cy="2737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780927"/>
            <a:ext cx="4142169" cy="2761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540" y="116632"/>
            <a:ext cx="806122" cy="11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сотрудничества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учителя и </a:t>
            </a: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учеников в учебно-познавательном процессе</a:t>
            </a:r>
            <a:endParaRPr lang="ru-RU" b="1" i="1" dirty="0" smtClean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зона ближайшего развития</a:t>
            </a:r>
            <a:endParaRPr lang="ru-RU" b="1" dirty="0" smtClean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учение без принуждения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свобода выбора</a:t>
            </a:r>
          </a:p>
        </p:txBody>
      </p:sp>
      <p:pic>
        <p:nvPicPr>
          <p:cNvPr id="6" name="Рисунок 5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40" y="116632"/>
            <a:ext cx="806122" cy="11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357694"/>
            <a:ext cx="3310752" cy="220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915816" y="2348880"/>
            <a:ext cx="2592288" cy="14192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Этика  современного учителя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2324104">
            <a:off x="853834" y="739323"/>
            <a:ext cx="2489201" cy="1419225"/>
          </a:xfrm>
          <a:prstGeom prst="ellipse">
            <a:avLst/>
          </a:pr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Отзывчивость</a:t>
            </a:r>
          </a:p>
          <a:p>
            <a:endParaRPr lang="ru-RU" dirty="0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 rot="16200000">
            <a:off x="3154313" y="409575"/>
            <a:ext cx="2238375" cy="1419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 rot="18915722">
            <a:off x="4927413" y="690751"/>
            <a:ext cx="3226059" cy="14192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Компетентность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51520" y="2564904"/>
            <a:ext cx="2520280" cy="1114425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Деликатность</a:t>
            </a:r>
          </a:p>
          <a:p>
            <a:endParaRPr lang="ru-RU" dirty="0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5724128" y="2636912"/>
            <a:ext cx="2808312" cy="1224136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Доброжелательность</a:t>
            </a:r>
          </a:p>
          <a:p>
            <a:endParaRPr lang="ru-RU" dirty="0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 rot="2324104">
            <a:off x="5174314" y="4195707"/>
            <a:ext cx="2489200" cy="1419225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endParaRPr lang="ru-RU" dirty="0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 rot="5400000">
            <a:off x="3049362" y="4447580"/>
            <a:ext cx="2592289" cy="1419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Тактичность</a:t>
            </a:r>
          </a:p>
          <a:p>
            <a:endParaRPr lang="ru-RU" dirty="0"/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 rot="18620848">
            <a:off x="627484" y="4169399"/>
            <a:ext cx="2977460" cy="1419226"/>
          </a:xfrm>
          <a:prstGeom prst="ellipse">
            <a:avLst/>
          </a:prstGeom>
          <a:solidFill>
            <a:srgbClr val="FF7C8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 к сотрудничеству</a:t>
            </a:r>
          </a:p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9344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5" grpId="0" animBg="1"/>
      <p:bldP spid="2054" grpId="0" animBg="1"/>
      <p:bldP spid="2053" grpId="0" animBg="1"/>
      <p:bldP spid="2052" grpId="0" animBg="1"/>
      <p:bldP spid="2051" grpId="0" animBg="1"/>
      <p:bldP spid="2050" grpId="0" animBg="1"/>
      <p:bldP spid="2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eltyiyy-fon-kartinki-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И МОИ УЧЕНИКИ</a:t>
            </a:r>
            <a:endParaRPr lang="ru-RU" sz="32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454674" cy="230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3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3356446" cy="2237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3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071942"/>
            <a:ext cx="3801034" cy="2534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879344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5832648" cy="4231942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«Самым важным явлением в школе, самым поучительным предметом, самым живым примером для ученика является сам учитель</a:t>
            </a:r>
            <a: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Фридрих Адольф </a:t>
            </a:r>
            <a:r>
              <a:rPr lang="ru-RU" sz="2400" b="1" i="1" dirty="0" err="1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24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7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039272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3571876"/>
            <a:ext cx="244827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753723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eltyiyy-fon-kartinki-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074"/>
            <a:ext cx="9144000" cy="6915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Миссия педагога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268760"/>
            <a:ext cx="597666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На педагога возложена ответственная миссия: не только обучать,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A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развивать интеллектуальные способности, закладывать определенные знания, но и воспитывать новое поколение. </a:t>
            </a:r>
            <a:endParaRPr kumimoji="0" lang="ru-RU" sz="3500" b="1" i="1" u="none" strike="noStrike" kern="1200" cap="none" spc="0" normalizeH="0" baseline="0" noProof="0" dirty="0">
              <a:ln>
                <a:noFill/>
              </a:ln>
              <a:solidFill>
                <a:srgbClr val="007A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08920"/>
            <a:ext cx="244827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6777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педагога </a:t>
            </a:r>
            <a:b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часть общей этики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Педагогическая этика – </a:t>
            </a:r>
            <a:r>
              <a:rPr lang="ru-RU" b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это наука о закономерностях развития, саморазвития и самореализации нравственной культуры педагога, которая проявляется в различных ситуациях нравственного выбора и нравственной деятельности в процессе решения педагогических задач.</a:t>
            </a:r>
          </a:p>
          <a:p>
            <a:pPr algn="just"/>
            <a:r>
              <a:rPr lang="ru-RU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Предметом педагогической этики</a:t>
            </a:r>
            <a:r>
              <a:rPr lang="ru-RU" b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 являются особенности проявления морали в сознании, поведении, профессиональной деятельности педагога и его отношениях с учениками, родителями и коллегами.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06777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eltyiyy-fon-kartinki-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4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Субъекты педагогической этики</a:t>
            </a:r>
            <a:r>
              <a:rPr lang="ru-RU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7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43116"/>
            <a:ext cx="2473288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143116"/>
            <a:ext cx="3087937" cy="25100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132856"/>
            <a:ext cx="2187699" cy="25681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8" y="4941168"/>
            <a:ext cx="201622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3600" b="1" i="1" dirty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941168"/>
            <a:ext cx="2232248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600" b="1" i="1" dirty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941168"/>
            <a:ext cx="201622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3600" b="1" i="1" dirty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571736" y="5143512"/>
            <a:ext cx="489806" cy="129196"/>
          </a:xfrm>
          <a:prstGeom prst="rightArrow">
            <a:avLst/>
          </a:prstGeom>
          <a:solidFill>
            <a:srgbClr val="92D050"/>
          </a:solidFill>
          <a:ln>
            <a:solidFill>
              <a:srgbClr val="00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5805264"/>
            <a:ext cx="201622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3600" b="1" i="1" dirty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188640"/>
            <a:ext cx="816533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трелка вправо 15"/>
          <p:cNvSpPr/>
          <p:nvPr/>
        </p:nvSpPr>
        <p:spPr>
          <a:xfrm>
            <a:off x="5857884" y="5143512"/>
            <a:ext cx="489806" cy="129196"/>
          </a:xfrm>
          <a:prstGeom prst="rightArrow">
            <a:avLst/>
          </a:prstGeom>
          <a:solidFill>
            <a:srgbClr val="92D050"/>
          </a:solidFill>
          <a:ln>
            <a:solidFill>
              <a:srgbClr val="00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30925">
            <a:off x="1780390" y="5697603"/>
            <a:ext cx="489806" cy="129196"/>
          </a:xfrm>
          <a:prstGeom prst="rightArrow">
            <a:avLst/>
          </a:prstGeom>
          <a:solidFill>
            <a:srgbClr val="92D050"/>
          </a:solidFill>
          <a:ln>
            <a:solidFill>
              <a:srgbClr val="00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jeltyiyy-fon-kartinki-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B05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5620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педагогической этики</a:t>
            </a:r>
            <a:endParaRPr lang="ru-RU" sz="3200" b="1" i="1" dirty="0">
              <a:solidFill>
                <a:srgbClr val="007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3212976"/>
            <a:ext cx="2592288" cy="1440160"/>
          </a:xfrm>
          <a:prstGeom prst="ellipse">
            <a:avLst/>
          </a:prstGeom>
          <a:solidFill>
            <a:srgbClr val="92D05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педагогической этики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23528" y="2564904"/>
            <a:ext cx="2664296" cy="1440160"/>
          </a:xfrm>
          <a:prstGeom prst="cloud">
            <a:avLst/>
          </a:prstGeom>
          <a:solidFill>
            <a:srgbClr val="00B05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речи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220072" y="4581128"/>
            <a:ext cx="3384376" cy="1728192"/>
          </a:xfrm>
          <a:prstGeom prst="cloud">
            <a:avLst/>
          </a:prstGeom>
          <a:solidFill>
            <a:srgbClr val="00B05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043608" y="5085184"/>
            <a:ext cx="3168352" cy="1440160"/>
          </a:xfrm>
          <a:prstGeom prst="cloud">
            <a:avLst/>
          </a:prstGeom>
          <a:solidFill>
            <a:srgbClr val="00B05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687616" y="2060848"/>
            <a:ext cx="3456384" cy="1584176"/>
          </a:xfrm>
          <a:prstGeom prst="cloud">
            <a:avLst/>
          </a:prstGeom>
          <a:solidFill>
            <a:srgbClr val="00B050"/>
          </a:solidFill>
          <a:ln>
            <a:solidFill>
              <a:srgbClr val="8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2555776" y="1124744"/>
            <a:ext cx="3312368" cy="1440160"/>
          </a:xfrm>
          <a:prstGeom prst="cloud">
            <a:avLst/>
          </a:prstGeom>
          <a:solidFill>
            <a:srgbClr val="00B050"/>
          </a:solidFill>
          <a:ln>
            <a:solidFill>
              <a:srgbClr val="80000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эрудиция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94215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Стрелка вправо 23"/>
          <p:cNvSpPr/>
          <p:nvPr/>
        </p:nvSpPr>
        <p:spPr>
          <a:xfrm rot="20100400">
            <a:off x="5015800" y="2911849"/>
            <a:ext cx="642942" cy="21431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25133">
            <a:off x="5635203" y="4256316"/>
            <a:ext cx="642942" cy="21431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1683704">
            <a:off x="3016643" y="3061461"/>
            <a:ext cx="505568" cy="193405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577213">
            <a:off x="2857157" y="4601176"/>
            <a:ext cx="642942" cy="21431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3964777" y="2750339"/>
            <a:ext cx="571504" cy="21431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eltyiyy-fon-kartinki-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Моральные понятия педагогической этики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профессиональный педагогический долг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педагогическая справедливость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педагогическая честь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педагогический авторитет.</a:t>
            </a:r>
          </a:p>
        </p:txBody>
      </p:sp>
      <p:pic>
        <p:nvPicPr>
          <p:cNvPr id="6" name="Рисунок 5" descr="IMG_3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3491880" cy="2327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3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929066"/>
            <a:ext cx="345638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188640"/>
            <a:ext cx="1256205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40" y="116632"/>
            <a:ext cx="806122" cy="11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jeltyiyy-fon-kartinki-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45624" cy="201622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b="1" i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Семья — важнейший источник формирования нравственных позиций ребенка и  мне, как учителю, важно наладить контакт с родителями учащихся, сделать их союзниками в деле воспитания. </a:t>
            </a:r>
          </a:p>
        </p:txBody>
      </p:sp>
      <p:pic>
        <p:nvPicPr>
          <p:cNvPr id="6" name="Рисунок 5" descr="DSC_0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2276872"/>
            <a:ext cx="3962151" cy="2631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958" y="3501009"/>
            <a:ext cx="3978800" cy="2642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540" y="116632"/>
            <a:ext cx="806122" cy="11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377</Words>
  <Application>Microsoft Office PowerPoint</Application>
  <PresentationFormat>Экран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</vt:lpstr>
      <vt:lpstr>«Самым важным явлением в школе, самым поучительным предметом, самым живым примером для ученика является сам учитель»   Фридрих Адольф Дистервег  </vt:lpstr>
      <vt:lpstr>Миссия педагога</vt:lpstr>
      <vt:lpstr>Этика педагога  как часть общей этики</vt:lpstr>
      <vt:lpstr>Субъекты педагогической этики </vt:lpstr>
      <vt:lpstr>Средства педагогической этики</vt:lpstr>
      <vt:lpstr>Моральные понятия педагогической этики</vt:lpstr>
      <vt:lpstr>Слайд 8</vt:lpstr>
      <vt:lpstr>Слайд 9</vt:lpstr>
      <vt:lpstr> </vt:lpstr>
      <vt:lpstr>Слайд 11</vt:lpstr>
      <vt:lpstr>Технология сотрудничества</vt:lpstr>
      <vt:lpstr> </vt:lpstr>
      <vt:lpstr>Слайд 14</vt:lpstr>
      <vt:lpstr>Я И МОИ УЧЕНИКИ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Школа №13</cp:lastModifiedBy>
  <cp:revision>67</cp:revision>
  <dcterms:created xsi:type="dcterms:W3CDTF">2015-01-25T13:03:38Z</dcterms:created>
  <dcterms:modified xsi:type="dcterms:W3CDTF">2015-01-27T10:02:10Z</dcterms:modified>
</cp:coreProperties>
</file>