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89" r:id="rId5"/>
    <p:sldId id="266" r:id="rId6"/>
    <p:sldId id="257" r:id="rId7"/>
    <p:sldId id="258" r:id="rId8"/>
    <p:sldId id="259" r:id="rId9"/>
    <p:sldId id="260" r:id="rId10"/>
    <p:sldId id="267" r:id="rId11"/>
    <p:sldId id="268" r:id="rId12"/>
    <p:sldId id="275" r:id="rId13"/>
    <p:sldId id="276" r:id="rId14"/>
    <p:sldId id="263" r:id="rId15"/>
    <p:sldId id="264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8" r:id="rId24"/>
    <p:sldId id="290" r:id="rId25"/>
    <p:sldId id="288" r:id="rId26"/>
    <p:sldId id="291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2895600"/>
            <a:ext cx="8382000" cy="304800"/>
            <a:chOff x="0" y="1824"/>
            <a:chExt cx="5280" cy="192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0" y="1824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6" name="Rectangle 8"/>
            <p:cNvSpPr>
              <a:spLocks noChangeArrowheads="1"/>
            </p:cNvSpPr>
            <p:nvPr/>
          </p:nvSpPr>
          <p:spPr bwMode="white">
            <a:xfrm>
              <a:off x="274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7" name="Rectangle 9"/>
            <p:cNvSpPr>
              <a:spLocks noChangeArrowheads="1"/>
            </p:cNvSpPr>
            <p:nvPr/>
          </p:nvSpPr>
          <p:spPr bwMode="white">
            <a:xfrm>
              <a:off x="313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8" name="Rectangle 10"/>
            <p:cNvSpPr>
              <a:spLocks noChangeArrowheads="1"/>
            </p:cNvSpPr>
            <p:nvPr/>
          </p:nvSpPr>
          <p:spPr bwMode="white">
            <a:xfrm>
              <a:off x="349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9" name="Rectangle 11"/>
            <p:cNvSpPr>
              <a:spLocks noChangeArrowheads="1"/>
            </p:cNvSpPr>
            <p:nvPr/>
          </p:nvSpPr>
          <p:spPr bwMode="white">
            <a:xfrm>
              <a:off x="382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Rectangle 12"/>
            <p:cNvSpPr>
              <a:spLocks noChangeArrowheads="1"/>
            </p:cNvSpPr>
            <p:nvPr/>
          </p:nvSpPr>
          <p:spPr bwMode="white">
            <a:xfrm>
              <a:off x="410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Rectangle 13"/>
            <p:cNvSpPr>
              <a:spLocks noChangeArrowheads="1"/>
            </p:cNvSpPr>
            <p:nvPr/>
          </p:nvSpPr>
          <p:spPr bwMode="white">
            <a:xfrm>
              <a:off x="4368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2" name="Rectangle 14"/>
            <p:cNvSpPr>
              <a:spLocks noChangeArrowheads="1"/>
            </p:cNvSpPr>
            <p:nvPr/>
          </p:nvSpPr>
          <p:spPr bwMode="white">
            <a:xfrm>
              <a:off x="4800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3" name="Rectangle 15"/>
            <p:cNvSpPr>
              <a:spLocks noChangeArrowheads="1"/>
            </p:cNvSpPr>
            <p:nvPr/>
          </p:nvSpPr>
          <p:spPr bwMode="white">
            <a:xfrm>
              <a:off x="460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4" name="Rectangle 16"/>
            <p:cNvSpPr>
              <a:spLocks noChangeArrowheads="1"/>
            </p:cNvSpPr>
            <p:nvPr/>
          </p:nvSpPr>
          <p:spPr bwMode="white">
            <a:xfrm>
              <a:off x="4962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5" name="Rectangle 17"/>
            <p:cNvSpPr>
              <a:spLocks noChangeArrowheads="1"/>
            </p:cNvSpPr>
            <p:nvPr/>
          </p:nvSpPr>
          <p:spPr bwMode="white">
            <a:xfrm>
              <a:off x="5094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6" name="Rectangle 18"/>
            <p:cNvSpPr>
              <a:spLocks noChangeArrowheads="1"/>
            </p:cNvSpPr>
            <p:nvPr/>
          </p:nvSpPr>
          <p:spPr bwMode="white">
            <a:xfrm>
              <a:off x="5196" y="1824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AF9E7-4297-4968-9E4D-1D3795418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0814-62B6-4DCE-8834-F8F342507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D1F5-64A4-491C-ADCD-072B917BB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5108A-6B42-4EA6-954F-6E67D7A4B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1CC09-7798-42A2-B24E-2A73245A5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BC2A8-CC02-4B52-98E4-5253A5F65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8A89F-321F-4561-B16B-E983F62FA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D7427-E248-479C-99A2-46EF2808B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5EAE-6C5A-4D05-8CD8-D9E3F8FB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AA8E8-5B1F-4430-A851-9D998BBED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2F318-6352-43B3-8FD5-93A653CF7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4897A3B7-C3A6-444F-8991-F4209CCAC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0" y="1447800"/>
            <a:ext cx="8382000" cy="304800"/>
            <a:chOff x="0" y="912"/>
            <a:chExt cx="5280" cy="192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0" y="912"/>
              <a:ext cx="5280" cy="19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74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white">
            <a:xfrm>
              <a:off x="313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4" name="Rectangle 10"/>
            <p:cNvSpPr>
              <a:spLocks noChangeArrowheads="1"/>
            </p:cNvSpPr>
            <p:nvPr/>
          </p:nvSpPr>
          <p:spPr bwMode="white">
            <a:xfrm>
              <a:off x="349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5" name="Rectangle 11"/>
            <p:cNvSpPr>
              <a:spLocks noChangeArrowheads="1"/>
            </p:cNvSpPr>
            <p:nvPr/>
          </p:nvSpPr>
          <p:spPr bwMode="white">
            <a:xfrm>
              <a:off x="382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6" name="Rectangle 12"/>
            <p:cNvSpPr>
              <a:spLocks noChangeArrowheads="1"/>
            </p:cNvSpPr>
            <p:nvPr/>
          </p:nvSpPr>
          <p:spPr bwMode="white">
            <a:xfrm>
              <a:off x="410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7" name="Rectangle 13"/>
            <p:cNvSpPr>
              <a:spLocks noChangeArrowheads="1"/>
            </p:cNvSpPr>
            <p:nvPr/>
          </p:nvSpPr>
          <p:spPr bwMode="white">
            <a:xfrm>
              <a:off x="4368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8" name="Rectangle 14"/>
            <p:cNvSpPr>
              <a:spLocks noChangeArrowheads="1"/>
            </p:cNvSpPr>
            <p:nvPr/>
          </p:nvSpPr>
          <p:spPr bwMode="white">
            <a:xfrm>
              <a:off x="4800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9" name="Rectangle 15"/>
            <p:cNvSpPr>
              <a:spLocks noChangeArrowheads="1"/>
            </p:cNvSpPr>
            <p:nvPr/>
          </p:nvSpPr>
          <p:spPr bwMode="white">
            <a:xfrm>
              <a:off x="460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0" name="Rectangle 16"/>
            <p:cNvSpPr>
              <a:spLocks noChangeArrowheads="1"/>
            </p:cNvSpPr>
            <p:nvPr/>
          </p:nvSpPr>
          <p:spPr bwMode="white">
            <a:xfrm>
              <a:off x="4962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1" name="Rectangle 17"/>
            <p:cNvSpPr>
              <a:spLocks noChangeArrowheads="1"/>
            </p:cNvSpPr>
            <p:nvPr/>
          </p:nvSpPr>
          <p:spPr bwMode="white">
            <a:xfrm>
              <a:off x="5094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42" name="Rectangle 18"/>
            <p:cNvSpPr>
              <a:spLocks noChangeArrowheads="1"/>
            </p:cNvSpPr>
            <p:nvPr/>
          </p:nvSpPr>
          <p:spPr bwMode="white">
            <a:xfrm>
              <a:off x="5196" y="912"/>
              <a:ext cx="36" cy="19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" TargetMode="External"/><Relationship Id="rId2" Type="http://schemas.openxmlformats.org/officeDocument/2006/relationships/hyperlink" Target="http://www.ruslapta.ru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2844" y="214290"/>
            <a:ext cx="6000792" cy="2428884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Методика обучения</a:t>
            </a:r>
            <a:br>
              <a:rPr lang="ru-RU" sz="4800" dirty="0" smtClean="0"/>
            </a:br>
            <a:r>
              <a:rPr lang="ru-RU" sz="4800" dirty="0" smtClean="0"/>
              <a:t>школьников игре        </a:t>
            </a:r>
            <a:br>
              <a:rPr lang="ru-RU" sz="4800" dirty="0" smtClean="0"/>
            </a:br>
            <a:r>
              <a:rPr lang="ru-RU" sz="4800" dirty="0" smtClean="0"/>
              <a:t>«Русская лапта.» </a:t>
            </a:r>
          </a:p>
        </p:txBody>
      </p:sp>
      <p:pic>
        <p:nvPicPr>
          <p:cNvPr id="3076" name="Picture 4" descr="C:\Documents and Settings\Администратор\Рабочий стол\Школа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57166"/>
            <a:ext cx="2500330" cy="2214578"/>
          </a:xfrm>
          <a:prstGeom prst="rect">
            <a:avLst/>
          </a:prstGeom>
          <a:noFill/>
        </p:spPr>
      </p:pic>
      <p:pic>
        <p:nvPicPr>
          <p:cNvPr id="3077" name="Picture 5" descr="C:\Documents and Settings\Администратор\Рабочий стол\лапта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0504"/>
            <a:ext cx="4752528" cy="2357454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animashki-sport-13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643050"/>
            <a:ext cx="1928826" cy="9333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1428736"/>
            <a:ext cx="2000264" cy="170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Техника перемеще</a:t>
            </a:r>
          </a:p>
          <a:p>
            <a:pPr algn="ctr"/>
            <a:r>
              <a:rPr lang="ru-RU" sz="2800" dirty="0" err="1" smtClean="0"/>
              <a:t>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428736"/>
            <a:ext cx="214314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Техника владения мячом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142873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Техника игры нападающего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28604"/>
            <a:ext cx="73581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Тактика игры водящей команды</a:t>
            </a:r>
            <a:endParaRPr lang="ru-RU" sz="4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357290" y="1071546"/>
            <a:ext cx="141528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171826" y="2028825"/>
            <a:ext cx="1614483" cy="42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429388" y="1285860"/>
            <a:ext cx="1200152" cy="771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14282" y="4500570"/>
            <a:ext cx="92869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Прыжки 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1472" y="3429000"/>
            <a:ext cx="15716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Ходьба</a:t>
            </a:r>
            <a:endParaRPr lang="ru-RU" sz="2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357290" y="45005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Бег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5643578"/>
            <a:ext cx="91440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Останов</a:t>
            </a:r>
          </a:p>
          <a:p>
            <a:pPr algn="ctr"/>
            <a:r>
              <a:rPr lang="ru-RU" sz="2400" dirty="0" smtClean="0"/>
              <a:t>ки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428728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Повороты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3357562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Ловля одной, двумя руками 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5643578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Осаливание с замахом и без замаха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214678" y="4500570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Передача одной рукой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000760" y="3357562"/>
            <a:ext cx="2928958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Подбрасывание мяча     одной рукой с ладони</a:t>
            </a:r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715008" y="4714884"/>
            <a:ext cx="14287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Ловля одной, двумя</a:t>
            </a:r>
            <a:endParaRPr lang="ru-RU" sz="2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429520" y="4643446"/>
            <a:ext cx="135732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одной рукой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215074" y="5715016"/>
            <a:ext cx="257176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Осаливание с замахом и без замаха</a:t>
            </a:r>
            <a:endParaRPr lang="ru-RU" sz="24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1713686" y="6143644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6" idx="0"/>
          </p:cNvCxnSpPr>
          <p:nvPr/>
        </p:nvCxnSpPr>
        <p:spPr>
          <a:xfrm rot="16200000" flipH="1" flipV="1">
            <a:off x="267861" y="4875619"/>
            <a:ext cx="78581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1250133" y="3821909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678629" y="6107925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V="1">
            <a:off x="1821637" y="5965049"/>
            <a:ext cx="142082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4000494" y="3786984"/>
            <a:ext cx="356398" cy="70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>
            <a:off x="4286248" y="5000636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035421" y="6250801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V="1">
            <a:off x="7000892" y="3857628"/>
            <a:ext cx="213520" cy="72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144430" y="49284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7858148" y="5000636"/>
            <a:ext cx="57150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6200000" flipH="1">
            <a:off x="7322363" y="6322239"/>
            <a:ext cx="200020" cy="128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7643834" y="635795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0"/>
            <a:ext cx="62563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dirty="0" smtClean="0"/>
              <a:t>Тактика игры</a:t>
            </a:r>
            <a:r>
              <a:rPr lang="ru-RU" sz="4400" dirty="0" smtClean="0">
                <a:solidFill>
                  <a:srgbClr val="FFFFFF"/>
                </a:solidFill>
              </a:rPr>
              <a:t> бьющей команды</a:t>
            </a:r>
            <a:endParaRPr lang="ru-RU" sz="4400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271464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Техника перемещений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429000"/>
            <a:ext cx="1357322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ходьба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429000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бег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714884"/>
            <a:ext cx="13573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прыж</a:t>
            </a:r>
          </a:p>
          <a:p>
            <a:pPr algn="ctr"/>
            <a:r>
              <a:rPr lang="ru-RU" sz="3200" dirty="0" smtClean="0"/>
              <a:t>ки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4714884"/>
            <a:ext cx="16430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остановки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857892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выпад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5786454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поворо</a:t>
            </a:r>
          </a:p>
          <a:p>
            <a:pPr algn="ctr"/>
            <a:r>
              <a:rPr lang="ru-RU" sz="3200" dirty="0" smtClean="0"/>
              <a:t>ты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428736"/>
            <a:ext cx="305754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Техника удара по мячу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429000"/>
            <a:ext cx="121444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свер</a:t>
            </a:r>
          </a:p>
          <a:p>
            <a:pPr algn="ctr"/>
            <a:r>
              <a:rPr lang="ru-RU" sz="3200" dirty="0" smtClean="0"/>
              <a:t>ху 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3429000"/>
            <a:ext cx="121444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снизу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5143512"/>
            <a:ext cx="228601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сбоку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00826" y="1357298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Техника владения мячом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3429000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ловля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643702" y="4572008"/>
            <a:ext cx="20717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Передача одной рукой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643702" y="571501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осалива</a:t>
            </a:r>
          </a:p>
          <a:p>
            <a:pPr algn="ctr"/>
            <a:r>
              <a:rPr lang="ru-RU" sz="3200" dirty="0" smtClean="0"/>
              <a:t>ние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Удары мяча битой</a:t>
            </a:r>
            <a:endParaRPr lang="ru-RU" sz="5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7" y="2285992"/>
            <a:ext cx="4643470" cy="4143404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2928934"/>
            <a:ext cx="2928958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а) удар сверху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б) удар сбоку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в) удар снизу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C:\Documents and Settings\Администратор\Рабочий стол\лапта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14290"/>
            <a:ext cx="2714644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285728"/>
            <a:ext cx="8286808" cy="20005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Удар сбоку.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ьющий игрок располагается сбоку от круга, над которым подбрасывается мяч. Замах производится от плеча. Удар начинается с поворота плеч вокруг своей оси, после этого подключаются руки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85720" y="2500306"/>
            <a:ext cx="6357982" cy="20719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Удар снизу.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Перед ударом бьющий игрок располагается сзади круга. Бита должна двигаться в одной плоскости с опускающимся мячом.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85720" y="4580453"/>
            <a:ext cx="8858280" cy="227754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Удар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сверху.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Перед ударом бьющий игрок размещается позади круга, бита так же движется в одной плоскости с мячом. Удар производится над головой, в верхней высокой точке траектории полёта  подброшенного мяча.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571744"/>
            <a:ext cx="2071702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7430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Осаливание</a:t>
            </a:r>
            <a:endParaRPr lang="ru-RU" sz="5400" dirty="0"/>
          </a:p>
        </p:txBody>
      </p:sp>
      <p:pic>
        <p:nvPicPr>
          <p:cNvPr id="4" name="Picture 3" descr="C:\Documents and Settings\Администратор\Рабочий стол\лапта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14290"/>
            <a:ext cx="4714908" cy="3143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456795"/>
            <a:ext cx="6572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Игрок, совершающий </a:t>
            </a:r>
          </a:p>
          <a:p>
            <a:r>
              <a:rPr lang="ru-RU" sz="2800" dirty="0" smtClean="0"/>
              <a:t>перебежку, считается </a:t>
            </a:r>
          </a:p>
          <a:p>
            <a:r>
              <a:rPr lang="ru-RU" sz="2800" dirty="0" smtClean="0"/>
              <a:t>осаленным, если его коснется в пределах игрового поля мяч, брошенный в него любым игроком защиты. Попадание мячом в голову осаливанием не считается. За нарушение этого правила игроку защиты делается предупреждение, а при повторном нарушении он удаляется с поля 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5"/>
            <a:ext cx="4714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Перебежки</a:t>
            </a:r>
            <a:endParaRPr lang="ru-RU" sz="6000" dirty="0"/>
          </a:p>
        </p:txBody>
      </p:sp>
      <p:pic>
        <p:nvPicPr>
          <p:cNvPr id="2050" name="Picture 2" descr="C:\Documents and Settings\Администратор\Рабочий стол\переб+осаливани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1"/>
            <a:ext cx="4071966" cy="314327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00562" y="428604"/>
            <a:ext cx="4143404" cy="52629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игрок нападения,       </a:t>
            </a:r>
            <a:r>
              <a:rPr lang="ru-RU" sz="2400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после правильного удара по мячу (или ввода мяча в игру) полную перебежку из пригорода или площадки подающего за линию кона и обратно за линию дома и при этом не был осален или самоосален, приносит своей команде 2 очка.            Игрок,  совершивший правильный удар, может начать перебежку из площадки подающего.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428737"/>
            <a:ext cx="8572560" cy="51090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пробегание  отрезков 20-40 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с максимальной скоростью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(обычным бегом, спиной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вперёд, боком приставными и скрестными шагами);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	- старт из различных исходных положений;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	- бег с изменением направления,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ускорения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	- челночный бег;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	- при движении по площадке – действия с выбором на обусловленные сигналы учителя;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	- эстафеты и игры с бегом на скорость;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Упражнения: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7" name="Picture 1" descr="C:\Documents and Settings\Администратор\Рабочий стол\лапта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14290"/>
            <a:ext cx="3643338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357298"/>
            <a:ext cx="8715436" cy="550070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/>
              <a:t>-подбрасывание мяча вверх, </a:t>
            </a:r>
            <a:endParaRPr lang="en-US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/>
              <a:t>ловля его двумя руками, правой, левой рукой;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/>
              <a:t>-подбросить мяч вверх, выполнить поворот кругом, присед или т.п. и поймать мяч;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/>
              <a:t>-бросок мяча над собой и ловля его с перемещением  -жонглирование несколькими мячами;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 smtClean="0"/>
              <a:t>а) игроки, не останавливаясь перемещаются по кругу 			    подбрасывая и ловя мяч;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800" dirty="0" smtClean="0"/>
              <a:t>б) по  сигналу  все     игроки     одновременно 					    подбрасывают мяч высоко над собой и, перебегая вперёд, ловят мяч впереди двигающегося.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9" y="285728"/>
            <a:ext cx="46434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Упражнения: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0"/>
            <a:ext cx="3857652" cy="1857364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5"/>
            <a:ext cx="8643998" cy="51090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Мяч бросают снизу вверх, и он должен лететь по дуге, падая перед ловящим игроком.</a:t>
            </a: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Мяч ловят после перемещения на 2-3 м вперед, соответственно для этого бросая мяч. После ловли мяч набрасывают партнеру и отбегают на свое место спиной вперед. Один игрок все время ловит мяч, стоя на месте, другой - после перемещения.</a:t>
            </a: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Бросок мяча в землю перед собой, стараясь попасть в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определенную точку.</a:t>
            </a:r>
          </a:p>
          <a:p>
            <a:pPr lvl="0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Передача мяча в парах и ловля, стоя на месте: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а) с близкого расстояния (4-5 м); б) с дальнего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14290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Упражнения: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285861"/>
            <a:ext cx="8429684" cy="52014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1. Имитация удара способом «сбоку» в медленном темпе, производя имитацию ударов на низком, среднем и высоком уровнях (3 мин).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2. Удары по мячу способом «сбоку» плоской битой (3 мин).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3. То же, только круглой битой по подвешенному на высоту 1-1,5 м мячу (4 мин).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4. Удары по мячу способом сбоку, подброшенному партнером на высоту 1,5 - 2 м </a:t>
            </a: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5. То же, только задавая достаточно высокую траекторию полету мяча.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71500"/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ударам битой по мячу способом «сбоку».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1450"/>
            <a:ext cx="3643338" cy="1123950"/>
          </a:xfrm>
        </p:spPr>
        <p:txBody>
          <a:bodyPr/>
          <a:lstStyle/>
          <a:p>
            <a:r>
              <a:rPr lang="ru-RU" dirty="0" smtClean="0"/>
              <a:t>История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071810"/>
            <a:ext cx="7772400" cy="3286148"/>
          </a:xfrm>
        </p:spPr>
        <p:txBody>
          <a:bodyPr/>
          <a:lstStyle/>
          <a:p>
            <a:r>
              <a:rPr lang="ru-RU" sz="2000" dirty="0" smtClean="0"/>
              <a:t>Первые упоминания о русской лапте относятся к 14 веку. Русская лапта - увлекательная командная игра. При Петре 1 игру начали применять как средство физической подготовки солдат Семёновского, Преображенского и Шевардинского полков и далее для других воинских подразделений. Ещё в дореволюционной России игра в лапту применялась как средство физического воспитания детей, подростков, юношей и девушек. Русская лапта была включена как средство физической подготовки в войсках Красной Армии.</a:t>
            </a:r>
          </a:p>
          <a:p>
            <a:endParaRPr lang="ru-RU" dirty="0"/>
          </a:p>
        </p:txBody>
      </p:sp>
      <p:pic>
        <p:nvPicPr>
          <p:cNvPr id="5" name="Picture 2" descr="C:\Documents and Settings\Школа 1\Рабочий стол\КИТ\лапта\1245772932_lapt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14290"/>
            <a:ext cx="4714908" cy="270668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64294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1"/>
                </a:solidFill>
              </a:rPr>
              <a:t>Игра “Отбей мяч !”</a:t>
            </a:r>
            <a:endParaRPr lang="ru-RU" sz="4400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28"/>
            <a:ext cx="3643338" cy="3286148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500174"/>
            <a:ext cx="850105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Описание игры: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гроки с битой в руках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располагаются в 15 метрах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вокруг водящего в кругах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диаметром 1 метр.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Водящий старается броском мяча осалить кого-нибудь из игроков. Игрок с помощью биты отбивает мяч. Следующий бросок водящий делает с того места, где остановился мяч. Если мяч остановился недалеко от игрока, тот имеет право отбить мяч, допрыгав на него на одной ноге и вернуться обратно в круг. Осаленный игрок меняется с водящим местами. Нельзя бросать мяч в голову, попадание в голову не засчитывается.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644095" y="4929198"/>
            <a:ext cx="4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2428868"/>
            <a:ext cx="842968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Описание игры: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на полу у стены мелом чертится небольшая площадка, примерно, 4-6 метров. Игроки с битами в руках выстраиваются в колонну за лицевой линией. Первый подбрасывает мяч, ударом направляет его в стену так, чтобы, отскочив, он ударился о пол в пределах площадки, а сам отбегает назад в конец колонны. Следующий за ним  игрок, должен нанести удар или слёту, или после одного удара мяча о пол и тоже отбегает назад и т.д. Игрок, допустивший ошибку, получает штрафное очко. Игрок, заработавший 15 штрафных очков, выбывает из игры.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5728"/>
            <a:ext cx="5072098" cy="2286016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357167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Отбивы  мяча. 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85728"/>
            <a:ext cx="5072066" cy="2786082"/>
          </a:xfrm>
          <a:prstGeom prst="rect">
            <a:avLst/>
          </a:prstGeom>
          <a:solidFill>
            <a:srgbClr val="FFFFFF"/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142852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Перебежки  под   обстрелом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1785926"/>
            <a:ext cx="842962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Описание игры: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игроки одной команды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по одному перебегают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площадку, отворачиваясь от бросаемых мячей. Игроки другой команды, располагаясь попарно в “поле”, стараются осалить пробегающих. Каждый игрок, который сумел перебежать площадку, не будучи осаленным, приносит своей команде одно очко. Потом команды меняются местами. Перебегающий игрок движется посередине площадки  в коридоре 2-3 метра. Игроки другой команды бросают мячи поочерёдно, когда пробегающий входит в их сектор обстрела.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2571744"/>
            <a:ext cx="600079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+mn-lt"/>
                <a:ea typeface="Times New Roman" pitchFamily="18" charset="0"/>
              </a:rPr>
              <a:t>Русская лапта-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</a:rPr>
              <a:t>народная игра, — одна из самых интересных и полезных игр. В лапте нужны находчивость, глубокое дыхание, внимательность, изворотливость, быстрый бег, меткий глаз, твёрдость удара руки и вечная уверенность в том, что тебя не победят.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37890" name="Picture 2" descr="C:\Documents and Settings\Администратор\Рабочий стол\лапта\image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14290"/>
            <a:ext cx="321471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2357430"/>
            <a:ext cx="7185048" cy="1000132"/>
          </a:xfrm>
        </p:spPr>
        <p:txBody>
          <a:bodyPr/>
          <a:lstStyle/>
          <a:p>
            <a:endParaRPr lang="ru-RU" sz="5400" dirty="0"/>
          </a:p>
        </p:txBody>
      </p:sp>
      <p:pic>
        <p:nvPicPr>
          <p:cNvPr id="3" name="Picture 2" descr="C:\Documents and Settings\Школа 1\Рабочий стол\КИТ\лапта\pic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7358114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357166"/>
            <a:ext cx="7399362" cy="928694"/>
          </a:xfrm>
        </p:spPr>
        <p:txBody>
          <a:bodyPr/>
          <a:lstStyle/>
          <a:p>
            <a:r>
              <a:rPr lang="ru-RU" sz="5400" dirty="0" smtClean="0">
                <a:solidFill>
                  <a:schemeClr val="tx1"/>
                </a:solidFill>
              </a:rPr>
              <a:t>Источники информации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dirty="0" smtClean="0"/>
              <a:t>1.//Физическая культура в школе №2 2005 г,№6 2002 г, №7 2002 г,№8 2008 г, №8 2009 г.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2.// Воспитание школьников № 2 2006 г, №9 2008 г.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3 Костарев А.Ю. Русская лапта. Правила соревнований. М.Советский спорт.2004 г.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4. // Наука и жизнь №4 2006 г.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5. // Народное творчество №3 2004 г.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6. Федерация русской лапты </a:t>
            </a:r>
            <a:r>
              <a:rPr lang="ru-RU" sz="2400" dirty="0" smtClean="0">
                <a:hlinkClick r:id="rId2"/>
              </a:rPr>
              <a:t>http://www.ruslapta.ru/</a:t>
            </a:r>
            <a:endParaRPr lang="ru-RU" sz="2400" dirty="0" smtClean="0"/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7. Федерация лапты России </a:t>
            </a:r>
            <a:r>
              <a:rPr lang="ru-RU" sz="2400" u="sng" dirty="0" smtClean="0"/>
              <a:t>http://lapta.ru/</a:t>
            </a:r>
            <a:endParaRPr lang="ru-RU" sz="2400" dirty="0" smtClean="0"/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8. Сеть творческих учителей </a:t>
            </a:r>
            <a:r>
              <a:rPr lang="ru-RU" sz="2400" u="sng" dirty="0" err="1" smtClean="0">
                <a:hlinkClick r:id="rId3"/>
              </a:rPr>
              <a:t>www.it-n.ru</a:t>
            </a:r>
            <a:endParaRPr lang="ru-RU" sz="2400" u="sng" dirty="0" smtClean="0"/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2357430"/>
            <a:ext cx="7185048" cy="1000132"/>
          </a:xfrm>
        </p:spPr>
        <p:txBody>
          <a:bodyPr/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pic>
        <p:nvPicPr>
          <p:cNvPr id="3" name="Picture 2" descr="C:\Documents and Settings\Администратор\Рабочий стол\animashki-sport-13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143380"/>
            <a:ext cx="2500330" cy="9333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428868"/>
            <a:ext cx="6500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1996 году была создана межрегиональная федерация русской лапты, в 2003 году она была преобразована в общероссийскую общественную физкультурно-спортивную организацию-Федерацию русской лапты России объединяющую</a:t>
            </a:r>
            <a:endParaRPr lang="en-US" sz="2800" dirty="0" smtClean="0"/>
          </a:p>
          <a:p>
            <a:r>
              <a:rPr lang="ru-RU" sz="2800" dirty="0" smtClean="0"/>
              <a:t> 46 региональных отделений в </a:t>
            </a:r>
            <a:endParaRPr lang="en-US" sz="2800" dirty="0" smtClean="0"/>
          </a:p>
          <a:p>
            <a:r>
              <a:rPr lang="ru-RU" sz="2800" dirty="0" smtClean="0"/>
              <a:t>субъектах нашей страны.</a:t>
            </a:r>
            <a:endParaRPr lang="ru-RU" sz="2800" dirty="0"/>
          </a:p>
        </p:txBody>
      </p:sp>
      <p:pic>
        <p:nvPicPr>
          <p:cNvPr id="6147" name="Picture 3" descr="C:\Documents and Settings\Администратор\Рабочий стол\лапта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3143272" cy="2214578"/>
          </a:xfrm>
          <a:prstGeom prst="rect">
            <a:avLst/>
          </a:prstGeom>
          <a:noFill/>
        </p:spPr>
      </p:pic>
      <p:pic>
        <p:nvPicPr>
          <p:cNvPr id="6148" name="Picture 4" descr="C:\Documents and Settings\Администратор\Рабочий стол\лапта\lap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214422"/>
            <a:ext cx="2500329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3403279"/>
            <a:ext cx="7185048" cy="2740364"/>
          </a:xfrm>
        </p:spPr>
        <p:txBody>
          <a:bodyPr/>
          <a:lstStyle/>
          <a:p>
            <a:r>
              <a:rPr lang="ru-RU" sz="2400" dirty="0" smtClean="0"/>
              <a:t>Русская лапта развивает многие жизненно важные физические качества человека-быстроту, силу, координационные способности, вырабатывает игровое мышление, развивает смекалку, чувство коллективизма и т. д. По техническим элементам это самый естественный и доступный вид спорта по сравнению с другими спортивными играми.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 descr="C:\Documents and Settings\Администратор\Рабочий стол\лапта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4357718" cy="2500330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animashki-sport-13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000240"/>
            <a:ext cx="1928826" cy="9333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Продолжительность игры</a:t>
            </a:r>
            <a:endParaRPr lang="ru-RU" sz="5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Игра состоит из 2 таймов по 30 минут каждый с 5-минутным перерывом между ними.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928802"/>
            <a:ext cx="5572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Игра состоит из 2 таймов по 30 минут каждый с 5-минутным перерывом между ними.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2857496"/>
            <a:ext cx="428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 15-30 минут до начала встречи команды проводят разминку. При проведении заключительной части разминки (за 5-10 минут до начала игры) на игровом поле одна из команд занимает правую половину поля, другая — левую.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1026" name="Picture 2" descr="C:\Documents and Settings\Администратор\Рабочий стол\лапта\i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43314"/>
            <a:ext cx="350046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лапта\7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2071678"/>
            <a:ext cx="3214710" cy="45053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57620" y="2143116"/>
            <a:ext cx="47863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Игровая площадка представляет собой прямоугольник, имеющий твердую поверхность (травяное или искусственное покрытие), свободную от каких-либо предметов, размером 40-55 м в длину и 25-40 м в ширину.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28"/>
            <a:ext cx="5391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Размеры площадки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000240"/>
            <a:ext cx="6643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Штрафная зона представляет собой прямоугольную площадку размером 10 м на 25-40 м, необходимую для определения действительности удара по мячу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571876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Пригород - это место, откуда совершаются перебежки игроками, выполнившими удары по мячу.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572008"/>
            <a:ext cx="6572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Площадка подающего расположена в центре линии дома. Ширина площадки 3 м. В центре, на расстоянии 50 см от линии дома, диаметром 50 см чертится круг подачи.</a:t>
            </a:r>
            <a:endParaRPr lang="ru-RU" sz="2400" dirty="0"/>
          </a:p>
        </p:txBody>
      </p:sp>
      <p:pic>
        <p:nvPicPr>
          <p:cNvPr id="2050" name="Picture 2" descr="C:\Documents and Settings\Администратор\Рабочий стол\лапта\a49074e249e571bdcdceba3a8f5f656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1" y="285728"/>
            <a:ext cx="2071703" cy="157163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7158" y="357166"/>
            <a:ext cx="5248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Размеры площадки</a:t>
            </a:r>
            <a:endParaRPr lang="ru-RU" sz="4800" dirty="0"/>
          </a:p>
        </p:txBody>
      </p:sp>
      <p:pic>
        <p:nvPicPr>
          <p:cNvPr id="2" name="Picture 2" descr="C:\Documents and Settings\Администратор\Рабочий стол\лапта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4" y="4983163"/>
            <a:ext cx="1871645" cy="151767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857364"/>
            <a:ext cx="64294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Бита должна быть цельнодеревянной, без дополнительной обмотки, длиной 60-110 см диаметром 5 см + 1 мм. Диаметр рукоятки биты не менее 3 см, длина рукоятки не более 30 см. Конец рукоятки имеет утолщение, обеспечивающее безопасность при проведении ударов по мячу. </a:t>
            </a:r>
          </a:p>
          <a:p>
            <a:r>
              <a:rPr lang="ru-RU" sz="2400" dirty="0" smtClean="0"/>
              <a:t>Вес биты не должен превышать 1500 граммов ± 50 гр.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535782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Игры проводятся теннисными мячами, длина окружности которых 20 см и вес до 60 гр.</a:t>
            </a:r>
            <a:endParaRPr lang="ru-RU" sz="2400" dirty="0"/>
          </a:p>
        </p:txBody>
      </p:sp>
      <p:pic>
        <p:nvPicPr>
          <p:cNvPr id="1026" name="Picture 2" descr="C:\Documents and Settings\Администратор\Рабочий стол\лапта\i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500034" y="2786058"/>
            <a:ext cx="1857388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1" y="214291"/>
            <a:ext cx="6111940" cy="132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ИНВЕНТАРЬ И ОБОРУДОВАНИЕ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lt"/>
          <p:cNvPicPr/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3357554" y="0"/>
            <a:ext cx="524354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285992"/>
            <a:ext cx="5715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Цель одной команды — совершить как можно больше перебежек после совершенных ударов битой по мячу, где каждый игрок, совершивший полную перебежку, приносит своей команде очки. Цель другой команды — не дать соперникам сделать перебежки осаливанием мячом и поймать больше "свечей", причем, осалив перебежчика, команда получает право на удары и перебежки, если не произойдет переосаливания.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14290"/>
            <a:ext cx="3292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Цель игры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рракотовый">
  <a:themeElements>
    <a:clrScheme name="Тема Office 1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FF0033"/>
      </a:accent1>
      <a:accent2>
        <a:srgbClr val="996633"/>
      </a:accent2>
      <a:accent3>
        <a:srgbClr val="E2AAAA"/>
      </a:accent3>
      <a:accent4>
        <a:srgbClr val="DADADA"/>
      </a:accent4>
      <a:accent5>
        <a:srgbClr val="FFAAAD"/>
      </a:accent5>
      <a:accent6>
        <a:srgbClr val="8A5C2D"/>
      </a:accent6>
      <a:hlink>
        <a:srgbClr val="CC9900"/>
      </a:hlink>
      <a:folHlink>
        <a:srgbClr val="FF66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CC0000"/>
        </a:dk2>
        <a:lt2>
          <a:srgbClr val="FFFFFF"/>
        </a:lt2>
        <a:accent1>
          <a:srgbClr val="FF0033"/>
        </a:accent1>
        <a:accent2>
          <a:srgbClr val="996633"/>
        </a:accent2>
        <a:accent3>
          <a:srgbClr val="E2AAAA"/>
        </a:accent3>
        <a:accent4>
          <a:srgbClr val="DADADA"/>
        </a:accent4>
        <a:accent5>
          <a:srgbClr val="FFAAAD"/>
        </a:accent5>
        <a:accent6>
          <a:srgbClr val="8A5C2D"/>
        </a:accent6>
        <a:hlink>
          <a:srgbClr val="CC9900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FF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97979"/>
        </a:accent6>
        <a:hlink>
          <a:srgbClr val="39393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Терракотовый</Template>
  <TotalTime>488</TotalTime>
  <Words>1505</Words>
  <Application>Microsoft Office PowerPoint</Application>
  <PresentationFormat>Экран (4:3)</PresentationFormat>
  <Paragraphs>134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Терракотовый</vt:lpstr>
      <vt:lpstr>Методика обучения школьников игре         «Русская лапта.» </vt:lpstr>
      <vt:lpstr>История игры</vt:lpstr>
      <vt:lpstr>Слайд 3</vt:lpstr>
      <vt:lpstr>Русская лапта развивает многие жизненно важные физические качества человека-быстроту, силу, координационные способности, вырабатывает игровое мышление, развивает смекалку, чувство коллективизма и т. д. По техническим элементам это самый естественный и доступный вид спорта по сравнению с другими спортивными играми.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Источники информации</vt:lpstr>
      <vt:lpstr>Спасибо за внимание</vt:lpstr>
    </vt:vector>
  </TitlesOfParts>
  <Manager/>
  <Company>школа №16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школьников  игре         русская лапта </dc:title>
  <dc:subject/>
  <dc:creator>Мажор</dc:creator>
  <cp:keywords/>
  <dc:description/>
  <cp:lastModifiedBy>Власов</cp:lastModifiedBy>
  <cp:revision>68</cp:revision>
  <dcterms:created xsi:type="dcterms:W3CDTF">2011-11-19T11:33:37Z</dcterms:created>
  <dcterms:modified xsi:type="dcterms:W3CDTF">2012-10-13T14:10:10Z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TC010689901049</vt:lpwstr>
  </property>
</Properties>
</file>