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98"/>
  </p:notesMasterIdLst>
  <p:handoutMasterIdLst>
    <p:handoutMasterId r:id="rId99"/>
  </p:handoutMasterIdLst>
  <p:sldIdLst>
    <p:sldId id="256" r:id="rId2"/>
    <p:sldId id="297" r:id="rId3"/>
    <p:sldId id="258" r:id="rId4"/>
    <p:sldId id="259" r:id="rId5"/>
    <p:sldId id="296"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90" r:id="rId33"/>
    <p:sldId id="291" r:id="rId34"/>
    <p:sldId id="293" r:id="rId35"/>
    <p:sldId id="294" r:id="rId36"/>
    <p:sldId id="295"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4" r:id="rId74"/>
    <p:sldId id="335" r:id="rId75"/>
    <p:sldId id="336" r:id="rId76"/>
    <p:sldId id="337" r:id="rId77"/>
    <p:sldId id="338" r:id="rId78"/>
    <p:sldId id="339" r:id="rId79"/>
    <p:sldId id="340" r:id="rId80"/>
    <p:sldId id="341" r:id="rId81"/>
    <p:sldId id="342" r:id="rId82"/>
    <p:sldId id="343" r:id="rId83"/>
    <p:sldId id="344" r:id="rId84"/>
    <p:sldId id="345" r:id="rId85"/>
    <p:sldId id="346" r:id="rId86"/>
    <p:sldId id="347" r:id="rId87"/>
    <p:sldId id="357" r:id="rId88"/>
    <p:sldId id="358" r:id="rId89"/>
    <p:sldId id="350" r:id="rId90"/>
    <p:sldId id="354" r:id="rId91"/>
    <p:sldId id="359" r:id="rId92"/>
    <p:sldId id="355" r:id="rId93"/>
    <p:sldId id="356" r:id="rId94"/>
    <p:sldId id="351" r:id="rId95"/>
    <p:sldId id="361" r:id="rId96"/>
    <p:sldId id="362" r:id="rId9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3282"/>
    <a:srgbClr val="2DA2B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0" autoAdjust="0"/>
    <p:restoredTop sz="94582" autoAdjust="0"/>
  </p:normalViewPr>
  <p:slideViewPr>
    <p:cSldViewPr>
      <p:cViewPr varScale="1">
        <p:scale>
          <a:sx n="107" d="100"/>
          <a:sy n="107"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226"/>
    </p:cViewPr>
  </p:sorterViewPr>
  <p:notesViewPr>
    <p:cSldViewPr>
      <p:cViewPr varScale="1">
        <p:scale>
          <a:sx n="69" d="100"/>
          <a:sy n="69" d="100"/>
        </p:scale>
        <p:origin x="-283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handoutMaster" Target="handoutMasters/handout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4ACC5EDF-B59C-4C17-A087-ED6DE40BCE35}"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D47B88F-8CAF-4D25-8536-AB91DAE4C7B1}" type="datetimeFigureOut">
              <a:rPr lang="ru-RU"/>
              <a:pPr>
                <a:defRPr/>
              </a:pPr>
              <a:t>16.10.2012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B1077E9-67A4-4112-908B-FC1F6C32AA86}"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Образ слайда 1"/>
          <p:cNvSpPr>
            <a:spLocks noGrp="1" noRot="1" noChangeAspect="1"/>
          </p:cNvSpPr>
          <p:nvPr>
            <p:ph type="sldImg"/>
          </p:nvPr>
        </p:nvSpPr>
        <p:spPr bwMode="auto">
          <a:noFill/>
          <a:ln>
            <a:solidFill>
              <a:srgbClr val="000000"/>
            </a:solidFill>
            <a:miter lim="800000"/>
            <a:headEnd/>
            <a:tailEnd/>
          </a:ln>
        </p:spPr>
      </p:sp>
      <p:sp>
        <p:nvSpPr>
          <p:cNvPr id="70658"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70659"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7AAD46-D66B-4482-98FE-96A683A9DBA0}" type="slidenum">
              <a:rPr lang="ru-RU"/>
              <a:pPr fontAlgn="base">
                <a:spcBef>
                  <a:spcPct val="0"/>
                </a:spcBef>
                <a:spcAft>
                  <a:spcPct val="0"/>
                </a:spcAft>
                <a:defRPr/>
              </a:pPr>
              <a:t>54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ый треугольник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Группа 1"/>
          <p:cNvGrpSpPr>
            <a:grpSpLocks/>
          </p:cNvGrpSpPr>
          <p:nvPr/>
        </p:nvGrpSpPr>
        <p:grpSpPr bwMode="auto">
          <a:xfrm>
            <a:off x="-3175" y="4953000"/>
            <a:ext cx="9147175" cy="1911350"/>
            <a:chOff x="-3765" y="4832896"/>
            <a:chExt cx="9147765" cy="2032192"/>
          </a:xfrm>
        </p:grpSpPr>
        <p:sp>
          <p:nvSpPr>
            <p:cNvPr id="6" name="Полилиния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Полилиния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Заголовок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ru-RU" smtClean="0"/>
              <a:t>Образец заголовка</a:t>
            </a:r>
            <a:endParaRPr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11" name="Дата 29"/>
          <p:cNvSpPr>
            <a:spLocks noGrp="1"/>
          </p:cNvSpPr>
          <p:nvPr>
            <p:ph type="dt" sz="half" idx="10"/>
          </p:nvPr>
        </p:nvSpPr>
        <p:spPr/>
        <p:txBody>
          <a:bodyPr/>
          <a:lstStyle>
            <a:lvl1pPr>
              <a:defRPr>
                <a:solidFill>
                  <a:srgbClr val="FFFFFF"/>
                </a:solidFill>
              </a:defRPr>
            </a:lvl1pPr>
            <a:extLst/>
          </a:lstStyle>
          <a:p>
            <a:pPr>
              <a:defRPr/>
            </a:pPr>
            <a:fld id="{5944DB0A-7D60-427C-843F-35B1EEA1CE9E}" type="datetimeFigureOut">
              <a:rPr lang="ru-RU"/>
              <a:pPr>
                <a:defRPr/>
              </a:pPr>
              <a:t>16.10.2012</a:t>
            </a:fld>
            <a:endParaRPr lang="ru-RU"/>
          </a:p>
        </p:txBody>
      </p:sp>
      <p:sp>
        <p:nvSpPr>
          <p:cNvPr id="12"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pPr>
              <a:defRPr/>
            </a:pPr>
            <a:endParaRPr lang="ru-RU"/>
          </a:p>
        </p:txBody>
      </p:sp>
      <p:sp>
        <p:nvSpPr>
          <p:cNvPr id="13" name="Номер слайда 26"/>
          <p:cNvSpPr>
            <a:spLocks noGrp="1"/>
          </p:cNvSpPr>
          <p:nvPr>
            <p:ph type="sldNum" sz="quarter" idx="12"/>
          </p:nvPr>
        </p:nvSpPr>
        <p:spPr/>
        <p:txBody>
          <a:bodyPr/>
          <a:lstStyle>
            <a:lvl1pPr>
              <a:defRPr>
                <a:solidFill>
                  <a:srgbClr val="FFFFFF"/>
                </a:solidFill>
              </a:defRPr>
            </a:lvl1pPr>
            <a:extLst/>
          </a:lstStyle>
          <a:p>
            <a:pPr>
              <a:defRPr/>
            </a:pPr>
            <a:fld id="{FB3DD3D4-4D99-4E54-BB6A-FFDCFEC1E8A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D8985BA4-EBEF-4F86-8674-6AFABBCF498F}" type="datetimeFigureOut">
              <a:rPr lang="ru-RU"/>
              <a:pPr>
                <a:defRPr/>
              </a:pPr>
              <a:t>16.10.2012</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8D162E68-30A5-4346-B7AC-EA9DFFA7F6EA}"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311BF8D6-3CC1-4220-94E2-788B06307908}" type="datetimeFigureOut">
              <a:rPr lang="ru-RU"/>
              <a:pPr>
                <a:defRPr/>
              </a:pPr>
              <a:t>16.10.2012</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19897D23-25F7-4D42-B56A-780BA20E0CA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Заголовок 6"/>
          <p:cNvSpPr>
            <a:spLocks noGrp="1"/>
          </p:cNvSpPr>
          <p:nvPr>
            <p:ph type="title"/>
          </p:nvPr>
        </p:nvSpPr>
        <p:spPr/>
        <p:txBody>
          <a:bodyPr rtlCol="0"/>
          <a:lstStyle>
            <a:extLst/>
          </a:lstStyle>
          <a:p>
            <a:r>
              <a:rPr lang="ru-RU" smtClean="0"/>
              <a:t>Образец заголовка</a:t>
            </a:r>
            <a:endParaRPr lang="en-US"/>
          </a:p>
        </p:txBody>
      </p:sp>
      <p:sp>
        <p:nvSpPr>
          <p:cNvPr id="4" name="Дата 9"/>
          <p:cNvSpPr>
            <a:spLocks noGrp="1"/>
          </p:cNvSpPr>
          <p:nvPr>
            <p:ph type="dt" sz="half" idx="10"/>
          </p:nvPr>
        </p:nvSpPr>
        <p:spPr/>
        <p:txBody>
          <a:bodyPr/>
          <a:lstStyle>
            <a:lvl1pPr>
              <a:defRPr/>
            </a:lvl1pPr>
          </a:lstStyle>
          <a:p>
            <a:pPr>
              <a:defRPr/>
            </a:pPr>
            <a:fld id="{55E90E7E-86D5-47E5-B0DF-DF970314CCB5}" type="datetimeFigureOut">
              <a:rPr lang="ru-RU"/>
              <a:pPr>
                <a:defRPr/>
              </a:pPr>
              <a:t>16.10.2012</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621EBCC6-131B-4D94-AAD4-678F02F0E86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Нашивка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Нашивка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Заголовок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ru-RU" smtClean="0"/>
              <a:t>Образец заголовка</a:t>
            </a:r>
            <a:endParaRPr lang="en-US"/>
          </a:p>
        </p:txBody>
      </p:sp>
      <p:sp>
        <p:nvSpPr>
          <p:cNvPr id="3" name="Текст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extLst/>
          </a:lstStyle>
          <a:p>
            <a:pPr>
              <a:defRPr/>
            </a:pPr>
            <a:fld id="{7B35992C-5A93-43F7-AC4A-3D5C7BC5ECE7}" type="datetimeFigureOut">
              <a:rPr lang="ru-RU"/>
              <a:pPr>
                <a:defRPr/>
              </a:pPr>
              <a:t>16.10.2012</a:t>
            </a:fld>
            <a:endParaRPr lang="ru-RU"/>
          </a:p>
        </p:txBody>
      </p:sp>
      <p:sp>
        <p:nvSpPr>
          <p:cNvPr id="7" name="Нижний колонтитул 4"/>
          <p:cNvSpPr>
            <a:spLocks noGrp="1"/>
          </p:cNvSpPr>
          <p:nvPr>
            <p:ph type="ftr" sz="quarter" idx="11"/>
          </p:nvPr>
        </p:nvSpPr>
        <p:spPr/>
        <p:txBody>
          <a:bodyPr/>
          <a:lstStyle>
            <a:lvl1pPr>
              <a:defRPr/>
            </a:lvl1pPr>
            <a:extLst/>
          </a:lstStyle>
          <a:p>
            <a:pPr>
              <a:defRPr/>
            </a:pPr>
            <a:endParaRPr lang="ru-RU"/>
          </a:p>
        </p:txBody>
      </p:sp>
      <p:sp>
        <p:nvSpPr>
          <p:cNvPr id="8" name="Номер слайда 5"/>
          <p:cNvSpPr>
            <a:spLocks noGrp="1"/>
          </p:cNvSpPr>
          <p:nvPr>
            <p:ph type="sldNum" sz="quarter" idx="12"/>
          </p:nvPr>
        </p:nvSpPr>
        <p:spPr/>
        <p:txBody>
          <a:bodyPr/>
          <a:lstStyle>
            <a:lvl1pPr>
              <a:defRPr/>
            </a:lvl1pPr>
            <a:extLst/>
          </a:lstStyle>
          <a:p>
            <a:pPr>
              <a:defRPr/>
            </a:pPr>
            <a:fld id="{3A61324F-CCD7-41C9-B275-EBC31DC73E4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Заголовок 7"/>
          <p:cNvSpPr>
            <a:spLocks noGrp="1"/>
          </p:cNvSpPr>
          <p:nvPr>
            <p:ph type="title"/>
          </p:nvPr>
        </p:nvSpPr>
        <p:spPr/>
        <p:txBody>
          <a:bodyPr rtlCol="0"/>
          <a:lstStyle>
            <a:extLst/>
          </a:lstStyle>
          <a:p>
            <a:r>
              <a:rPr lang="ru-RU" smtClean="0"/>
              <a:t>Образец заголовка</a:t>
            </a:r>
            <a:endParaRPr lang="en-US"/>
          </a:p>
        </p:txBody>
      </p:sp>
      <p:sp>
        <p:nvSpPr>
          <p:cNvPr id="5" name="Дата 9"/>
          <p:cNvSpPr>
            <a:spLocks noGrp="1"/>
          </p:cNvSpPr>
          <p:nvPr>
            <p:ph type="dt" sz="half" idx="10"/>
          </p:nvPr>
        </p:nvSpPr>
        <p:spPr/>
        <p:txBody>
          <a:bodyPr/>
          <a:lstStyle>
            <a:lvl1pPr>
              <a:defRPr/>
            </a:lvl1pPr>
          </a:lstStyle>
          <a:p>
            <a:pPr>
              <a:defRPr/>
            </a:pPr>
            <a:fld id="{9C8FA085-B2B1-4CE2-8251-EDCB98F43B21}" type="datetimeFigureOut">
              <a:rPr lang="ru-RU"/>
              <a:pPr>
                <a:defRPr/>
              </a:pPr>
              <a:t>16.10.2012</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2D8563F3-0484-49A2-9960-8D73271F50B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extLst/>
          </a:lstStyle>
          <a:p>
            <a:pPr>
              <a:defRPr/>
            </a:pPr>
            <a:fld id="{A412B37B-A39D-49A7-B980-FDA2004D86CE}" type="datetimeFigureOut">
              <a:rPr lang="ru-RU"/>
              <a:pPr>
                <a:defRPr/>
              </a:pPr>
              <a:t>16.10.2012</a:t>
            </a:fld>
            <a:endParaRPr lang="ru-RU"/>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p>
        </p:txBody>
      </p:sp>
      <p:sp>
        <p:nvSpPr>
          <p:cNvPr id="9" name="Номер слайда 8"/>
          <p:cNvSpPr>
            <a:spLocks noGrp="1"/>
          </p:cNvSpPr>
          <p:nvPr>
            <p:ph type="sldNum" sz="quarter" idx="12"/>
          </p:nvPr>
        </p:nvSpPr>
        <p:spPr/>
        <p:txBody>
          <a:bodyPr/>
          <a:lstStyle>
            <a:lvl1pPr>
              <a:defRPr/>
            </a:lvl1pPr>
            <a:extLst/>
          </a:lstStyle>
          <a:p>
            <a:pPr>
              <a:defRPr/>
            </a:pPr>
            <a:fld id="{CBDB9BB0-E458-47B6-B70A-4583D4478B2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rtlCol="0"/>
          <a:lstStyle>
            <a:extLst/>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13F4BA80-09CE-4DB1-8519-D7C664CF17E7}" type="datetimeFigureOut">
              <a:rPr lang="ru-RU"/>
              <a:pPr>
                <a:defRPr/>
              </a:pPr>
              <a:t>16.10.2012</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4DC81C46-B310-4FB7-B57B-B67808363DF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5AFBB7B6-6E75-4D7C-8761-BC534DD767FC}" type="datetimeFigureOut">
              <a:rPr lang="ru-RU"/>
              <a:pPr>
                <a:defRPr/>
              </a:pPr>
              <a:t>16.10.2012</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3FAA3BD8-5EF3-4840-A35F-B300A171A51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ru-RU" smtClean="0"/>
              <a:t>Образец заголовка</a:t>
            </a:r>
            <a:endParaRPr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extLst/>
          </a:lstStyle>
          <a:p>
            <a:pPr>
              <a:defRPr/>
            </a:pPr>
            <a:fld id="{19F78C49-32D2-4ED7-A504-A2BE9C0EB61B}" type="datetimeFigureOut">
              <a:rPr lang="ru-RU"/>
              <a:pPr>
                <a:defRPr/>
              </a:pPr>
              <a:t>16.10.2012</a:t>
            </a:fld>
            <a:endParaRPr lang="ru-RU"/>
          </a:p>
        </p:txBody>
      </p:sp>
      <p:sp>
        <p:nvSpPr>
          <p:cNvPr id="6" name="Нижний колонтитул 5"/>
          <p:cNvSpPr>
            <a:spLocks noGrp="1"/>
          </p:cNvSpPr>
          <p:nvPr>
            <p:ph type="ftr" sz="quarter" idx="11"/>
          </p:nvPr>
        </p:nvSpPr>
        <p:spPr/>
        <p:txBody>
          <a:bodyPr/>
          <a:lstStyle>
            <a:lvl1pPr>
              <a:defRPr/>
            </a:lvl1pPr>
            <a:extLst/>
          </a:lstStyle>
          <a:p>
            <a:pPr>
              <a:defRPr/>
            </a:pPr>
            <a:endParaRPr lang="ru-RU"/>
          </a:p>
        </p:txBody>
      </p:sp>
      <p:sp>
        <p:nvSpPr>
          <p:cNvPr id="7" name="Номер слайда 6"/>
          <p:cNvSpPr>
            <a:spLocks noGrp="1"/>
          </p:cNvSpPr>
          <p:nvPr>
            <p:ph type="sldNum" sz="quarter" idx="12"/>
          </p:nvPr>
        </p:nvSpPr>
        <p:spPr/>
        <p:txBody>
          <a:bodyPr/>
          <a:lstStyle>
            <a:lvl1pPr>
              <a:defRPr/>
            </a:lvl1pPr>
            <a:extLst/>
          </a:lstStyle>
          <a:p>
            <a:pPr>
              <a:defRPr/>
            </a:pPr>
            <a:fld id="{8E09885C-E90F-4A00-8C0B-B7CBC14791A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олилиния 7"/>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Полилиния 8"/>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Нашивка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Нашивка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Текст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ru-RU" smtClean="0"/>
              <a:t>Образец заголовка</a:t>
            </a:r>
            <a:endParaRPr lang="en-US"/>
          </a:p>
        </p:txBody>
      </p:sp>
      <p:sp>
        <p:nvSpPr>
          <p:cNvPr id="11" name="Дата 4"/>
          <p:cNvSpPr>
            <a:spLocks noGrp="1"/>
          </p:cNvSpPr>
          <p:nvPr>
            <p:ph type="dt" sz="half" idx="10"/>
          </p:nvPr>
        </p:nvSpPr>
        <p:spPr/>
        <p:txBody>
          <a:bodyPr/>
          <a:lstStyle>
            <a:lvl1pPr>
              <a:defRPr>
                <a:solidFill>
                  <a:schemeClr val="tx1"/>
                </a:solidFill>
              </a:defRPr>
            </a:lvl1pPr>
            <a:extLst/>
          </a:lstStyle>
          <a:p>
            <a:pPr>
              <a:defRPr/>
            </a:pPr>
            <a:fld id="{A6EB4449-5F79-4B6B-B128-B8C56009882A}" type="datetimeFigureOut">
              <a:rPr lang="ru-RU"/>
              <a:pPr>
                <a:defRPr/>
              </a:pPr>
              <a:t>16.10.2012</a:t>
            </a:fld>
            <a:endParaRPr lang="ru-RU"/>
          </a:p>
        </p:txBody>
      </p:sp>
      <p:sp>
        <p:nvSpPr>
          <p:cNvPr id="12" name="Нижний колонтитул 5"/>
          <p:cNvSpPr>
            <a:spLocks noGrp="1"/>
          </p:cNvSpPr>
          <p:nvPr>
            <p:ph type="ftr" sz="quarter" idx="11"/>
          </p:nvPr>
        </p:nvSpPr>
        <p:spPr/>
        <p:txBody>
          <a:bodyPr/>
          <a:lstStyle>
            <a:lvl1pPr>
              <a:defRPr>
                <a:solidFill>
                  <a:schemeClr val="tx1"/>
                </a:solidFill>
              </a:defRPr>
            </a:lvl1pPr>
            <a:extLst/>
          </a:lstStyle>
          <a:p>
            <a:pPr>
              <a:defRPr/>
            </a:pPr>
            <a:endParaRPr lang="ru-RU"/>
          </a:p>
        </p:txBody>
      </p:sp>
      <p:sp>
        <p:nvSpPr>
          <p:cNvPr id="13" name="Номер слайда 6"/>
          <p:cNvSpPr>
            <a:spLocks noGrp="1"/>
          </p:cNvSpPr>
          <p:nvPr>
            <p:ph type="sldNum" sz="quarter" idx="12"/>
          </p:nvPr>
        </p:nvSpPr>
        <p:spPr/>
        <p:txBody>
          <a:bodyPr/>
          <a:lstStyle>
            <a:lvl1pPr>
              <a:defRPr>
                <a:solidFill>
                  <a:schemeClr val="tx1"/>
                </a:solidFill>
              </a:defRPr>
            </a:lvl1pPr>
            <a:extLst/>
          </a:lstStyle>
          <a:p>
            <a:pPr>
              <a:defRPr/>
            </a:pPr>
            <a:fld id="{55D55190-C7F6-4584-AD78-CCC831160718}"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Полилиния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ru-RU" smtClean="0"/>
              <a:t>Образец заголовка</a:t>
            </a:r>
            <a:endParaRPr lang="en-US"/>
          </a:p>
        </p:txBody>
      </p:sp>
      <p:sp>
        <p:nvSpPr>
          <p:cNvPr id="1033" name="Текст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48E751B4-A3E7-475D-9A77-537DB7E6E919}" type="datetimeFigureOut">
              <a:rPr lang="ru-RU"/>
              <a:pPr>
                <a:defRPr/>
              </a:pPr>
              <a:t>16.10.2012</a:t>
            </a:fld>
            <a:endParaRPr lang="ru-RU"/>
          </a:p>
        </p:txBody>
      </p:sp>
      <p:sp>
        <p:nvSpPr>
          <p:cNvPr id="22" name="Нижний колонтитул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ru-RU"/>
          </a:p>
        </p:txBody>
      </p:sp>
      <p:sp>
        <p:nvSpPr>
          <p:cNvPr id="18" name="Номер слайда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91DC41BC-C324-43E5-A26F-64509626B35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52" r:id="rId1"/>
    <p:sldLayoutId id="2147483851" r:id="rId2"/>
    <p:sldLayoutId id="2147483853" r:id="rId3"/>
    <p:sldLayoutId id="2147483850" r:id="rId4"/>
    <p:sldLayoutId id="2147483854" r:id="rId5"/>
    <p:sldLayoutId id="2147483849" r:id="rId6"/>
    <p:sldLayoutId id="2147483848" r:id="rId7"/>
    <p:sldLayoutId id="2147483855" r:id="rId8"/>
    <p:sldLayoutId id="2147483856" r:id="rId9"/>
    <p:sldLayoutId id="2147483847" r:id="rId10"/>
    <p:sldLayoutId id="2147483846"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Calibri" pitchFamily="34" charset="0"/>
        </a:defRPr>
      </a:lvl2pPr>
      <a:lvl3pPr algn="l" rtl="0" eaLnBrk="0" fontAlgn="base" hangingPunct="0">
        <a:spcBef>
          <a:spcPct val="0"/>
        </a:spcBef>
        <a:spcAft>
          <a:spcPct val="0"/>
        </a:spcAft>
        <a:defRPr sz="4100" b="1">
          <a:solidFill>
            <a:schemeClr val="tx2"/>
          </a:solidFill>
          <a:latin typeface="Calibri" pitchFamily="34" charset="0"/>
        </a:defRPr>
      </a:lvl3pPr>
      <a:lvl4pPr algn="l" rtl="0" eaLnBrk="0" fontAlgn="base" hangingPunct="0">
        <a:spcBef>
          <a:spcPct val="0"/>
        </a:spcBef>
        <a:spcAft>
          <a:spcPct val="0"/>
        </a:spcAft>
        <a:defRPr sz="4100" b="1">
          <a:solidFill>
            <a:schemeClr val="tx2"/>
          </a:solidFill>
          <a:latin typeface="Calibri" pitchFamily="34" charset="0"/>
        </a:defRPr>
      </a:lvl4pPr>
      <a:lvl5pPr algn="l" rtl="0" eaLnBrk="0" fontAlgn="base" hangingPunct="0">
        <a:spcBef>
          <a:spcPct val="0"/>
        </a:spcBef>
        <a:spcAft>
          <a:spcPct val="0"/>
        </a:spcAft>
        <a:defRPr sz="4100" b="1">
          <a:solidFill>
            <a:schemeClr val="tx2"/>
          </a:solidFill>
          <a:latin typeface="Calibri" pitchFamily="34" charset="0"/>
        </a:defRPr>
      </a:lvl5pPr>
      <a:lvl6pPr marL="457200" algn="l" rtl="0" fontAlgn="base">
        <a:spcBef>
          <a:spcPct val="0"/>
        </a:spcBef>
        <a:spcAft>
          <a:spcPct val="0"/>
        </a:spcAft>
        <a:defRPr sz="4100" b="1">
          <a:solidFill>
            <a:schemeClr val="tx2"/>
          </a:solidFill>
          <a:latin typeface="Calibri" pitchFamily="34" charset="0"/>
        </a:defRPr>
      </a:lvl6pPr>
      <a:lvl7pPr marL="914400" algn="l" rtl="0" fontAlgn="base">
        <a:spcBef>
          <a:spcPct val="0"/>
        </a:spcBef>
        <a:spcAft>
          <a:spcPct val="0"/>
        </a:spcAft>
        <a:defRPr sz="4100" b="1">
          <a:solidFill>
            <a:schemeClr val="tx2"/>
          </a:solidFill>
          <a:latin typeface="Calibri" pitchFamily="34" charset="0"/>
        </a:defRPr>
      </a:lvl7pPr>
      <a:lvl8pPr marL="1371600" algn="l" rtl="0" fontAlgn="base">
        <a:spcBef>
          <a:spcPct val="0"/>
        </a:spcBef>
        <a:spcAft>
          <a:spcPct val="0"/>
        </a:spcAft>
        <a:defRPr sz="4100" b="1">
          <a:solidFill>
            <a:schemeClr val="tx2"/>
          </a:solidFill>
          <a:latin typeface="Calibri" pitchFamily="34" charset="0"/>
        </a:defRPr>
      </a:lvl8pPr>
      <a:lvl9pPr marL="1828800" algn="l" rtl="0" fontAlgn="base">
        <a:spcBef>
          <a:spcPct val="0"/>
        </a:spcBef>
        <a:spcAft>
          <a:spcPct val="0"/>
        </a:spcAft>
        <a:defRPr sz="4100" b="1">
          <a:solidFill>
            <a:schemeClr val="tx2"/>
          </a:solidFill>
          <a:latin typeface="Calibri"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214423"/>
            <a:ext cx="4886332" cy="1285883"/>
          </a:xfrm>
        </p:spPr>
        <p:txBody>
          <a:bodyPr/>
          <a:lstStyle/>
          <a:p>
            <a:pPr eaLnBrk="1" fontAlgn="auto" hangingPunct="1">
              <a:spcAft>
                <a:spcPts val="0"/>
              </a:spcAft>
              <a:defRPr/>
            </a:pP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игра</a:t>
            </a:r>
            <a:endParaRPr lang="ru-RU" sz="3600" dirty="0"/>
          </a:p>
        </p:txBody>
      </p:sp>
      <p:sp>
        <p:nvSpPr>
          <p:cNvPr id="15362" name="Подзаголовок 2"/>
          <p:cNvSpPr>
            <a:spLocks noGrp="1"/>
          </p:cNvSpPr>
          <p:nvPr>
            <p:ph type="subTitle" idx="1"/>
          </p:nvPr>
        </p:nvSpPr>
        <p:spPr>
          <a:xfrm>
            <a:off x="685800" y="1500188"/>
            <a:ext cx="8172450" cy="2786062"/>
          </a:xfrm>
        </p:spPr>
        <p:txBody>
          <a:bodyPr/>
          <a:lstStyle/>
          <a:p>
            <a:pPr marR="0" eaLnBrk="1" hangingPunct="1"/>
            <a:endParaRPr lang="ru-RU" sz="4800" smtClean="0"/>
          </a:p>
          <a:p>
            <a:pPr marR="0" eaLnBrk="1" hangingPunct="1"/>
            <a:endParaRPr lang="ru-RU" sz="4800" smtClean="0"/>
          </a:p>
          <a:p>
            <a:pPr marR="0" eaLnBrk="1" hangingPunct="1"/>
            <a:endParaRPr lang="ru-RU" sz="4800" smtClean="0"/>
          </a:p>
        </p:txBody>
      </p:sp>
      <p:pic>
        <p:nvPicPr>
          <p:cNvPr id="15363" name="Рисунок 3" descr="sport-peterlife-096.gif"/>
          <p:cNvPicPr>
            <a:picLocks noChangeAspect="1"/>
          </p:cNvPicPr>
          <p:nvPr/>
        </p:nvPicPr>
        <p:blipFill>
          <a:blip r:embed="rId2" cstate="print"/>
          <a:srcRect/>
          <a:stretch>
            <a:fillRect/>
          </a:stretch>
        </p:blipFill>
        <p:spPr bwMode="auto">
          <a:xfrm>
            <a:off x="5508625" y="3500438"/>
            <a:ext cx="2927350" cy="2946400"/>
          </a:xfrm>
          <a:prstGeom prst="rect">
            <a:avLst/>
          </a:prstGeom>
          <a:noFill/>
          <a:ln w="9525">
            <a:noFill/>
            <a:miter lim="800000"/>
            <a:headEnd/>
            <a:tailEnd/>
          </a:ln>
        </p:spPr>
      </p:pic>
      <p:sp>
        <p:nvSpPr>
          <p:cNvPr id="5" name="Прямоугольник 4"/>
          <p:cNvSpPr/>
          <p:nvPr/>
        </p:nvSpPr>
        <p:spPr>
          <a:xfrm>
            <a:off x="2005013" y="2967038"/>
            <a:ext cx="184150" cy="923925"/>
          </a:xfrm>
          <a:prstGeom prst="rect">
            <a:avLst/>
          </a:prstGeom>
          <a:noFill/>
        </p:spPr>
        <p:txBody>
          <a:bodyPr wrap="none">
            <a:spAutoFit/>
          </a:bodyPr>
          <a:lstStyle/>
          <a:p>
            <a:pPr algn="ctr" fontAlgn="auto">
              <a:spcBef>
                <a:spcPts val="0"/>
              </a:spcBef>
              <a:spcAft>
                <a:spcPts val="0"/>
              </a:spcAft>
              <a:defRPr/>
            </a:pPr>
            <a:endPar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
        <p:nvSpPr>
          <p:cNvPr id="7" name="Прямоугольник 6"/>
          <p:cNvSpPr/>
          <p:nvPr/>
        </p:nvSpPr>
        <p:spPr>
          <a:xfrm>
            <a:off x="1071538" y="2500306"/>
            <a:ext cx="7358114" cy="923330"/>
          </a:xfrm>
          <a:prstGeom prst="rect">
            <a:avLst/>
          </a:prstGeom>
          <a:noFill/>
        </p:spPr>
        <p:txBody>
          <a:bodyPr>
            <a:spAutoFit/>
          </a:bodyPr>
          <a:lstStyle/>
          <a:p>
            <a:pPr algn="ctr" fontAlgn="auto">
              <a:spcBef>
                <a:spcPts val="0"/>
              </a:spcBef>
              <a:spcAft>
                <a:spcPts val="0"/>
              </a:spcAft>
              <a:defRPr/>
            </a:pPr>
            <a:r>
              <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Счастливый случай</a:t>
            </a:r>
          </a:p>
        </p:txBody>
      </p:sp>
    </p:spTree>
  </p:cSld>
  <p:clrMapOvr>
    <a:masterClrMapping/>
  </p:clrMapOvr>
  <p:transition advClick="0">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00034" y="1428736"/>
            <a:ext cx="8186766" cy="3214710"/>
          </a:xfrm>
        </p:spPr>
        <p:txBody>
          <a:bodyPr/>
          <a:lstStyle/>
          <a:p>
            <a:pPr algn="ctr" eaLnBrk="1" fontAlgn="auto" hangingPunct="1">
              <a:spcAft>
                <a:spcPts val="0"/>
              </a:spcAft>
              <a:defRPr/>
            </a:pPr>
            <a:r>
              <a:rPr lang="ru-RU" sz="6000" dirty="0" smtClean="0"/>
              <a:t>Какой спортсмен бежал как угорелый?</a:t>
            </a:r>
            <a:endParaRPr lang="ru-RU" sz="6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4440246"/>
          </a:xfrm>
        </p:spPr>
        <p:txBody>
          <a:bodyPr/>
          <a:lstStyle/>
          <a:p>
            <a:pPr algn="ctr" eaLnBrk="1" fontAlgn="auto" hangingPunct="1">
              <a:spcAft>
                <a:spcPts val="0"/>
              </a:spcAft>
              <a:defRPr/>
            </a:pPr>
            <a:r>
              <a:rPr lang="ru-RU" dirty="0" smtClean="0"/>
              <a:t>	</a:t>
            </a:r>
            <a:br>
              <a:rPr lang="ru-RU" dirty="0" smtClean="0"/>
            </a:br>
            <a:r>
              <a:rPr lang="ru-RU" sz="6000" dirty="0" smtClean="0"/>
              <a:t>Каким спортсменам (как их называют) вы пожелаете попутного ветра?</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511684"/>
          </a:xfrm>
        </p:spPr>
        <p:txBody>
          <a:bodyPr/>
          <a:lstStyle/>
          <a:p>
            <a:pPr algn="ctr" eaLnBrk="1" fontAlgn="auto" hangingPunct="1">
              <a:spcAft>
                <a:spcPts val="0"/>
              </a:spcAft>
              <a:defRPr/>
            </a:pPr>
            <a:r>
              <a:rPr lang="ru-RU" sz="6000" dirty="0" smtClean="0"/>
              <a:t>Как называют игрока в футбол, который мечтает о безразмерных воротах?</a:t>
            </a:r>
            <a:endParaRPr lang="ru-RU" sz="6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857364"/>
            <a:ext cx="8229600" cy="3071834"/>
          </a:xfrm>
        </p:spPr>
        <p:txBody>
          <a:bodyPr/>
          <a:lstStyle/>
          <a:p>
            <a:pPr algn="ctr" eaLnBrk="1" fontAlgn="auto" hangingPunct="1">
              <a:spcAft>
                <a:spcPts val="0"/>
              </a:spcAft>
              <a:defRPr/>
            </a:pPr>
            <a:r>
              <a:rPr lang="ru-RU" sz="6000" dirty="0" smtClean="0"/>
              <a:t>Какое самое высокое спортивное звание?</a:t>
            </a:r>
            <a:endParaRPr lang="ru-RU" sz="6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4725998"/>
          </a:xfrm>
        </p:spPr>
        <p:txBody>
          <a:bodyPr/>
          <a:lstStyle/>
          <a:p>
            <a:pPr algn="ctr" eaLnBrk="1" fontAlgn="auto" hangingPunct="1">
              <a:spcAft>
                <a:spcPts val="0"/>
              </a:spcAft>
              <a:defRPr/>
            </a:pPr>
            <a:r>
              <a:rPr lang="ru-RU" sz="6000" dirty="0" smtClean="0"/>
              <a:t>Назовите шахматные фигуры.</a:t>
            </a:r>
            <a:endParaRPr lang="ru-RU" sz="6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dirty="0" smtClean="0"/>
              <a:t>	</a:t>
            </a:r>
            <a:r>
              <a:rPr lang="ru-RU" sz="6000" dirty="0" smtClean="0"/>
              <a:t>Что такое 	</a:t>
            </a:r>
            <a:r>
              <a:rPr lang="ru-RU" sz="6000" dirty="0" err="1" smtClean="0"/>
              <a:t>скейтбординг</a:t>
            </a:r>
            <a:r>
              <a:rPr lang="ru-RU" sz="6000" dirty="0" smtClean="0"/>
              <a:t>?</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797436"/>
          </a:xfrm>
        </p:spPr>
        <p:txBody>
          <a:bodyPr/>
          <a:lstStyle/>
          <a:p>
            <a:pPr algn="ctr" eaLnBrk="1" fontAlgn="auto" hangingPunct="1">
              <a:spcAft>
                <a:spcPts val="0"/>
              </a:spcAft>
              <a:defRPr/>
            </a:pPr>
            <a:r>
              <a:rPr lang="ru-RU" sz="6000" dirty="0" smtClean="0"/>
              <a:t>Какого спортсмена можно назвать кузнецом?</a:t>
            </a:r>
            <a:endParaRPr lang="ru-RU" sz="6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бегун.gif"/>
          <p:cNvPicPr>
            <a:picLocks noGrp="1" noChangeAspect="1"/>
          </p:cNvPicPr>
          <p:nvPr>
            <p:ph idx="1"/>
          </p:nvPr>
        </p:nvPicPr>
        <p:blipFill>
          <a:blip r:embed="rId2" cstate="print"/>
          <a:stretch>
            <a:fillRect/>
          </a:stretch>
        </p:blipFill>
        <p:spPr>
          <a:xfrm>
            <a:off x="3143250" y="3714750"/>
            <a:ext cx="3571875" cy="2857500"/>
          </a:xfrm>
          <a:effectLst>
            <a:outerShdw blurRad="292100" dist="139700" dir="2700000" algn="tl" rotWithShape="0">
              <a:srgbClr val="333333">
                <a:alpha val="65000"/>
              </a:srgbClr>
            </a:outerShdw>
          </a:effectLst>
        </p:spPr>
      </p:pic>
      <p:sp>
        <p:nvSpPr>
          <p:cNvPr id="3" name="Заголовок 2"/>
          <p:cNvSpPr>
            <a:spLocks noGrp="1"/>
          </p:cNvSpPr>
          <p:nvPr>
            <p:ph type="title"/>
          </p:nvPr>
        </p:nvSpPr>
        <p:spPr>
          <a:xfrm>
            <a:off x="500034" y="1357298"/>
            <a:ext cx="8229600" cy="2571768"/>
          </a:xfrm>
        </p:spPr>
        <p:txBody>
          <a:bodyPr numCol="1">
            <a:prstTxWarp prst="textChevron">
              <a:avLst/>
            </a:prstTxWarp>
          </a:bodyPr>
          <a:lstStyle/>
          <a:p>
            <a:pPr eaLnBrk="1" fontAlgn="auto" hangingPunct="1">
              <a:spcAft>
                <a:spcPts val="0"/>
              </a:spcAft>
              <a:defRPr/>
            </a:pP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РАЗМИНКА </a:t>
            </a:r>
            <a:b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ДЛЯ ВТОРОЙ КОМАНДЫ</a:t>
            </a:r>
            <a:endParaRPr lang="ru-RU"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368808"/>
          </a:xfrm>
        </p:spPr>
        <p:txBody>
          <a:bodyPr/>
          <a:lstStyle/>
          <a:p>
            <a:pPr algn="ctr" eaLnBrk="1" fontAlgn="auto" hangingPunct="1">
              <a:spcAft>
                <a:spcPts val="0"/>
              </a:spcAft>
              <a:defRPr/>
            </a:pPr>
            <a:r>
              <a:rPr lang="ru-RU" dirty="0" smtClean="0"/>
              <a:t>	</a:t>
            </a:r>
            <a:r>
              <a:rPr lang="ru-RU" sz="6000" dirty="0" smtClean="0"/>
              <a:t>Назовите только мужские 	гимнастические снаряды.</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285860"/>
            <a:ext cx="8229600" cy="3071834"/>
          </a:xfrm>
        </p:spPr>
        <p:txBody>
          <a:bodyPr>
            <a:normAutofit fontScale="90000"/>
          </a:bodyPr>
          <a:lstStyle/>
          <a:p>
            <a:pPr algn="ctr" eaLnBrk="1" fontAlgn="auto" hangingPunct="1">
              <a:spcAft>
                <a:spcPts val="0"/>
              </a:spcAft>
              <a:defRPr/>
            </a:pPr>
            <a:r>
              <a:rPr lang="ru-RU" sz="6700" dirty="0" smtClean="0"/>
              <a:t/>
            </a:r>
            <a:br>
              <a:rPr lang="ru-RU" sz="6700" dirty="0" smtClean="0"/>
            </a:br>
            <a:r>
              <a:rPr lang="ru-RU" sz="6700" dirty="0" smtClean="0"/>
              <a:t/>
            </a:r>
            <a:br>
              <a:rPr lang="ru-RU" sz="6700" dirty="0" smtClean="0"/>
            </a:br>
            <a:r>
              <a:rPr lang="ru-RU" sz="6700" dirty="0" smtClean="0"/>
              <a:t>Какой результат может быть в игре? </a:t>
            </a:r>
            <a:r>
              <a:rPr lang="ru-RU" sz="6000" dirty="0" smtClean="0"/>
              <a:t>	</a:t>
            </a:r>
            <a:br>
              <a:rPr lang="ru-RU" sz="6000" dirty="0" smtClean="0"/>
            </a:br>
            <a:r>
              <a:rPr lang="ru-RU" sz="6000" dirty="0" smtClean="0"/>
              <a:t/>
            </a:r>
            <a:br>
              <a:rPr lang="ru-RU" sz="6000" dirty="0" smtClean="0"/>
            </a:br>
            <a:endParaRPr lang="ru-RU" sz="6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Содержимое 5" descr="sport-peterlife-003.gif"/>
          <p:cNvPicPr>
            <a:picLocks noGrp="1" noChangeAspect="1"/>
          </p:cNvPicPr>
          <p:nvPr>
            <p:ph idx="1"/>
          </p:nvPr>
        </p:nvPicPr>
        <p:blipFill>
          <a:blip r:embed="rId2" cstate="print"/>
          <a:srcRect/>
          <a:stretch>
            <a:fillRect/>
          </a:stretch>
        </p:blipFill>
        <p:spPr>
          <a:xfrm>
            <a:off x="3429000" y="3214688"/>
            <a:ext cx="3643313" cy="3000375"/>
          </a:xfrm>
        </p:spPr>
      </p:pic>
      <p:sp>
        <p:nvSpPr>
          <p:cNvPr id="3" name="Заголовок 2"/>
          <p:cNvSpPr>
            <a:spLocks noGrp="1"/>
          </p:cNvSpPr>
          <p:nvPr>
            <p:ph type="title"/>
          </p:nvPr>
        </p:nvSpPr>
        <p:spPr>
          <a:xfrm>
            <a:off x="785786" y="642918"/>
            <a:ext cx="7786742" cy="2214578"/>
          </a:xfrm>
        </p:spPr>
        <p:txBody>
          <a:bodyPr numCol="1">
            <a:prstTxWarp prst="textChevron">
              <a:avLst/>
            </a:prstTxWarp>
          </a:bodyPr>
          <a:lstStyle/>
          <a:p>
            <a:pPr eaLnBrk="1" fontAlgn="auto" hangingPunct="1">
              <a:spcAft>
                <a:spcPts val="0"/>
              </a:spcAft>
              <a:defRPr/>
            </a:pPr>
            <a:r>
              <a:rPr lang="ru-RU" sz="4900" dirty="0" smtClean="0"/>
              <a:t>		</a:t>
            </a:r>
            <a: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Разминка </a:t>
            </a:r>
            <a:b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5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для первой команды</a:t>
            </a:r>
            <a:endParaRPr lang="ru-RU" sz="6000" dirty="0"/>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40312"/>
          </a:xfrm>
        </p:spPr>
        <p:txBody>
          <a:bodyPr/>
          <a:lstStyle/>
          <a:p>
            <a:pPr algn="ctr" eaLnBrk="1" fontAlgn="auto" hangingPunct="1">
              <a:spcAft>
                <a:spcPts val="0"/>
              </a:spcAft>
              <a:defRPr/>
            </a:pPr>
            <a:r>
              <a:rPr lang="ru-RU" sz="6000" dirty="0" smtClean="0"/>
              <a:t>Какой спортсмен не может сделать из мухи слона?</a:t>
            </a:r>
            <a:endParaRPr lang="ru-RU" sz="6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28596" y="857232"/>
            <a:ext cx="8229600" cy="4440246"/>
          </a:xfrm>
        </p:spPr>
        <p:txBody>
          <a:bodyPr/>
          <a:lstStyle/>
          <a:p>
            <a:pPr algn="ctr" eaLnBrk="1" fontAlgn="auto" hangingPunct="1">
              <a:spcAft>
                <a:spcPts val="0"/>
              </a:spcAft>
              <a:defRPr/>
            </a:pPr>
            <a:r>
              <a:rPr lang="ru-RU" sz="6000" dirty="0" smtClean="0"/>
              <a:t>За что не стоит бежать 42км 195м, чтобы получить то же самое, пробежав 100м?    </a:t>
            </a:r>
            <a:endParaRPr lang="ru-RU" sz="6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40312"/>
          </a:xfrm>
        </p:spPr>
        <p:txBody>
          <a:bodyPr/>
          <a:lstStyle/>
          <a:p>
            <a:pPr algn="ctr" eaLnBrk="1" fontAlgn="auto" hangingPunct="1">
              <a:spcAft>
                <a:spcPts val="0"/>
              </a:spcAft>
              <a:defRPr/>
            </a:pPr>
            <a:r>
              <a:rPr lang="ru-RU" sz="6000" dirty="0" smtClean="0"/>
              <a:t>В каком виде спорта судья произносит команду «</a:t>
            </a:r>
            <a:r>
              <a:rPr lang="ru-RU" sz="6000" dirty="0" err="1" smtClean="0"/>
              <a:t>Брэк</a:t>
            </a:r>
            <a:r>
              <a:rPr lang="ru-RU" sz="6000" dirty="0" smtClean="0"/>
              <a:t>!»?</a:t>
            </a:r>
            <a:endParaRPr lang="ru-RU" sz="6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511684"/>
          </a:xfrm>
        </p:spPr>
        <p:txBody>
          <a:bodyPr/>
          <a:lstStyle/>
          <a:p>
            <a:pPr algn="ctr" eaLnBrk="1" fontAlgn="auto" hangingPunct="1">
              <a:spcAft>
                <a:spcPts val="0"/>
              </a:spcAft>
              <a:defRPr/>
            </a:pPr>
            <a:r>
              <a:rPr lang="ru-RU" dirty="0" smtClean="0"/>
              <a:t>	</a:t>
            </a:r>
            <a:r>
              <a:rPr lang="ru-RU" sz="6000" dirty="0" smtClean="0"/>
              <a:t>В каком виде спорта важен 	попутный ветер?</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440246"/>
          </a:xfrm>
        </p:spPr>
        <p:txBody>
          <a:bodyPr>
            <a:noAutofit/>
          </a:bodyPr>
          <a:lstStyle/>
          <a:p>
            <a:pPr algn="ctr" eaLnBrk="1" fontAlgn="auto" hangingPunct="1">
              <a:spcAft>
                <a:spcPts val="0"/>
              </a:spcAft>
              <a:defRPr/>
            </a:pPr>
            <a:r>
              <a:rPr lang="ru-RU" sz="6000" dirty="0" smtClean="0"/>
              <a:t>К каким видам спорта больше подходит пословица «Не помажешь -  не поедешь!»?</a:t>
            </a:r>
            <a:endParaRPr lang="ru-RU" sz="6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40312"/>
          </a:xfrm>
        </p:spPr>
        <p:txBody>
          <a:bodyPr/>
          <a:lstStyle/>
          <a:p>
            <a:pPr algn="ctr" eaLnBrk="1" fontAlgn="auto" hangingPunct="1">
              <a:spcAft>
                <a:spcPts val="0"/>
              </a:spcAft>
              <a:defRPr/>
            </a:pPr>
            <a:r>
              <a:rPr lang="ru-RU" sz="6000" dirty="0" smtClean="0"/>
              <a:t>Назовите разновидности лыж.</a:t>
            </a:r>
            <a:endParaRPr lang="ru-RU" sz="6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226064"/>
          </a:xfrm>
        </p:spPr>
        <p:txBody>
          <a:bodyPr/>
          <a:lstStyle/>
          <a:p>
            <a:pPr algn="ctr" eaLnBrk="1" fontAlgn="auto" hangingPunct="1">
              <a:spcAft>
                <a:spcPts val="0"/>
              </a:spcAft>
              <a:defRPr/>
            </a:pPr>
            <a:r>
              <a:rPr lang="ru-RU" sz="6000" dirty="0" smtClean="0"/>
              <a:t>Какой спортивный разряд выше – </a:t>
            </a:r>
            <a:br>
              <a:rPr lang="ru-RU" sz="6000" dirty="0" smtClean="0"/>
            </a:br>
            <a:r>
              <a:rPr lang="ru-RU" sz="6000" dirty="0" smtClean="0"/>
              <a:t>1 или 3?</a:t>
            </a:r>
            <a:endParaRPr lang="ru-RU" sz="6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sz="6000" dirty="0" smtClean="0"/>
              <a:t>Как называется игра с мячом на воде?</a:t>
            </a:r>
            <a:endParaRPr lang="ru-RU" sz="6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97502"/>
          </a:xfrm>
        </p:spPr>
        <p:txBody>
          <a:bodyPr/>
          <a:lstStyle/>
          <a:p>
            <a:pPr algn="ctr" eaLnBrk="1" fontAlgn="auto" hangingPunct="1">
              <a:spcAft>
                <a:spcPts val="0"/>
              </a:spcAft>
              <a:defRPr/>
            </a:pPr>
            <a:r>
              <a:rPr lang="ru-RU" sz="6000" dirty="0" smtClean="0"/>
              <a:t>Какая эмблема была на Олимпийских играх в Москве?</a:t>
            </a:r>
            <a:endParaRPr lang="ru-RU" sz="6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1714488"/>
            <a:ext cx="8229600" cy="3071834"/>
          </a:xfrm>
        </p:spPr>
        <p:txBody>
          <a:bodyPr/>
          <a:lstStyle/>
          <a:p>
            <a:pPr algn="ctr" eaLnBrk="1" fontAlgn="auto" hangingPunct="1">
              <a:spcAft>
                <a:spcPts val="0"/>
              </a:spcAft>
              <a:defRPr/>
            </a:pPr>
            <a:r>
              <a:rPr lang="ru-RU" dirty="0" smtClean="0"/>
              <a:t>	</a:t>
            </a:r>
            <a:r>
              <a:rPr lang="ru-RU" sz="6000" dirty="0" smtClean="0"/>
              <a:t>Перечислите виды борьбы.</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71472" y="274638"/>
            <a:ext cx="8572528" cy="4797436"/>
          </a:xfrm>
        </p:spPr>
        <p:txBody>
          <a:bodyPr/>
          <a:lstStyle/>
          <a:p>
            <a:pPr algn="ctr" eaLnBrk="1" fontAlgn="auto" hangingPunct="1">
              <a:spcAft>
                <a:spcPts val="0"/>
              </a:spcAft>
              <a:defRPr/>
            </a:pPr>
            <a:r>
              <a:rPr lang="ru-RU" sz="6000" dirty="0" smtClean="0"/>
              <a:t>Назовите средства закаливания.</a:t>
            </a:r>
            <a:endParaRPr lang="ru-RU" sz="6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928670"/>
            <a:ext cx="8229600" cy="4357718"/>
          </a:xfrm>
        </p:spPr>
        <p:txBody>
          <a:bodyPr/>
          <a:lstStyle/>
          <a:p>
            <a:pPr algn="ctr" eaLnBrk="1" fontAlgn="auto" hangingPunct="1">
              <a:spcAft>
                <a:spcPts val="0"/>
              </a:spcAft>
              <a:defRPr/>
            </a:pPr>
            <a:r>
              <a:rPr lang="ru-RU" dirty="0" smtClean="0"/>
              <a:t>	</a:t>
            </a:r>
            <a:r>
              <a:rPr lang="ru-RU" sz="6000" dirty="0" smtClean="0"/>
              <a:t>Что такое серфинг?</a:t>
            </a: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26064"/>
          </a:xfrm>
        </p:spPr>
        <p:txBody>
          <a:bodyPr/>
          <a:lstStyle/>
          <a:p>
            <a:pPr algn="ctr" eaLnBrk="1" fontAlgn="auto" hangingPunct="1">
              <a:spcAft>
                <a:spcPts val="0"/>
              </a:spcAft>
              <a:defRPr/>
            </a:pPr>
            <a:r>
              <a:rPr lang="ru-RU" sz="6000" dirty="0" smtClean="0"/>
              <a:t>От кого нужно беречь защитников в игре?</a:t>
            </a:r>
            <a:endParaRPr lang="ru-RU" sz="7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Содержимое 4" descr="штангист.gif"/>
          <p:cNvPicPr>
            <a:picLocks noGrp="1" noChangeAspect="1"/>
          </p:cNvPicPr>
          <p:nvPr>
            <p:ph idx="1"/>
          </p:nvPr>
        </p:nvPicPr>
        <p:blipFill>
          <a:blip r:embed="rId2" cstate="print"/>
          <a:srcRect/>
          <a:stretch>
            <a:fillRect/>
          </a:stretch>
        </p:blipFill>
        <p:spPr>
          <a:xfrm>
            <a:off x="3357563" y="3429000"/>
            <a:ext cx="3143250" cy="2928938"/>
          </a:xfrm>
        </p:spPr>
      </p:pic>
      <p:sp>
        <p:nvSpPr>
          <p:cNvPr id="3" name="Заголовок 2"/>
          <p:cNvSpPr>
            <a:spLocks noGrp="1"/>
          </p:cNvSpPr>
          <p:nvPr>
            <p:ph type="title"/>
          </p:nvPr>
        </p:nvSpPr>
        <p:spPr>
          <a:xfrm>
            <a:off x="-142908" y="1285860"/>
            <a:ext cx="8786874" cy="1928826"/>
          </a:xfrm>
        </p:spPr>
        <p:txBody>
          <a:bodyPr numCol="1">
            <a:prstTxWarp prst="textChevron">
              <a:avLst/>
            </a:prstTxWarp>
          </a:bodyPr>
          <a:lstStyle/>
          <a:p>
            <a:pPr eaLnBrk="1" fontAlgn="auto" hangingPunct="1">
              <a:spcAft>
                <a:spcPts val="0"/>
              </a:spcAft>
              <a:defRPr/>
            </a:pP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Задания командам</a:t>
            </a:r>
            <a:endParaRPr lang="ru-RU"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71472" y="285728"/>
            <a:ext cx="8229600" cy="5286412"/>
          </a:xfrm>
        </p:spPr>
        <p:txBody>
          <a:bodyPr/>
          <a:lstStyle/>
          <a:p>
            <a:pPr algn="ctr" eaLnBrk="1" fontAlgn="auto" hangingPunct="1">
              <a:spcAft>
                <a:spcPts val="0"/>
              </a:spcAft>
              <a:defRPr/>
            </a:pPr>
            <a:r>
              <a:rPr lang="ru-RU" sz="4400" dirty="0" smtClean="0"/>
              <a:t>За одну минуту написать как можно больше спортивных терминов.</a:t>
            </a:r>
            <a:br>
              <a:rPr lang="ru-RU" sz="4400" dirty="0" smtClean="0"/>
            </a:br>
            <a:r>
              <a:rPr lang="ru-RU" sz="4400" dirty="0" smtClean="0"/>
              <a:t>Первая команда – на букву «Б».</a:t>
            </a:r>
            <a:br>
              <a:rPr lang="ru-RU" sz="4400" dirty="0" smtClean="0"/>
            </a:br>
            <a:r>
              <a:rPr lang="ru-RU" sz="4400" dirty="0" smtClean="0"/>
              <a:t>Вторая команда – на букву «В».</a:t>
            </a:r>
            <a:endParaRPr lang="ru-RU" sz="4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Содержимое 5" descr="штангистка.gif"/>
          <p:cNvPicPr>
            <a:picLocks noGrp="1" noChangeAspect="1"/>
          </p:cNvPicPr>
          <p:nvPr>
            <p:ph idx="1"/>
          </p:nvPr>
        </p:nvPicPr>
        <p:blipFill>
          <a:blip r:embed="rId2" cstate="print"/>
          <a:srcRect/>
          <a:stretch>
            <a:fillRect/>
          </a:stretch>
        </p:blipFill>
        <p:spPr>
          <a:xfrm>
            <a:off x="3714750" y="3071813"/>
            <a:ext cx="2771775" cy="3595687"/>
          </a:xfrm>
        </p:spPr>
      </p:pic>
      <p:sp>
        <p:nvSpPr>
          <p:cNvPr id="3" name="Заголовок 2"/>
          <p:cNvSpPr>
            <a:spLocks noGrp="1"/>
          </p:cNvSpPr>
          <p:nvPr>
            <p:ph type="title"/>
          </p:nvPr>
        </p:nvSpPr>
        <p:spPr>
          <a:xfrm>
            <a:off x="928662" y="1785926"/>
            <a:ext cx="7758138" cy="2714644"/>
          </a:xfrm>
        </p:spPr>
        <p:txBody>
          <a:bodyPr numCol="1">
            <a:prstTxWarp prst="textDeflateInflate">
              <a:avLst>
                <a:gd name="adj" fmla="val 32565"/>
              </a:avLst>
            </a:prstTxWarp>
          </a:bodyPr>
          <a:lstStyle/>
          <a:p>
            <a:pPr eaLnBrk="1" fontAlgn="auto" hangingPunct="1">
              <a:spcAft>
                <a:spcPts val="0"/>
              </a:spcAft>
              <a:defRPr/>
            </a:pPr>
            <a:r>
              <a:rPr lang="ru-RU" sz="6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Гонка за лидером</a:t>
            </a:r>
            <a:endParaRPr lang="ru-RU" sz="66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Содержимое 1"/>
          <p:cNvSpPr>
            <a:spLocks noGrp="1"/>
          </p:cNvSpPr>
          <p:nvPr>
            <p:ph idx="1"/>
          </p:nvPr>
        </p:nvSpPr>
        <p:spPr/>
        <p:txBody>
          <a:bodyPr/>
          <a:lstStyle/>
          <a:p>
            <a:pPr algn="ctr" eaLnBrk="1" hangingPunct="1"/>
            <a:endParaRPr lang="ru-RU" smtClean="0"/>
          </a:p>
        </p:txBody>
      </p:sp>
      <p:sp>
        <p:nvSpPr>
          <p:cNvPr id="3" name="Заголовок 2"/>
          <p:cNvSpPr>
            <a:spLocks noGrp="1"/>
          </p:cNvSpPr>
          <p:nvPr>
            <p:ph type="title"/>
          </p:nvPr>
        </p:nvSpPr>
        <p:spPr>
          <a:xfrm>
            <a:off x="1214414" y="1643050"/>
            <a:ext cx="7472386" cy="2643206"/>
          </a:xfrm>
        </p:spPr>
        <p:txBody>
          <a:bodyPr/>
          <a:lstStyle/>
          <a:p>
            <a:pPr algn="ctr" eaLnBrk="1" fontAlgn="auto" hangingPunct="1">
              <a:spcAft>
                <a:spcPts val="0"/>
              </a:spcAft>
              <a:defRPr/>
            </a:pPr>
            <a:r>
              <a:rPr lang="ru-RU" sz="6000" dirty="0" smtClean="0"/>
              <a:t>Как часто проводятся Олимпийские игры? </a:t>
            </a:r>
            <a:endParaRPr lang="ru-RU" sz="6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297370"/>
          </a:xfrm>
        </p:spPr>
        <p:txBody>
          <a:bodyPr/>
          <a:lstStyle/>
          <a:p>
            <a:pPr algn="ctr" eaLnBrk="1" fontAlgn="auto" hangingPunct="1">
              <a:spcAft>
                <a:spcPts val="0"/>
              </a:spcAft>
              <a:defRPr/>
            </a:pPr>
            <a:r>
              <a:rPr lang="ru-RU" sz="6000" dirty="0" smtClean="0"/>
              <a:t>	Какое количество игроков в футбольной команде?</a:t>
            </a:r>
            <a:endParaRPr lang="ru-RU" sz="6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071546"/>
            <a:ext cx="8229600" cy="3929090"/>
          </a:xfrm>
        </p:spPr>
        <p:txBody>
          <a:bodyPr/>
          <a:lstStyle/>
          <a:p>
            <a:pPr algn="ctr" eaLnBrk="1" fontAlgn="auto" hangingPunct="1">
              <a:spcAft>
                <a:spcPts val="0"/>
              </a:spcAft>
              <a:defRPr/>
            </a:pPr>
            <a:r>
              <a:rPr lang="ru-RU" sz="6000" dirty="0" smtClean="0"/>
              <a:t>Без чего судья не может выйти на поле?</a:t>
            </a:r>
            <a:endParaRPr lang="ru-RU" sz="6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511816"/>
          </a:xfrm>
        </p:spPr>
        <p:txBody>
          <a:bodyPr/>
          <a:lstStyle/>
          <a:p>
            <a:pPr algn="ctr" eaLnBrk="1" fontAlgn="auto" hangingPunct="1">
              <a:spcAft>
                <a:spcPts val="0"/>
              </a:spcAft>
              <a:defRPr/>
            </a:pPr>
            <a:r>
              <a:rPr lang="ru-RU" sz="6000" dirty="0" smtClean="0"/>
              <a:t>В какой игре пользуются самым легким мячом?</a:t>
            </a:r>
            <a:endParaRPr lang="ru-RU" sz="6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Как называется строй, в котором занимающиеся стоят плечо к плечу? </a:t>
            </a:r>
            <a:endParaRPr lang="ru-RU" sz="6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785926"/>
            <a:ext cx="8229600" cy="2428892"/>
          </a:xfrm>
        </p:spPr>
        <p:txBody>
          <a:bodyPr>
            <a:normAutofit fontScale="90000"/>
          </a:bodyPr>
          <a:lstStyle/>
          <a:p>
            <a:pPr algn="ctr" eaLnBrk="1" fontAlgn="auto" hangingPunct="1">
              <a:spcAft>
                <a:spcPts val="0"/>
              </a:spcAft>
              <a:defRPr/>
            </a:pPr>
            <a:r>
              <a:rPr lang="ru-RU" dirty="0" smtClean="0"/>
              <a:t>		</a:t>
            </a:r>
            <a:br>
              <a:rPr lang="ru-RU" dirty="0" smtClean="0"/>
            </a:br>
            <a:r>
              <a:rPr lang="ru-RU" dirty="0" smtClean="0"/>
              <a:t>	</a:t>
            </a:r>
            <a:r>
              <a:rPr lang="ru-RU" sz="6700" dirty="0" smtClean="0"/>
              <a:t>Кому принадлежат слова </a:t>
            </a:r>
            <a:br>
              <a:rPr lang="ru-RU" sz="6700" dirty="0" smtClean="0"/>
            </a:br>
            <a:r>
              <a:rPr lang="ru-RU" sz="6700" dirty="0" smtClean="0"/>
              <a:t>	«В человеке должно быть все 		прекрасно…»?</a:t>
            </a:r>
            <a:endParaRPr lang="ru-R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725998"/>
          </a:xfrm>
        </p:spPr>
        <p:txBody>
          <a:bodyPr/>
          <a:lstStyle/>
          <a:p>
            <a:pPr algn="ctr" eaLnBrk="1" fontAlgn="auto" hangingPunct="1">
              <a:spcAft>
                <a:spcPts val="0"/>
              </a:spcAft>
              <a:defRPr/>
            </a:pPr>
            <a:r>
              <a:rPr lang="ru-RU" sz="6000" dirty="0" smtClean="0"/>
              <a:t>Как называется расстояние между стоящими в шеренге?</a:t>
            </a:r>
            <a:endParaRPr lang="ru-RU" sz="6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440378"/>
          </a:xfrm>
        </p:spPr>
        <p:txBody>
          <a:bodyPr/>
          <a:lstStyle/>
          <a:p>
            <a:pPr algn="ctr" eaLnBrk="1" fontAlgn="auto" hangingPunct="1">
              <a:spcAft>
                <a:spcPts val="0"/>
              </a:spcAft>
              <a:defRPr/>
            </a:pPr>
            <a:r>
              <a:rPr lang="ru-RU" sz="6000" dirty="0" smtClean="0"/>
              <a:t>Неправильно взятый старт.</a:t>
            </a:r>
            <a:endParaRPr lang="ru-RU" sz="6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11750"/>
          </a:xfrm>
        </p:spPr>
        <p:txBody>
          <a:bodyPr/>
          <a:lstStyle/>
          <a:p>
            <a:pPr algn="ctr" eaLnBrk="1" fontAlgn="auto" hangingPunct="1">
              <a:spcAft>
                <a:spcPts val="0"/>
              </a:spcAft>
              <a:defRPr/>
            </a:pPr>
            <a:r>
              <a:rPr lang="ru-RU" sz="6000" dirty="0" smtClean="0"/>
              <a:t>Как называют вратаря?</a:t>
            </a:r>
            <a:endParaRPr lang="ru-RU" sz="6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725998"/>
          </a:xfrm>
        </p:spPr>
        <p:txBody>
          <a:bodyPr/>
          <a:lstStyle/>
          <a:p>
            <a:pPr algn="ctr" eaLnBrk="1" fontAlgn="auto" hangingPunct="1">
              <a:spcAft>
                <a:spcPts val="0"/>
              </a:spcAft>
              <a:defRPr/>
            </a:pPr>
            <a:r>
              <a:rPr lang="ru-RU" sz="6000" dirty="0" smtClean="0"/>
              <a:t>Как называют бегуна на короткие дистанции?</a:t>
            </a:r>
            <a:endParaRPr lang="ru-RU" sz="60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1500174"/>
            <a:ext cx="8229600" cy="3500462"/>
          </a:xfrm>
        </p:spPr>
        <p:txBody>
          <a:bodyPr/>
          <a:lstStyle/>
          <a:p>
            <a:pPr algn="ctr" eaLnBrk="1" fontAlgn="auto" hangingPunct="1">
              <a:spcAft>
                <a:spcPts val="0"/>
              </a:spcAft>
              <a:defRPr/>
            </a:pPr>
            <a:r>
              <a:rPr lang="ru-RU" sz="6000" dirty="0" smtClean="0"/>
              <a:t>Какой инвентарь необходим для игры в бадминтон?</a:t>
            </a:r>
            <a:endParaRPr lang="ru-RU" sz="6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Где проводились первые Олимпийские игры?</a:t>
            </a:r>
            <a:endParaRPr lang="ru-RU" sz="6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83254"/>
          </a:xfrm>
        </p:spPr>
        <p:txBody>
          <a:bodyPr/>
          <a:lstStyle/>
          <a:p>
            <a:pPr algn="ctr" eaLnBrk="1" fontAlgn="auto" hangingPunct="1">
              <a:spcAft>
                <a:spcPts val="0"/>
              </a:spcAft>
              <a:defRPr/>
            </a:pPr>
            <a:r>
              <a:rPr lang="ru-RU" sz="6000" dirty="0" smtClean="0"/>
              <a:t>Что дают (произносят) спортсмены и судьи на Олимпийских играх?</a:t>
            </a:r>
            <a:endParaRPr lang="ru-RU" sz="6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11750"/>
          </a:xfrm>
        </p:spPr>
        <p:txBody>
          <a:bodyPr/>
          <a:lstStyle/>
          <a:p>
            <a:pPr algn="ctr" eaLnBrk="1" fontAlgn="auto" hangingPunct="1">
              <a:spcAft>
                <a:spcPts val="0"/>
              </a:spcAft>
              <a:defRPr/>
            </a:pPr>
            <a:r>
              <a:rPr lang="ru-RU" sz="6000" dirty="0" smtClean="0"/>
              <a:t>Как называется бег по пересеченной местности?</a:t>
            </a:r>
            <a:endParaRPr lang="ru-RU" sz="6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83254"/>
          </a:xfrm>
        </p:spPr>
        <p:txBody>
          <a:bodyPr/>
          <a:lstStyle/>
          <a:p>
            <a:pPr algn="ctr" eaLnBrk="1" fontAlgn="auto" hangingPunct="1">
              <a:spcAft>
                <a:spcPts val="0"/>
              </a:spcAft>
              <a:defRPr/>
            </a:pPr>
            <a:r>
              <a:rPr lang="ru-RU" sz="6000" dirty="0" smtClean="0"/>
              <a:t>Какой удар применяют игроки в волейболе?</a:t>
            </a:r>
            <a:endParaRPr lang="ru-RU" sz="6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sz="6000" dirty="0" smtClean="0"/>
              <a:t>Какие могут быть современные Олимпийские игры?</a:t>
            </a:r>
            <a:endParaRPr lang="ru-RU" sz="6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571480"/>
            <a:ext cx="8229600" cy="5000660"/>
          </a:xfrm>
        </p:spPr>
        <p:txBody>
          <a:bodyPr>
            <a:noAutofit/>
          </a:bodyPr>
          <a:lstStyle/>
          <a:p>
            <a:pPr algn="ctr" eaLnBrk="1" fontAlgn="auto" hangingPunct="1">
              <a:spcAft>
                <a:spcPts val="0"/>
              </a:spcAft>
              <a:defRPr/>
            </a:pPr>
            <a:r>
              <a:rPr lang="ru-RU" sz="6000" dirty="0" smtClean="0"/>
              <a:t>Назовите только женский гимнастический снаряд.  </a:t>
            </a:r>
            <a:endParaRPr lang="ru-RU" sz="6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26064"/>
          </a:xfrm>
        </p:spPr>
        <p:txBody>
          <a:bodyPr/>
          <a:lstStyle/>
          <a:p>
            <a:pPr algn="ctr" eaLnBrk="1" fontAlgn="auto" hangingPunct="1">
              <a:spcAft>
                <a:spcPts val="0"/>
              </a:spcAft>
              <a:defRPr/>
            </a:pPr>
            <a:r>
              <a:rPr lang="ru-RU" sz="6000" dirty="0" smtClean="0"/>
              <a:t>В каком виде спорта самый высокий старт?</a:t>
            </a:r>
            <a:endParaRPr lang="ru-RU" sz="6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97502"/>
          </a:xfrm>
        </p:spPr>
        <p:txBody>
          <a:bodyPr/>
          <a:lstStyle/>
          <a:p>
            <a:pPr algn="ctr" eaLnBrk="1" fontAlgn="auto" hangingPunct="1">
              <a:spcAft>
                <a:spcPts val="0"/>
              </a:spcAft>
              <a:defRPr/>
            </a:pPr>
            <a:r>
              <a:rPr lang="ru-RU" sz="6000" dirty="0" smtClean="0"/>
              <a:t>Чем награждаются победители современных Олимпийских игр?</a:t>
            </a:r>
            <a:endParaRPr lang="ru-RU" sz="6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Как называется борьба на руках?</a:t>
            </a:r>
            <a:endParaRPr lang="ru-RU" sz="60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sz="6000" dirty="0" smtClean="0"/>
              <a:t>Как называют судью в боксе?</a:t>
            </a:r>
            <a:endParaRPr lang="ru-RU" sz="6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83188"/>
          </a:xfrm>
        </p:spPr>
        <p:txBody>
          <a:bodyPr/>
          <a:lstStyle/>
          <a:p>
            <a:pPr algn="ctr" eaLnBrk="1" fontAlgn="auto" hangingPunct="1">
              <a:spcAft>
                <a:spcPts val="0"/>
              </a:spcAft>
              <a:defRPr/>
            </a:pPr>
            <a:r>
              <a:rPr lang="ru-RU" sz="6000" dirty="0" smtClean="0"/>
              <a:t>Как называют скоростной спуск на управляемых санях?</a:t>
            </a:r>
            <a:endParaRPr lang="ru-RU" sz="6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11816"/>
          </a:xfrm>
        </p:spPr>
        <p:txBody>
          <a:bodyPr/>
          <a:lstStyle/>
          <a:p>
            <a:pPr algn="ctr" eaLnBrk="1" fontAlgn="auto" hangingPunct="1">
              <a:spcAft>
                <a:spcPts val="0"/>
              </a:spcAft>
              <a:defRPr/>
            </a:pPr>
            <a:r>
              <a:rPr lang="ru-RU" sz="6000" dirty="0" smtClean="0"/>
              <a:t>Как называют человека, лазающего по скалам?</a:t>
            </a:r>
            <a:endParaRPr lang="ru-RU" sz="6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28596" y="500042"/>
            <a:ext cx="8229600" cy="5143536"/>
          </a:xfrm>
        </p:spPr>
        <p:txBody>
          <a:bodyPr/>
          <a:lstStyle/>
          <a:p>
            <a:pPr algn="ctr" eaLnBrk="1" fontAlgn="auto" hangingPunct="1">
              <a:spcAft>
                <a:spcPts val="0"/>
              </a:spcAft>
              <a:defRPr/>
            </a:pPr>
            <a:r>
              <a:rPr lang="ru-RU" sz="6000" dirty="0" smtClean="0"/>
              <a:t>Упражнение в гимнастике, выполняемое на опорном снаряде?</a:t>
            </a:r>
            <a:endParaRPr lang="ru-RU" sz="6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29" name="Содержимое 3" descr="sport-peterlife-010.gif"/>
          <p:cNvPicPr>
            <a:picLocks noGrp="1" noChangeAspect="1"/>
          </p:cNvPicPr>
          <p:nvPr>
            <p:ph idx="1"/>
          </p:nvPr>
        </p:nvPicPr>
        <p:blipFill>
          <a:blip r:embed="rId2" cstate="print"/>
          <a:srcRect/>
          <a:stretch>
            <a:fillRect/>
          </a:stretch>
        </p:blipFill>
        <p:spPr>
          <a:xfrm>
            <a:off x="3714750" y="3643313"/>
            <a:ext cx="2857500" cy="2947987"/>
          </a:xfrm>
        </p:spPr>
      </p:pic>
      <p:sp>
        <p:nvSpPr>
          <p:cNvPr id="3" name="Заголовок 2"/>
          <p:cNvSpPr>
            <a:spLocks noGrp="1"/>
          </p:cNvSpPr>
          <p:nvPr>
            <p:ph type="title"/>
          </p:nvPr>
        </p:nvSpPr>
        <p:spPr>
          <a:xfrm>
            <a:off x="357158" y="500042"/>
            <a:ext cx="8229600" cy="2143140"/>
          </a:xfrm>
        </p:spPr>
        <p:txBody>
          <a:bodyPr/>
          <a:lstStyle/>
          <a:p>
            <a:pPr eaLnBrk="1" fontAlgn="auto" hangingPunct="1">
              <a:spcAft>
                <a:spcPts val="0"/>
              </a:spcAft>
              <a:defRPr/>
            </a:pPr>
            <a:r>
              <a:rPr lang="ru-RU" sz="6000" dirty="0" smtClean="0"/>
              <a:t>	</a:t>
            </a:r>
            <a:endParaRPr lang="ru-RU" sz="6000" dirty="0"/>
          </a:p>
        </p:txBody>
      </p:sp>
      <p:sp>
        <p:nvSpPr>
          <p:cNvPr id="5" name="Прямоугольник 4"/>
          <p:cNvSpPr/>
          <p:nvPr/>
        </p:nvSpPr>
        <p:spPr>
          <a:xfrm>
            <a:off x="428596" y="428604"/>
            <a:ext cx="8429684" cy="3071834"/>
          </a:xfrm>
          <a:prstGeom prst="rect">
            <a:avLst/>
          </a:prstGeom>
          <a:noFill/>
        </p:spPr>
        <p:txBody>
          <a:bodyPr>
            <a:prstTxWarp prst="textDeflate">
              <a:avLst>
                <a:gd name="adj" fmla="val 20565"/>
              </a:avLst>
            </a:prstTxWarp>
            <a:spAutoFit/>
          </a:bodyPr>
          <a:lstStyle/>
          <a:p>
            <a:pPr algn="ctr" fontAlgn="auto">
              <a:spcBef>
                <a:spcPts val="0"/>
              </a:spcBef>
              <a:spcAft>
                <a:spcPts val="0"/>
              </a:spcAft>
              <a:defRPr/>
            </a:pPr>
            <a:endParaRPr lang="ru-RU" sz="5400" dirty="0">
              <a:latin typeface="+mn-lt"/>
            </a:endParaRPr>
          </a:p>
          <a:p>
            <a:pPr algn="ctr" fontAlgn="auto">
              <a:spcBef>
                <a:spcPts val="0"/>
              </a:spcBef>
              <a:spcAft>
                <a:spcPts val="0"/>
              </a:spcAft>
              <a:defRPr/>
            </a:pPr>
            <a:r>
              <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ГОНКА ЗА ЛИДЕРОМ</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sz="6000" dirty="0" smtClean="0"/>
              <a:t>Какова длина марафонской дистанции?</a:t>
            </a:r>
            <a:endParaRPr lang="ru-RU" sz="60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26064"/>
          </a:xfrm>
        </p:spPr>
        <p:txBody>
          <a:bodyPr/>
          <a:lstStyle/>
          <a:p>
            <a:pPr algn="ctr" eaLnBrk="1" fontAlgn="auto" hangingPunct="1">
              <a:spcAft>
                <a:spcPts val="0"/>
              </a:spcAft>
              <a:defRPr/>
            </a:pPr>
            <a:r>
              <a:rPr lang="ru-RU" sz="6000" dirty="0" smtClean="0"/>
              <a:t>Сколько фигур играет в шахматах с одной стороны?</a:t>
            </a:r>
            <a:endParaRPr lang="ru-RU" sz="6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11816"/>
          </a:xfrm>
        </p:spPr>
        <p:txBody>
          <a:bodyPr/>
          <a:lstStyle/>
          <a:p>
            <a:pPr algn="ctr" eaLnBrk="1" fontAlgn="auto" hangingPunct="1">
              <a:spcAft>
                <a:spcPts val="0"/>
              </a:spcAft>
              <a:defRPr/>
            </a:pPr>
            <a:r>
              <a:rPr lang="ru-RU" sz="6000" dirty="0" smtClean="0"/>
              <a:t>Какому спортсмену нежелательно иметь открытое лицо?</a:t>
            </a:r>
            <a:endParaRPr lang="ru-RU" sz="60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868874"/>
          </a:xfrm>
        </p:spPr>
        <p:txBody>
          <a:bodyPr/>
          <a:lstStyle/>
          <a:p>
            <a:pPr algn="ctr" eaLnBrk="1" fontAlgn="auto" hangingPunct="1">
              <a:spcAft>
                <a:spcPts val="0"/>
              </a:spcAft>
              <a:defRPr/>
            </a:pPr>
            <a:r>
              <a:rPr lang="ru-RU" sz="6000" dirty="0" smtClean="0"/>
              <a:t>Что требует зритель в хоккее?</a:t>
            </a:r>
            <a:endParaRPr lang="ru-RU" sz="60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11750"/>
          </a:xfrm>
        </p:spPr>
        <p:txBody>
          <a:bodyPr/>
          <a:lstStyle/>
          <a:p>
            <a:pPr algn="ctr" eaLnBrk="1" fontAlgn="auto" hangingPunct="1">
              <a:spcAft>
                <a:spcPts val="0"/>
              </a:spcAft>
              <a:defRPr/>
            </a:pPr>
            <a:r>
              <a:rPr lang="ru-RU" sz="6000" dirty="0" smtClean="0"/>
              <a:t>В какой игре пользуются самым тяжелым мячом? </a:t>
            </a:r>
            <a:endParaRPr lang="ru-RU" sz="6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654692"/>
          </a:xfrm>
        </p:spPr>
        <p:txBody>
          <a:bodyPr/>
          <a:lstStyle/>
          <a:p>
            <a:pPr algn="ctr" eaLnBrk="1" fontAlgn="auto" hangingPunct="1">
              <a:spcAft>
                <a:spcPts val="0"/>
              </a:spcAft>
              <a:defRPr/>
            </a:pPr>
            <a:r>
              <a:rPr lang="ru-RU" sz="6000" dirty="0" smtClean="0"/>
              <a:t>Как называется строй, в котором занимающиеся стоят в затылок друг  за другом?</a:t>
            </a:r>
            <a:endParaRPr lang="ru-RU" sz="60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11816"/>
          </a:xfrm>
        </p:spPr>
        <p:txBody>
          <a:bodyPr/>
          <a:lstStyle/>
          <a:p>
            <a:pPr algn="ctr" eaLnBrk="1" fontAlgn="auto" hangingPunct="1">
              <a:spcAft>
                <a:spcPts val="0"/>
              </a:spcAft>
              <a:defRPr/>
            </a:pPr>
            <a:r>
              <a:rPr lang="ru-RU" sz="6000" dirty="0" smtClean="0"/>
              <a:t>Как называется расстояние между стоящими в колонне?</a:t>
            </a:r>
            <a:endParaRPr lang="ru-RU" sz="60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11750"/>
          </a:xfrm>
        </p:spPr>
        <p:txBody>
          <a:bodyPr/>
          <a:lstStyle/>
          <a:p>
            <a:pPr algn="ctr" eaLnBrk="1" fontAlgn="auto" hangingPunct="1">
              <a:spcAft>
                <a:spcPts val="0"/>
              </a:spcAft>
              <a:defRPr/>
            </a:pPr>
            <a:r>
              <a:rPr lang="ru-RU" sz="6000" dirty="0" smtClean="0"/>
              <a:t>Как называется удар по воротам за нарушение правил?</a:t>
            </a:r>
            <a:endParaRPr lang="ru-RU" sz="60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297502"/>
          </a:xfrm>
        </p:spPr>
        <p:txBody>
          <a:bodyPr/>
          <a:lstStyle/>
          <a:p>
            <a:pPr algn="ctr" eaLnBrk="1" fontAlgn="auto" hangingPunct="1">
              <a:spcAft>
                <a:spcPts val="0"/>
              </a:spcAft>
              <a:defRPr/>
            </a:pPr>
            <a:r>
              <a:rPr lang="ru-RU" sz="6000" dirty="0" smtClean="0"/>
              <a:t>Как называют спортсмена, поднимающего штангу? </a:t>
            </a:r>
            <a:endParaRPr lang="ru-RU" sz="60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11750"/>
          </a:xfrm>
        </p:spPr>
        <p:txBody>
          <a:bodyPr/>
          <a:lstStyle/>
          <a:p>
            <a:pPr algn="ctr" eaLnBrk="1" fontAlgn="auto" hangingPunct="1">
              <a:spcAft>
                <a:spcPts val="0"/>
              </a:spcAft>
              <a:defRPr/>
            </a:pPr>
            <a:r>
              <a:rPr lang="ru-RU" sz="6000" dirty="0" smtClean="0"/>
              <a:t>Как называют бегуна на средние дистанции?</a:t>
            </a:r>
            <a:endParaRPr lang="ru-RU" sz="60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Какой инвентарь необходим для игры в лапту?</a:t>
            </a:r>
            <a:endParaRPr lang="ru-RU" sz="60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440378"/>
          </a:xfrm>
        </p:spPr>
        <p:txBody>
          <a:bodyPr/>
          <a:lstStyle/>
          <a:p>
            <a:pPr algn="ctr" eaLnBrk="1" fontAlgn="auto" hangingPunct="1">
              <a:spcAft>
                <a:spcPts val="0"/>
              </a:spcAft>
              <a:defRPr/>
            </a:pPr>
            <a:r>
              <a:rPr lang="ru-RU" sz="6000" dirty="0" smtClean="0"/>
              <a:t>Где проводились первые Олимпийские игры в России?</a:t>
            </a:r>
            <a:endParaRPr lang="ru-RU" sz="6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Участвовали ли женщины в древних Олимпийских играх?</a:t>
            </a:r>
            <a:endParaRPr lang="ru-RU" sz="6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428736"/>
            <a:ext cx="8229600" cy="3429024"/>
          </a:xfrm>
        </p:spPr>
        <p:txBody>
          <a:bodyPr/>
          <a:lstStyle/>
          <a:p>
            <a:pPr algn="ctr" eaLnBrk="1" fontAlgn="auto" hangingPunct="1">
              <a:spcAft>
                <a:spcPts val="0"/>
              </a:spcAft>
              <a:defRPr/>
            </a:pPr>
            <a:r>
              <a:rPr lang="ru-RU" sz="6000" dirty="0" smtClean="0"/>
              <a:t>В каких видах спорта нужна мишень?</a:t>
            </a:r>
            <a:endParaRPr lang="ru-RU" sz="60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11816"/>
          </a:xfrm>
        </p:spPr>
        <p:txBody>
          <a:bodyPr/>
          <a:lstStyle/>
          <a:p>
            <a:pPr algn="ctr" eaLnBrk="1" fontAlgn="auto" hangingPunct="1">
              <a:spcAft>
                <a:spcPts val="0"/>
              </a:spcAft>
              <a:defRPr/>
            </a:pPr>
            <a:r>
              <a:rPr lang="ru-RU" sz="6000" dirty="0" smtClean="0"/>
              <a:t>Как еще называется передача мяча?</a:t>
            </a:r>
            <a:endParaRPr lang="ru-RU" sz="60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726130"/>
          </a:xfrm>
        </p:spPr>
        <p:txBody>
          <a:bodyPr/>
          <a:lstStyle/>
          <a:p>
            <a:pPr algn="ctr" eaLnBrk="1" fontAlgn="auto" hangingPunct="1">
              <a:spcAft>
                <a:spcPts val="0"/>
              </a:spcAft>
              <a:defRPr/>
            </a:pPr>
            <a:r>
              <a:rPr lang="ru-RU" sz="6000" dirty="0" smtClean="0"/>
              <a:t>На что восходят спортсмены для награждения?</a:t>
            </a:r>
            <a:endParaRPr lang="ru-RU" sz="60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Назовите девиз Олимпийских игр?</a:t>
            </a:r>
            <a:endParaRPr lang="ru-RU" sz="60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654692"/>
          </a:xfrm>
        </p:spPr>
        <p:txBody>
          <a:bodyPr/>
          <a:lstStyle/>
          <a:p>
            <a:pPr algn="ctr" eaLnBrk="1" fontAlgn="auto" hangingPunct="1">
              <a:spcAft>
                <a:spcPts val="0"/>
              </a:spcAft>
              <a:defRPr/>
            </a:pPr>
            <a:r>
              <a:rPr lang="ru-RU" sz="6000" dirty="0" smtClean="0"/>
              <a:t>В каком виде спорта самый низкий старт?</a:t>
            </a:r>
            <a:endParaRPr lang="ru-RU" sz="6000"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368940"/>
          </a:xfrm>
        </p:spPr>
        <p:txBody>
          <a:bodyPr/>
          <a:lstStyle/>
          <a:p>
            <a:pPr algn="ctr" eaLnBrk="1" fontAlgn="auto" hangingPunct="1">
              <a:spcAft>
                <a:spcPts val="0"/>
              </a:spcAft>
              <a:defRPr/>
            </a:pPr>
            <a:r>
              <a:rPr lang="ru-RU" sz="6000" dirty="0" smtClean="0"/>
              <a:t>Чем награждались победители древних Олимпийских игр?</a:t>
            </a:r>
            <a:endParaRPr lang="ru-RU" sz="60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440378"/>
          </a:xfrm>
        </p:spPr>
        <p:txBody>
          <a:bodyPr/>
          <a:lstStyle/>
          <a:p>
            <a:pPr algn="ctr" eaLnBrk="1" fontAlgn="auto" hangingPunct="1">
              <a:spcAft>
                <a:spcPts val="0"/>
              </a:spcAft>
              <a:defRPr/>
            </a:pPr>
            <a:r>
              <a:rPr lang="ru-RU" sz="6000" dirty="0" smtClean="0"/>
              <a:t>За применение на соревнованиях каких средств дисквалифицируются спортсмены?</a:t>
            </a:r>
            <a:endParaRPr lang="ru-RU" sz="60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583254"/>
          </a:xfrm>
        </p:spPr>
        <p:txBody>
          <a:bodyPr/>
          <a:lstStyle/>
          <a:p>
            <a:pPr algn="ctr" eaLnBrk="1" fontAlgn="auto" hangingPunct="1">
              <a:spcAft>
                <a:spcPts val="0"/>
              </a:spcAft>
              <a:defRPr/>
            </a:pPr>
            <a:r>
              <a:rPr lang="ru-RU" sz="6000" dirty="0" smtClean="0"/>
              <a:t>Как называют судью в футболе?</a:t>
            </a:r>
            <a:endParaRPr lang="ru-RU" sz="6000"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83188"/>
          </a:xfrm>
        </p:spPr>
        <p:txBody>
          <a:bodyPr/>
          <a:lstStyle/>
          <a:p>
            <a:pPr algn="ctr" eaLnBrk="1" fontAlgn="auto" hangingPunct="1">
              <a:spcAft>
                <a:spcPts val="0"/>
              </a:spcAft>
              <a:defRPr/>
            </a:pPr>
            <a:r>
              <a:rPr lang="ru-RU" sz="6000" dirty="0" smtClean="0"/>
              <a:t>Как называется ход в шахматах, которым заканчивается игра?</a:t>
            </a:r>
            <a:endParaRPr lang="ru-RU" sz="6000"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440378"/>
          </a:xfrm>
        </p:spPr>
        <p:txBody>
          <a:bodyPr/>
          <a:lstStyle/>
          <a:p>
            <a:pPr algn="ctr" eaLnBrk="1" fontAlgn="auto" hangingPunct="1">
              <a:spcAft>
                <a:spcPts val="0"/>
              </a:spcAft>
              <a:defRPr/>
            </a:pPr>
            <a:r>
              <a:rPr lang="ru-RU" sz="6000" dirty="0" smtClean="0"/>
              <a:t>В каком виде спорта спортсмены наносят друг другу уколы?</a:t>
            </a:r>
            <a:endParaRPr lang="ru-RU" sz="60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40312"/>
          </a:xfrm>
        </p:spPr>
        <p:txBody>
          <a:bodyPr/>
          <a:lstStyle/>
          <a:p>
            <a:pPr algn="ctr" eaLnBrk="1" fontAlgn="auto" hangingPunct="1">
              <a:spcAft>
                <a:spcPts val="0"/>
              </a:spcAft>
              <a:defRPr/>
            </a:pPr>
            <a:r>
              <a:rPr lang="ru-RU" sz="6000" dirty="0" smtClean="0"/>
              <a:t>Что определяют по компасу?</a:t>
            </a:r>
            <a:endParaRPr lang="ru-RU" sz="6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Содержимое 1"/>
          <p:cNvSpPr>
            <a:spLocks noGrp="1"/>
          </p:cNvSpPr>
          <p:nvPr>
            <p:ph idx="1"/>
          </p:nvPr>
        </p:nvSpPr>
        <p:spPr/>
        <p:txBody>
          <a:bodyPr/>
          <a:lstStyle/>
          <a:p>
            <a:pPr eaLnBrk="1" hangingPunct="1"/>
            <a:endParaRPr lang="ru-RU" smtClean="0"/>
          </a:p>
        </p:txBody>
      </p:sp>
      <p:sp>
        <p:nvSpPr>
          <p:cNvPr id="3" name="Заголовок 2"/>
          <p:cNvSpPr>
            <a:spLocks noGrp="1"/>
          </p:cNvSpPr>
          <p:nvPr>
            <p:ph type="title"/>
          </p:nvPr>
        </p:nvSpPr>
        <p:spPr>
          <a:xfrm>
            <a:off x="457200" y="274638"/>
            <a:ext cx="8229600" cy="5154626"/>
          </a:xfrm>
        </p:spPr>
        <p:txBody>
          <a:bodyPr/>
          <a:lstStyle/>
          <a:p>
            <a:pPr algn="ctr" eaLnBrk="1" fontAlgn="auto" hangingPunct="1">
              <a:spcAft>
                <a:spcPts val="0"/>
              </a:spcAft>
              <a:defRPr/>
            </a:pPr>
            <a:r>
              <a:rPr lang="ru-RU" sz="6000" dirty="0" smtClean="0"/>
              <a:t>Перечислите спортивные игры.</a:t>
            </a:r>
            <a:endParaRPr lang="ru-RU" sz="6000"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4525963"/>
          </a:xfrm>
        </p:spPr>
        <p:txBody>
          <a:bodyPr>
            <a:normAutofit fontScale="92500" lnSpcReduction="10000"/>
          </a:bodyPr>
          <a:lstStyle/>
          <a:p>
            <a:pPr marL="365760" indent="-256032" eaLnBrk="1" fontAlgn="auto" hangingPunct="1">
              <a:spcAft>
                <a:spcPts val="0"/>
              </a:spcAft>
              <a:buFont typeface="Wingdings 3"/>
              <a:buChar char=""/>
              <a:defRPr/>
            </a:pPr>
            <a:endParaRPr lang="ru-RU" dirty="0" smtClean="0"/>
          </a:p>
          <a:p>
            <a:pPr marL="365760" indent="-256032" eaLnBrk="1" fontAlgn="auto" hangingPunct="1">
              <a:spcAft>
                <a:spcPts val="0"/>
              </a:spcAft>
              <a:buFont typeface="Wingdings 3"/>
              <a:buChar char=""/>
              <a:defRPr/>
            </a:pPr>
            <a:r>
              <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a:t>
            </a:r>
          </a:p>
          <a:p>
            <a:pPr marL="365760" indent="-256032" eaLnBrk="1" fontAlgn="auto" hangingPunct="1">
              <a:spcAft>
                <a:spcPts val="0"/>
              </a:spcAft>
              <a:buFont typeface="Wingdings 3"/>
              <a:buChar char=""/>
              <a:defRPr/>
            </a:pPr>
            <a:endPar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365760" indent="-256032" eaLnBrk="1" fontAlgn="auto" hangingPunct="1">
              <a:spcAft>
                <a:spcPts val="0"/>
              </a:spcAft>
              <a:buFont typeface="Wingdings 3"/>
              <a:buNone/>
              <a:defRPr/>
            </a:pPr>
            <a:r>
              <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№2</a:t>
            </a:r>
          </a:p>
          <a:p>
            <a:pPr marL="365760" indent="-256032" eaLnBrk="1" fontAlgn="auto" hangingPunct="1">
              <a:spcAft>
                <a:spcPts val="0"/>
              </a:spcAft>
              <a:buFont typeface="Wingdings 3"/>
              <a:buNone/>
              <a:defRPr/>
            </a:pPr>
            <a:endPar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365760" indent="-256032" eaLnBrk="1" fontAlgn="auto" hangingPunct="1">
              <a:spcAft>
                <a:spcPts val="0"/>
              </a:spcAft>
              <a:buFont typeface="Wingdings 3"/>
              <a:buNone/>
              <a:defRPr/>
            </a:pPr>
            <a:r>
              <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№3</a:t>
            </a:r>
          </a:p>
          <a:p>
            <a:pPr marL="365760" indent="-256032" eaLnBrk="1" fontAlgn="auto" hangingPunct="1">
              <a:spcAft>
                <a:spcPts val="0"/>
              </a:spcAft>
              <a:buFont typeface="Wingdings 3"/>
              <a:buNone/>
              <a:defRPr/>
            </a:pPr>
            <a:endPar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365760" indent="-256032" eaLnBrk="1" fontAlgn="auto" hangingPunct="1">
              <a:spcAft>
                <a:spcPts val="0"/>
              </a:spcAft>
              <a:buFont typeface="Wingdings 3"/>
              <a:buNone/>
              <a:defRPr/>
            </a:pPr>
            <a:r>
              <a:rPr lang="ru-R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№4</a:t>
            </a:r>
            <a:endParaRPr lang="ru-RU"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Заголовок 2"/>
          <p:cNvSpPr>
            <a:spLocks noGrp="1"/>
          </p:cNvSpPr>
          <p:nvPr>
            <p:ph type="title"/>
          </p:nvPr>
        </p:nvSpPr>
        <p:spPr>
          <a:xfrm>
            <a:off x="457200" y="274638"/>
            <a:ext cx="8229600" cy="1725602"/>
          </a:xfrm>
        </p:spPr>
        <p:txBody>
          <a:bodyPr numCol="1">
            <a:prstTxWarp prst="textStop">
              <a:avLst/>
            </a:prstTxWarp>
          </a:bodyPr>
          <a:lstStyle/>
          <a:p>
            <a:pPr eaLnBrk="1" fontAlgn="auto" hangingPunct="1">
              <a:spcAft>
                <a:spcPts val="0"/>
              </a:spcAft>
              <a:defRPr/>
            </a:pPr>
            <a:r>
              <a:rPr lang="ru-RU"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Заморочки</a:t>
            </a: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из бочки</a:t>
            </a:r>
            <a:endParaRPr lang="ru-RU"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97283" name="Рисунок 3" descr="факел.gif"/>
          <p:cNvPicPr>
            <a:picLocks noChangeAspect="1"/>
          </p:cNvPicPr>
          <p:nvPr/>
        </p:nvPicPr>
        <p:blipFill>
          <a:blip r:embed="rId2" cstate="print"/>
          <a:srcRect/>
          <a:stretch>
            <a:fillRect/>
          </a:stretch>
        </p:blipFill>
        <p:spPr bwMode="auto">
          <a:xfrm>
            <a:off x="4214813" y="2357438"/>
            <a:ext cx="4000500" cy="40719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Содержимое 1"/>
          <p:cNvSpPr>
            <a:spLocks noGrp="1"/>
          </p:cNvSpPr>
          <p:nvPr>
            <p:ph idx="1"/>
          </p:nvPr>
        </p:nvSpPr>
        <p:spPr>
          <a:xfrm>
            <a:off x="457200" y="1214438"/>
            <a:ext cx="8229600" cy="4792662"/>
          </a:xfrm>
        </p:spPr>
        <p:txBody>
          <a:bodyPr/>
          <a:lstStyle/>
          <a:p>
            <a:pPr eaLnBrk="1" hangingPunct="1"/>
            <a:r>
              <a:rPr lang="ru-RU" sz="2400" b="1" smtClean="0"/>
              <a:t>Прообраз этой игры существовал у древних ацтеков, живших на территории нынешней Мексики. Мяч, изготовленный из каучуковой соломы, был очень тяжелый. Игроки толкали мяч предплечьями и чтобы не пораниться надевали специальные доспехи.</a:t>
            </a:r>
          </a:p>
          <a:p>
            <a:pPr algn="just" eaLnBrk="1" hangingPunct="1"/>
            <a:r>
              <a:rPr lang="ru-RU" sz="2400" b="1" smtClean="0"/>
              <a:t>На Руси издавна была известна игра под названием «тес». Смысл игры заключался в том, что игроки по очереди забрасывали мяч на тесовую крышу. При этом они выполняли различные упражнения, если игрок ронял мяч, то упражнения выполнял его соперник. В целом было необходимо выполнить всю программу теса без потери мяча.</a:t>
            </a:r>
          </a:p>
        </p:txBody>
      </p:sp>
      <p:sp>
        <p:nvSpPr>
          <p:cNvPr id="3" name="Заголовок 2"/>
          <p:cNvSpPr>
            <a:spLocks noGrp="1"/>
          </p:cNvSpPr>
          <p:nvPr>
            <p:ph type="title"/>
          </p:nvPr>
        </p:nvSpPr>
        <p:spPr/>
        <p:txBody>
          <a:bodyPr/>
          <a:lstStyle/>
          <a:p>
            <a:pPr eaLnBrk="1" fontAlgn="auto" hangingPunct="1">
              <a:spcAft>
                <a:spcPts val="0"/>
              </a:spcAft>
              <a:defRPr/>
            </a:pPr>
            <a:r>
              <a:rPr lang="ru-RU" sz="3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a:t>
            </a:r>
            <a:endParaRPr lang="ru-RU" sz="36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50"/>
            <a:ext cx="8229600" cy="5721350"/>
          </a:xfrm>
        </p:spPr>
        <p:txBody>
          <a:bodyPr>
            <a:normAutofit lnSpcReduction="10000"/>
          </a:bodyPr>
          <a:lstStyle/>
          <a:p>
            <a:pPr marL="365760" indent="-256032" algn="just" eaLnBrk="1" fontAlgn="auto" hangingPunct="1">
              <a:spcAft>
                <a:spcPts val="0"/>
              </a:spcAft>
              <a:buFont typeface="Wingdings 3"/>
              <a:buChar char=""/>
              <a:defRPr/>
            </a:pPr>
            <a:r>
              <a:rPr lang="ru-RU" sz="2400" b="1" dirty="0" smtClean="0"/>
              <a:t>Преподаватель физического воспитания колледжа в </a:t>
            </a:r>
            <a:r>
              <a:rPr lang="ru-RU" sz="2400" b="1" dirty="0" err="1" smtClean="0"/>
              <a:t>Масачузетсе</a:t>
            </a:r>
            <a:r>
              <a:rPr lang="ru-RU" sz="2400" b="1" dirty="0" smtClean="0"/>
              <a:t> доктор Джеймс </a:t>
            </a:r>
            <a:r>
              <a:rPr lang="ru-RU" sz="2400" b="1" dirty="0" err="1" smtClean="0"/>
              <a:t>Нейсмит</a:t>
            </a:r>
            <a:r>
              <a:rPr lang="ru-RU" sz="2400" b="1" dirty="0" smtClean="0"/>
              <a:t>  был большим любителем спорта и великолепным спортсменом. Он убедился, что учить юнцов одной только гимнастике было неправильным. Резвые и непоседливые, они начинают скучать. И сами придумывают различные игры. Бегают за мячом, бросают его друг другу. Может быть, предложить им футбол? Но американский футбол слишком опасен для подростков. И доктор стал искать. Джеймс видел, с каким старанием подростки, например, бросают мяч, стараясь попасть в определенную цель. </a:t>
            </a:r>
            <a:r>
              <a:rPr lang="ru-RU" sz="2400" b="1" dirty="0" err="1" smtClean="0"/>
              <a:t>Нейсмит</a:t>
            </a:r>
            <a:r>
              <a:rPr lang="ru-RU" sz="2400" b="1" dirty="0" smtClean="0"/>
              <a:t> решил подвесить на определенной высоте ящики, но их на складе не оказалось, тогда пришлось водрузить в виде цели корзины. В игре были вратари – они защищали корзины. Постепенно шла модернизация игры и правил. Собственно, эта модернизация продолжается и в наши дни.     </a:t>
            </a:r>
            <a:endParaRPr lang="ru-RU" sz="2400" b="1"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53" name="Содержимое 4" descr="баскетбол.gif"/>
          <p:cNvPicPr>
            <a:picLocks noGrp="1" noChangeAspect="1"/>
          </p:cNvPicPr>
          <p:nvPr>
            <p:ph idx="1"/>
          </p:nvPr>
        </p:nvPicPr>
        <p:blipFill>
          <a:blip r:embed="rId2" cstate="print"/>
          <a:srcRect/>
          <a:stretch>
            <a:fillRect/>
          </a:stretch>
        </p:blipFill>
        <p:spPr>
          <a:xfrm>
            <a:off x="1571625" y="1643063"/>
            <a:ext cx="5929313" cy="4714875"/>
          </a:xfrm>
        </p:spPr>
      </p:pic>
      <p:sp>
        <p:nvSpPr>
          <p:cNvPr id="3" name="Заголовок 2"/>
          <p:cNvSpPr>
            <a:spLocks noGrp="1"/>
          </p:cNvSpPr>
          <p:nvPr>
            <p:ph type="title"/>
          </p:nvPr>
        </p:nvSpPr>
        <p:spPr/>
        <p:txBody>
          <a:bodyPr/>
          <a:lstStyle/>
          <a:p>
            <a:pPr eaLnBrk="1" fontAlgn="auto" hangingPunct="1">
              <a:spcAft>
                <a:spcPts val="0"/>
              </a:spcAft>
              <a:defRPr/>
            </a:pP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Баскетбол</a:t>
            </a:r>
            <a:endParaRPr lang="ru-RU" sz="60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71563"/>
            <a:ext cx="8229600" cy="4935537"/>
          </a:xfrm>
        </p:spPr>
        <p:txBody>
          <a:bodyPr>
            <a:normAutofit lnSpcReduction="10000"/>
          </a:bodyPr>
          <a:lstStyle/>
          <a:p>
            <a:pPr marL="365760" indent="-256032" algn="just" eaLnBrk="1" fontAlgn="auto" hangingPunct="1">
              <a:spcAft>
                <a:spcPts val="0"/>
              </a:spcAft>
              <a:buFont typeface="Wingdings 3"/>
              <a:buChar char=""/>
              <a:defRPr/>
            </a:pPr>
            <a:r>
              <a:rPr lang="ru-RU" sz="2400" b="1" dirty="0" smtClean="0"/>
              <a:t>Эта игра происходила между двумя командами, участники которых старались кидать мяч (или другой предмет) в противоположных направлениях. Таких игр было несколько. Самая древняя из них, и больше всего напоминающая современную игру – это </a:t>
            </a:r>
            <a:r>
              <a:rPr lang="ru-RU" sz="2400" b="1" dirty="0" err="1" smtClean="0"/>
              <a:t>цу-чу</a:t>
            </a:r>
            <a:r>
              <a:rPr lang="ru-RU" sz="2400" b="1" dirty="0" smtClean="0"/>
              <a:t>, в которую играли в четвертом веке до нашей эры в Китае.</a:t>
            </a:r>
          </a:p>
          <a:p>
            <a:pPr marL="365760" indent="-256032" algn="just" eaLnBrk="1" fontAlgn="auto" hangingPunct="1">
              <a:spcAft>
                <a:spcPts val="0"/>
              </a:spcAft>
              <a:buFont typeface="Wingdings 3"/>
              <a:buChar char=""/>
              <a:defRPr/>
            </a:pPr>
            <a:r>
              <a:rPr lang="ru-RU" sz="2400" b="1" dirty="0" smtClean="0"/>
              <a:t>Через две тысячи лет после китайцев эта игра была </a:t>
            </a:r>
            <a:r>
              <a:rPr lang="ru-RU" sz="2400" b="1" dirty="0" err="1" smtClean="0"/>
              <a:t>черезвычайно</a:t>
            </a:r>
            <a:r>
              <a:rPr lang="ru-RU" sz="2400" b="1" dirty="0" smtClean="0"/>
              <a:t> популярна у древних греков. В Спарте в нее играли даже девушки.</a:t>
            </a:r>
          </a:p>
          <a:p>
            <a:pPr marL="365760" indent="-256032" algn="just" eaLnBrk="1" fontAlgn="auto" hangingPunct="1">
              <a:spcAft>
                <a:spcPts val="0"/>
              </a:spcAft>
              <a:buFont typeface="Wingdings 3"/>
              <a:buChar char=""/>
              <a:defRPr/>
            </a:pPr>
            <a:r>
              <a:rPr lang="ru-RU" sz="2400" b="1" dirty="0" smtClean="0"/>
              <a:t>Похожей игрой увлекались и древние римляне. Играли любыми частями тела. Если игрок промахивался, то его команда весьма сурово наказывалась: у нее отбирали ранее набранные очки. Судьи находились на возвышении и оттуда наблюдали за ходом игры.</a:t>
            </a:r>
          </a:p>
        </p:txBody>
      </p:sp>
      <p:sp>
        <p:nvSpPr>
          <p:cNvPr id="3" name="Заголовок 2"/>
          <p:cNvSpPr>
            <a:spLocks noGrp="1"/>
          </p:cNvSpPr>
          <p:nvPr>
            <p:ph type="title"/>
          </p:nvPr>
        </p:nvSpPr>
        <p:spPr/>
        <p:txBody>
          <a:bodyPr/>
          <a:lstStyle/>
          <a:p>
            <a:pPr eaLnBrk="1" fontAlgn="auto" hangingPunct="1">
              <a:spcAft>
                <a:spcPts val="0"/>
              </a:spcAft>
              <a:defRPr/>
            </a:pP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a:t>
            </a:r>
            <a:endParaRPr lang="ru-RU"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625" y="214313"/>
            <a:ext cx="8229600" cy="5786437"/>
          </a:xfrm>
        </p:spPr>
        <p:txBody>
          <a:bodyPr>
            <a:normAutofit fontScale="92500" lnSpcReduction="10000"/>
          </a:bodyPr>
          <a:lstStyle/>
          <a:p>
            <a:pPr marL="365760" indent="-256032" algn="just" eaLnBrk="1" fontAlgn="auto" hangingPunct="1">
              <a:spcAft>
                <a:spcPts val="0"/>
              </a:spcAft>
              <a:buFont typeface="Wingdings 3"/>
              <a:buChar char=""/>
              <a:defRPr/>
            </a:pPr>
            <a:r>
              <a:rPr lang="ru-RU" sz="2400" b="1" dirty="0" smtClean="0"/>
              <a:t>Российские историки сообщали, что в старинных рукописях также упоминалось об этой игре. «Бородатые мужики бегают по полю в коротких штанах и грубых ботинках с мячом, которому не дают упасть на землю». В 1897г. при Петербургском кружке любителей спорта была организованна первая команда этой игры в России.</a:t>
            </a:r>
          </a:p>
          <a:p>
            <a:pPr marL="365760" indent="-256032" algn="just" eaLnBrk="1" fontAlgn="auto" hangingPunct="1">
              <a:spcAft>
                <a:spcPts val="0"/>
              </a:spcAft>
              <a:buFont typeface="Wingdings 3"/>
              <a:buChar char=""/>
              <a:defRPr/>
            </a:pPr>
            <a:r>
              <a:rPr lang="ru-RU" sz="2400" b="1" dirty="0" smtClean="0"/>
              <a:t>Исторические летописи рассказывают, что в 217г. Новой эры где-то в районе города Дерби (Англия) кельты нанесли поражение римлянам в игре, являющейся прообразом этой игры. Но тогда смысл этой игры был в удержании мяча. В Кингстоне на Темзе в 1846 году состоялся матч между двумя клубами с неограниченным числом участников. Вот как описывает его журналист местной газеты: «Они начали в 11 часов утра и бегали за мячом до 5 часов вечера. Согласно правилам, мяч можно отбивать в любое место в пределах города. Выигрывает та команда, которая к пяти часам подведет мяч ближе всех к условленному месту». Правила современной игры были выработаны в Англии в 1848году.      </a:t>
            </a:r>
          </a:p>
          <a:p>
            <a:pPr marL="365760" indent="-256032" eaLnBrk="1" fontAlgn="auto" hangingPunct="1">
              <a:spcAft>
                <a:spcPts val="0"/>
              </a:spcAft>
              <a:buFont typeface="Wingdings 3"/>
              <a:buChar char=""/>
              <a:defRPr/>
            </a:pPr>
            <a:endParaRPr lang="ru-RU" sz="2400" b="1" dirty="0"/>
          </a:p>
        </p:txBody>
      </p:sp>
      <p:sp>
        <p:nvSpPr>
          <p:cNvPr id="3" name="Заголовок 2"/>
          <p:cNvSpPr>
            <a:spLocks noGrp="1"/>
          </p:cNvSpPr>
          <p:nvPr>
            <p:ph type="title"/>
          </p:nvPr>
        </p:nvSpPr>
        <p:spPr/>
        <p:txBody>
          <a:bodyPr/>
          <a:lstStyle/>
          <a:p>
            <a:pPr eaLnBrk="1" fontAlgn="auto" hangingPunct="1">
              <a:spcAft>
                <a:spcPts val="0"/>
              </a:spcAft>
              <a:defRPr/>
            </a:pPr>
            <a:r>
              <a:rPr lang="ru-RU" dirty="0" smtClean="0"/>
              <a:t> </a:t>
            </a:r>
            <a:endParaRPr lang="ru-RU"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5" name="Содержимое 5" descr="01.gif"/>
          <p:cNvPicPr>
            <a:picLocks noGrp="1" noChangeAspect="1"/>
          </p:cNvPicPr>
          <p:nvPr>
            <p:ph idx="1"/>
          </p:nvPr>
        </p:nvPicPr>
        <p:blipFill>
          <a:blip r:embed="rId2" cstate="print"/>
          <a:srcRect/>
          <a:stretch>
            <a:fillRect/>
          </a:stretch>
        </p:blipFill>
        <p:spPr>
          <a:xfrm>
            <a:off x="2357438" y="1500188"/>
            <a:ext cx="5143500" cy="5143500"/>
          </a:xfrm>
        </p:spPr>
      </p:pic>
      <p:sp>
        <p:nvSpPr>
          <p:cNvPr id="5" name="Прямоугольник 4"/>
          <p:cNvSpPr/>
          <p:nvPr/>
        </p:nvSpPr>
        <p:spPr>
          <a:xfrm>
            <a:off x="2004822" y="357166"/>
            <a:ext cx="5134355" cy="923330"/>
          </a:xfrm>
          <a:prstGeom prst="rect">
            <a:avLst/>
          </a:prstGeom>
          <a:noFill/>
        </p:spPr>
        <p:txBody>
          <a:bodyPr>
            <a:spAutoFit/>
          </a:bodyPr>
          <a:lstStyle/>
          <a:p>
            <a:pPr algn="ctr" fontAlgn="auto">
              <a:spcBef>
                <a:spcPts val="0"/>
              </a:spcBef>
              <a:spcAft>
                <a:spcPts val="0"/>
              </a:spcAft>
              <a:defRPr/>
            </a:pPr>
            <a:r>
              <a:rPr lang="ru-RU"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футбол</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Содержимое 1"/>
          <p:cNvSpPr>
            <a:spLocks noGrp="1"/>
          </p:cNvSpPr>
          <p:nvPr>
            <p:ph idx="1"/>
          </p:nvPr>
        </p:nvSpPr>
        <p:spPr>
          <a:xfrm>
            <a:off x="457200" y="1000125"/>
            <a:ext cx="8229600" cy="5006975"/>
          </a:xfrm>
        </p:spPr>
        <p:txBody>
          <a:bodyPr/>
          <a:lstStyle/>
          <a:p>
            <a:pPr algn="just">
              <a:buFont typeface="Wingdings 3" pitchFamily="18" charset="2"/>
              <a:buNone/>
            </a:pPr>
            <a:r>
              <a:rPr lang="ru-RU" sz="2400" b="1" smtClean="0"/>
              <a:t>	Летающий мяч – так в переводе на русский язык звучит название этой игры. Рассказывать о правилах игры нет нужды – они общеизвестны.</a:t>
            </a:r>
          </a:p>
          <a:p>
            <a:pPr algn="just">
              <a:buFont typeface="Wingdings 3" pitchFamily="18" charset="2"/>
              <a:buNone/>
            </a:pPr>
            <a:r>
              <a:rPr lang="ru-RU" sz="2400" b="1" smtClean="0"/>
              <a:t>	Спортивные историки утверждают, что эта игра зародилась в конце прошлого века в американском городе Гелиоке. Большой любитель спорта и веселый выдумщик Вильям Морган решил поднять сетку на теннисном корте повыше и играть несколько большим мячом. И играть не ракеткой, а руками. </a:t>
            </a:r>
          </a:p>
          <a:p>
            <a:pPr algn="just">
              <a:buFont typeface="Wingdings 3" pitchFamily="18" charset="2"/>
              <a:buNone/>
            </a:pPr>
            <a:r>
              <a:rPr lang="ru-RU" sz="2400" b="1" smtClean="0"/>
              <a:t>	Первые правила были изданы в 1897 году в США и имели всего десять параграфов.</a:t>
            </a:r>
          </a:p>
          <a:p>
            <a:pPr algn="just">
              <a:buFont typeface="Wingdings 3" pitchFamily="18" charset="2"/>
              <a:buNone/>
            </a:pPr>
            <a:r>
              <a:rPr lang="ru-RU" sz="2400" b="1" smtClean="0"/>
              <a:t>	Постепенно игра приобрела свое нынешнее лицо, стала увлекательной игрой, коллективной.</a:t>
            </a:r>
          </a:p>
        </p:txBody>
      </p:sp>
      <p:sp>
        <p:nvSpPr>
          <p:cNvPr id="3" name="Заголовок 2"/>
          <p:cNvSpPr>
            <a:spLocks noGrp="1"/>
          </p:cNvSpPr>
          <p:nvPr>
            <p:ph type="title"/>
          </p:nvPr>
        </p:nvSpPr>
        <p:spPr>
          <a:xfrm>
            <a:off x="457200" y="274638"/>
            <a:ext cx="8229600" cy="1082660"/>
          </a:xfrm>
        </p:spPr>
        <p:txBody>
          <a:bodyPr/>
          <a:lstStyle/>
          <a:p>
            <a:pPr>
              <a:defRPr/>
            </a:pPr>
            <a:r>
              <a:rPr lang="ru-RU" sz="4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a:t>
            </a:r>
            <a:endParaRPr lang="ru-RU" sz="48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Содержимое 1"/>
          <p:cNvSpPr>
            <a:spLocks noGrp="1"/>
          </p:cNvSpPr>
          <p:nvPr>
            <p:ph idx="1"/>
          </p:nvPr>
        </p:nvSpPr>
        <p:spPr>
          <a:xfrm>
            <a:off x="457200" y="285750"/>
            <a:ext cx="8229600" cy="5721350"/>
          </a:xfrm>
        </p:spPr>
        <p:txBody>
          <a:bodyPr/>
          <a:lstStyle/>
          <a:p>
            <a:pPr algn="just"/>
            <a:r>
              <a:rPr lang="ru-RU" sz="2400" b="1" smtClean="0"/>
              <a:t>Хотя США и считается родиной этой игры, настоящей матерью ее не назовешь. И не случайно еще в 20-х годах в Германии были изданы правила игры под названием «…. – русская народная игра».</a:t>
            </a:r>
          </a:p>
          <a:p>
            <a:pPr algn="just"/>
            <a:r>
              <a:rPr lang="ru-RU" sz="2400" b="1" smtClean="0"/>
              <a:t>Советская школа этой игры считалась лучшей в мире. «Мы видели игру и во Франции, - писала французская спортивная газета «Экип», - но если сравнить ее с игрой Советского Союза, то это все равно что сравнивать автобус с реактивным самолетом».</a:t>
            </a:r>
          </a:p>
          <a:p>
            <a:pPr algn="just"/>
            <a:r>
              <a:rPr lang="ru-RU" sz="2400" b="1" smtClean="0"/>
              <a:t>Эта игра самая массовая в нашей стране. Играя мы начинаем понимать, почем фунт лиха. А когда смотрим  игру настоящих мастеров, то уже всем своим существом сознаем, что это тот самый высший пилотаж, который по плечу лишь тем, кто не пожалел усилий, чтобы стать полноправным хозяином на площадке.</a:t>
            </a:r>
          </a:p>
        </p:txBody>
      </p:sp>
      <p:sp>
        <p:nvSpPr>
          <p:cNvPr id="3" name="Заголовок 2"/>
          <p:cNvSpPr>
            <a:spLocks noGrp="1"/>
          </p:cNvSpPr>
          <p:nvPr>
            <p:ph type="title"/>
          </p:nvPr>
        </p:nvSpPr>
        <p:spPr/>
        <p:txBody>
          <a:bodyPr/>
          <a:lstStyle/>
          <a:p>
            <a:pPr>
              <a:defRPr/>
            </a:pPr>
            <a:endParaRPr lang="ru-RU"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7" name="Содержимое 4" descr="мяч волейбльный.gif"/>
          <p:cNvPicPr>
            <a:picLocks noGrp="1" noChangeAspect="1"/>
          </p:cNvPicPr>
          <p:nvPr>
            <p:ph idx="1"/>
          </p:nvPr>
        </p:nvPicPr>
        <p:blipFill>
          <a:blip r:embed="rId2" cstate="print"/>
          <a:srcRect/>
          <a:stretch>
            <a:fillRect/>
          </a:stretch>
        </p:blipFill>
        <p:spPr>
          <a:xfrm>
            <a:off x="2428875" y="1643063"/>
            <a:ext cx="4357688" cy="4786312"/>
          </a:xfrm>
        </p:spPr>
      </p:pic>
      <p:sp>
        <p:nvSpPr>
          <p:cNvPr id="4" name="Прямоугольник 3"/>
          <p:cNvSpPr/>
          <p:nvPr/>
        </p:nvSpPr>
        <p:spPr>
          <a:xfrm>
            <a:off x="2004822" y="500042"/>
            <a:ext cx="4853194" cy="1015663"/>
          </a:xfrm>
          <a:prstGeom prst="rect">
            <a:avLst/>
          </a:prstGeom>
          <a:noFill/>
        </p:spPr>
        <p:txBody>
          <a:bodyPr>
            <a:spAutoFit/>
          </a:bodyPr>
          <a:lstStyle/>
          <a:p>
            <a:pPr algn="ctr" fontAlgn="auto">
              <a:spcBef>
                <a:spcPts val="0"/>
              </a:spcBef>
              <a:spcAft>
                <a:spcPts val="0"/>
              </a:spcAft>
              <a:defRPr/>
            </a:pPr>
            <a:r>
              <a:rPr lang="ru-RU" sz="6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волейбол</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83188"/>
          </a:xfrm>
        </p:spPr>
        <p:txBody>
          <a:bodyPr/>
          <a:lstStyle/>
          <a:p>
            <a:pPr algn="ctr" eaLnBrk="1" fontAlgn="auto" hangingPunct="1">
              <a:spcAft>
                <a:spcPts val="0"/>
              </a:spcAft>
              <a:defRPr/>
            </a:pPr>
            <a:r>
              <a:rPr lang="ru-RU" sz="6000" dirty="0" smtClean="0"/>
              <a:t>Назовите фамилию ученого, победителя древних Олимпийских игр в кулачном бою.  </a:t>
            </a:r>
            <a:endParaRPr lang="ru-RU" sz="6000"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ru-RU" sz="4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a:t>
            </a:r>
          </a:p>
        </p:txBody>
      </p:sp>
      <p:sp>
        <p:nvSpPr>
          <p:cNvPr id="107522" name="Rectangle 3"/>
          <p:cNvSpPr>
            <a:spLocks noGrp="1"/>
          </p:cNvSpPr>
          <p:nvPr>
            <p:ph type="body" idx="1"/>
          </p:nvPr>
        </p:nvSpPr>
        <p:spPr>
          <a:xfrm>
            <a:off x="457200" y="1071563"/>
            <a:ext cx="8229600" cy="4935537"/>
          </a:xfrm>
        </p:spPr>
        <p:txBody>
          <a:bodyPr/>
          <a:lstStyle/>
          <a:p>
            <a:pPr eaLnBrk="1" hangingPunct="1"/>
            <a:r>
              <a:rPr lang="ru-RU" sz="2400" b="1" smtClean="0"/>
              <a:t>Эта игра довольно близкий родственник баскетбола. И хотя мяч в игре забрасывают не в корзину, а в ворота, в этой игре очень много из арсенала баскетбола.</a:t>
            </a:r>
          </a:p>
          <a:p>
            <a:pPr eaLnBrk="1" hangingPunct="1"/>
            <a:r>
              <a:rPr lang="ru-RU" sz="2400" b="1" smtClean="0"/>
              <a:t>Какова вкратце история этой игры? Благодаря школьному инспектору, чеху по национальности, Йозефу Кленкуру в 1892 году стала известна игра, напоминающая во многом нынешнюю игру. Игра называлась «ческа хазена». Ею и поныне увлекаются в Чехословакии.</a:t>
            </a:r>
          </a:p>
          <a:p>
            <a:pPr eaLnBrk="1" hangingPunct="1">
              <a:buFont typeface="Wingdings 3" pitchFamily="18" charset="2"/>
              <a:buNone/>
            </a:pPr>
            <a:r>
              <a:rPr lang="ru-RU" sz="2400" b="1" smtClean="0"/>
              <a:t>    В 1898 году преподаватель ордрупской реальной гимназии в Дании Хольгер Нильсон начал играть с учащимися в игру, которую он назвал «хаандбольд». Она также напоминала нашу современную игру.</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Содержимое 1"/>
          <p:cNvSpPr>
            <a:spLocks noGrp="1"/>
          </p:cNvSpPr>
          <p:nvPr>
            <p:ph idx="1"/>
          </p:nvPr>
        </p:nvSpPr>
        <p:spPr>
          <a:xfrm>
            <a:off x="457200" y="0"/>
            <a:ext cx="8229600" cy="6572250"/>
          </a:xfrm>
        </p:spPr>
        <p:txBody>
          <a:bodyPr/>
          <a:lstStyle/>
          <a:p>
            <a:pPr algn="just"/>
            <a:r>
              <a:rPr lang="ru-RU" sz="2400" b="1" smtClean="0"/>
              <a:t>На Украине увлекались этой игрой еще в начале 20 века. Играли семь на семь. Играли в основном только девушки. На первых порах с мячом передвигаться запрещалось. Но вскоре в правила были внесены изменения. Разрешали применять дриблинг и передвижение с мячом.</a:t>
            </a:r>
          </a:p>
          <a:p>
            <a:pPr algn="just"/>
            <a:r>
              <a:rPr lang="ru-RU" sz="2400" b="1" smtClean="0"/>
              <a:t>Родиной «большой игры» (11:11) была Германия. Впервые опробовал игру такого типа в 1917 году преподаватель гимназии Макс Хайзер. Подобно изобретателю баскетбола Нейсмиту, он искал для своих учениц более эмоциональные физические упражнения и наконец вывел их… на футбольное поле. Девушки стали загонять мяч в ворота руками. Такие игры с мячом были популярны в Германии в начале 20 столетия, в которых было немало из того, что мы видим в современной игре. У нас в эту игру стали играть впервые после революции в Москве.</a:t>
            </a:r>
          </a:p>
          <a:p>
            <a:endParaRPr lang="ru-RU" sz="2400" b="1" smtClean="0"/>
          </a:p>
        </p:txBody>
      </p:sp>
      <p:sp>
        <p:nvSpPr>
          <p:cNvPr id="3" name="Заголовок 2"/>
          <p:cNvSpPr>
            <a:spLocks noGrp="1"/>
          </p:cNvSpPr>
          <p:nvPr>
            <p:ph type="title"/>
          </p:nvPr>
        </p:nvSpPr>
        <p:spPr/>
        <p:txBody>
          <a:bodyPr/>
          <a:lstStyle/>
          <a:p>
            <a:pPr>
              <a:defRPr/>
            </a:pPr>
            <a:endParaRPr lang="ru-RU"/>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title"/>
          </p:nvPr>
        </p:nvSpPr>
        <p:spPr bwMode="auto">
          <a:xfrm>
            <a:off x="457200" y="274638"/>
            <a:ext cx="6972320" cy="1143000"/>
          </a:xfrm>
        </p:spPr>
        <p:txBody>
          <a:bodyPr wrap="square" lIns="91440" tIns="45720" rIns="91440" bIns="45720" numCol="1" anchorCtr="0" compatLnSpc="1">
            <a:prstTxWarp prst="textNoShape">
              <a:avLst/>
            </a:prstTxWarp>
          </a:bodyPr>
          <a:lstStyle/>
          <a:p>
            <a:pPr eaLnBrk="1" hangingPunct="1">
              <a:defRPr/>
            </a:pP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charset="0"/>
              </a:rPr>
              <a:t>		ГАНДБОЛ</a:t>
            </a:r>
          </a:p>
        </p:txBody>
      </p:sp>
      <p:pic>
        <p:nvPicPr>
          <p:cNvPr id="109570" name="Picture 4" descr="1"/>
          <p:cNvPicPr>
            <a:picLocks noChangeAspect="1" noChangeArrowheads="1"/>
          </p:cNvPicPr>
          <p:nvPr/>
        </p:nvPicPr>
        <p:blipFill>
          <a:blip r:embed="rId2" cstate="print"/>
          <a:srcRect/>
          <a:stretch>
            <a:fillRect/>
          </a:stretch>
        </p:blipFill>
        <p:spPr bwMode="auto">
          <a:xfrm>
            <a:off x="1619250" y="2060575"/>
            <a:ext cx="5689600" cy="3600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p:cNvSpPr>
          <p:nvPr>
            <p:ph type="title"/>
          </p:nvPr>
        </p:nvSpPr>
        <p:spPr bwMode="auto"/>
        <p:txBody>
          <a:bodyPr wrap="square" lIns="91440" tIns="45720" rIns="91440" bIns="45720" numCol="1" anchorCtr="0" compatLnSpc="1">
            <a:prstTxWarp prst="textNoShape">
              <a:avLst/>
            </a:prstTxWarp>
          </a:bodyPr>
          <a:lstStyle/>
          <a:p>
            <a:pPr algn="ctr" eaLnBrk="1" hangingPunct="1">
              <a:defRPr/>
            </a:pP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charset="0"/>
              </a:rPr>
              <a:t>ТЕМНАЯ ЛОШАДКА</a:t>
            </a:r>
          </a:p>
        </p:txBody>
      </p:sp>
      <p:pic>
        <p:nvPicPr>
          <p:cNvPr id="110594" name="Picture 4" descr="2"/>
          <p:cNvPicPr>
            <a:picLocks noChangeAspect="1" noChangeArrowheads="1"/>
          </p:cNvPicPr>
          <p:nvPr/>
        </p:nvPicPr>
        <p:blipFill>
          <a:blip r:embed="rId2" cstate="print"/>
          <a:srcRect/>
          <a:stretch>
            <a:fillRect/>
          </a:stretch>
        </p:blipFill>
        <p:spPr bwMode="auto">
          <a:xfrm>
            <a:off x="2700338" y="1752600"/>
            <a:ext cx="3743325" cy="3836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Содержимое 1"/>
          <p:cNvSpPr>
            <a:spLocks noGrp="1"/>
          </p:cNvSpPr>
          <p:nvPr>
            <p:ph idx="1"/>
          </p:nvPr>
        </p:nvSpPr>
        <p:spPr>
          <a:xfrm>
            <a:off x="457200" y="857250"/>
            <a:ext cx="8229600" cy="5143500"/>
          </a:xfrm>
        </p:spPr>
        <p:txBody>
          <a:bodyPr/>
          <a:lstStyle/>
          <a:p>
            <a:pPr algn="just" eaLnBrk="1" hangingPunct="1"/>
            <a:r>
              <a:rPr lang="ru-RU" sz="2800" b="1" smtClean="0"/>
              <a:t>В 1894 году в Париже состоялся Учредительный конгресс сторонников олимпизма. Кроме французов на конгрессе собрались англичане, американцы, шведы, испанцы, итальянцы, бельгийцы, венгры…</a:t>
            </a:r>
          </a:p>
          <a:p>
            <a:pPr algn="just" eaLnBrk="1" hangingPunct="1"/>
            <a:r>
              <a:rPr lang="ru-RU" sz="2800" b="1" smtClean="0"/>
              <a:t>Конгресс принял решение возродить олимпийские игры.</a:t>
            </a:r>
          </a:p>
          <a:p>
            <a:pPr algn="just" eaLnBrk="1" hangingPunct="1"/>
            <a:r>
              <a:rPr lang="ru-RU" sz="2800" b="1" smtClean="0"/>
              <a:t>Кто считается организатором современных Олимпийских игр; автором стихотворения «Ода спорту»?</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Содержимое 1"/>
          <p:cNvSpPr>
            <a:spLocks noGrp="1"/>
          </p:cNvSpPr>
          <p:nvPr>
            <p:ph idx="1"/>
          </p:nvPr>
        </p:nvSpPr>
        <p:spPr/>
        <p:txBody>
          <a:bodyPr/>
          <a:lstStyle/>
          <a:p>
            <a:endParaRPr lang="ru-RU" smtClean="0"/>
          </a:p>
        </p:txBody>
      </p:sp>
      <p:sp>
        <p:nvSpPr>
          <p:cNvPr id="3" name="Заголовок 2"/>
          <p:cNvSpPr>
            <a:spLocks noGrp="1"/>
          </p:cNvSpPr>
          <p:nvPr>
            <p:ph type="title"/>
          </p:nvPr>
        </p:nvSpPr>
        <p:spPr>
          <a:xfrm>
            <a:off x="457200" y="714356"/>
            <a:ext cx="8229600" cy="5072098"/>
          </a:xfrm>
        </p:spPr>
        <p:txBody>
          <a:bodyPr/>
          <a:lstStyle/>
          <a:p>
            <a:pPr algn="ctr">
              <a:defRPr/>
            </a:pP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Пьер де </a:t>
            </a:r>
            <a:r>
              <a:rPr lang="ru-RU" sz="6000"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Кубертэн</a:t>
            </a: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 организатор</a:t>
            </a:r>
            <a:b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современных олимпийский игр</a:t>
            </a:r>
            <a:endParaRPr lang="ru-RU" sz="6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665" name="Содержимое 3" descr="мяч.gif"/>
          <p:cNvPicPr>
            <a:picLocks noGrp="1" noChangeAspect="1"/>
          </p:cNvPicPr>
          <p:nvPr>
            <p:ph idx="1"/>
          </p:nvPr>
        </p:nvPicPr>
        <p:blipFill>
          <a:blip r:embed="rId2" cstate="print"/>
          <a:srcRect/>
          <a:stretch>
            <a:fillRect/>
          </a:stretch>
        </p:blipFill>
        <p:spPr>
          <a:xfrm>
            <a:off x="428625" y="285750"/>
            <a:ext cx="8572500" cy="6357938"/>
          </a:xfrm>
        </p:spPr>
      </p:pic>
      <p:sp>
        <p:nvSpPr>
          <p:cNvPr id="3" name="Заголовок 2"/>
          <p:cNvSpPr>
            <a:spLocks noGrp="1"/>
          </p:cNvSpPr>
          <p:nvPr>
            <p:ph type="title"/>
          </p:nvPr>
        </p:nvSpPr>
        <p:spPr>
          <a:xfrm>
            <a:off x="714348" y="274638"/>
            <a:ext cx="7972452" cy="6297634"/>
          </a:xfrm>
        </p:spPr>
        <p:txBody>
          <a:bodyPr>
            <a:normAutofit fontScale="90000"/>
          </a:bodyPr>
          <a:lstStyle/>
          <a:p>
            <a:pPr>
              <a:defRPr/>
            </a:pP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Мы надеемся, что праздник</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Никого не огорчил,</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Мы искали, мы старались, </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Мы вложили много сил.</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Вот настал момент прощанья, </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Будет краткой наша речь.</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Говорим вам «До свиданья,</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До счастливых новых встреч!»</a:t>
            </a:r>
            <a:b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1200</TotalTime>
  <Words>1489</Words>
  <Application>Microsoft Office PowerPoint</Application>
  <PresentationFormat>Экран (4:3)</PresentationFormat>
  <Paragraphs>128</Paragraphs>
  <Slides>96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96</vt:i4>
      </vt:variant>
    </vt:vector>
  </HeadingPairs>
  <TitlesOfParts>
    <vt:vector size="97" baseType="lpstr">
      <vt:lpstr>Открытая</vt:lpstr>
      <vt:lpstr>игра</vt:lpstr>
      <vt:lpstr>  Разминка  для первой команды</vt:lpstr>
      <vt:lpstr>Назовите средства закаливания.</vt:lpstr>
      <vt:lpstr>    Кому принадлежат слова   «В человеке должно быть все   прекрасно…»?</vt:lpstr>
      <vt:lpstr>Назовите только женский гимнастический снаряд.  </vt:lpstr>
      <vt:lpstr>Какому спортсмену нежелательно иметь открытое лицо?</vt:lpstr>
      <vt:lpstr>В каких видах спорта нужна мишень?</vt:lpstr>
      <vt:lpstr>Перечислите спортивные игры.</vt:lpstr>
      <vt:lpstr>Назовите фамилию ученого, победителя древних Олимпийских игр в кулачном бою.  </vt:lpstr>
      <vt:lpstr>Какой спортсмен бежал как угорелый?</vt:lpstr>
      <vt:lpstr>  Каким спортсменам (как их называют) вы пожелаете попутного ветра?</vt:lpstr>
      <vt:lpstr>Как называют игрока в футбол, который мечтает о безразмерных воротах?</vt:lpstr>
      <vt:lpstr>Какое самое высокое спортивное звание?</vt:lpstr>
      <vt:lpstr>Назовите шахматные фигуры.</vt:lpstr>
      <vt:lpstr> Что такое  скейтбординг?</vt:lpstr>
      <vt:lpstr>Какого спортсмена можно назвать кузнецом?</vt:lpstr>
      <vt:lpstr>  РАЗМИНКА  ДЛЯ ВТОРОЙ КОМАНДЫ</vt:lpstr>
      <vt:lpstr> Назовите только мужские  гимнастические снаряды.</vt:lpstr>
      <vt:lpstr>  Какой результат может быть в игре?    </vt:lpstr>
      <vt:lpstr>Какой спортсмен не может сделать из мухи слона?</vt:lpstr>
      <vt:lpstr>За что не стоит бежать 42км 195м, чтобы получить то же самое, пробежав 100м?    </vt:lpstr>
      <vt:lpstr>В каком виде спорта судья произносит команду «Брэк!»?</vt:lpstr>
      <vt:lpstr> В каком виде спорта важен  попутный ветер?</vt:lpstr>
      <vt:lpstr>К каким видам спорта больше подходит пословица «Не помажешь -  не поедешь!»?</vt:lpstr>
      <vt:lpstr>Назовите разновидности лыж.</vt:lpstr>
      <vt:lpstr>Какой спортивный разряд выше –  1 или 3?</vt:lpstr>
      <vt:lpstr>Как называется игра с мячом на воде?</vt:lpstr>
      <vt:lpstr>Какая эмблема была на Олимпийских играх в Москве?</vt:lpstr>
      <vt:lpstr> Перечислите виды борьбы.</vt:lpstr>
      <vt:lpstr> Что такое серфинг?</vt:lpstr>
      <vt:lpstr>От кого нужно беречь защитников в игре?</vt:lpstr>
      <vt:lpstr> Задания командам</vt:lpstr>
      <vt:lpstr>За одну минуту написать как можно больше спортивных терминов. Первая команда – на букву «Б». Вторая команда – на букву «В».</vt:lpstr>
      <vt:lpstr>Гонка за лидером</vt:lpstr>
      <vt:lpstr>Как часто проводятся Олимпийские игры? </vt:lpstr>
      <vt:lpstr> Какое количество игроков в футбольной команде?</vt:lpstr>
      <vt:lpstr>Без чего судья не может выйти на поле?</vt:lpstr>
      <vt:lpstr>В какой игре пользуются самым легким мячом?</vt:lpstr>
      <vt:lpstr>Как называется строй, в котором занимающиеся стоят плечо к плечу? </vt:lpstr>
      <vt:lpstr>Как называется расстояние между стоящими в шеренге?</vt:lpstr>
      <vt:lpstr>Неправильно взятый старт.</vt:lpstr>
      <vt:lpstr>Как называют вратаря?</vt:lpstr>
      <vt:lpstr>Как называют бегуна на короткие дистанции?</vt:lpstr>
      <vt:lpstr>Какой инвентарь необходим для игры в бадминтон?</vt:lpstr>
      <vt:lpstr>Где проводились первые Олимпийские игры?</vt:lpstr>
      <vt:lpstr>Что дают (произносят) спортсмены и судьи на Олимпийских играх?</vt:lpstr>
      <vt:lpstr>Как называется бег по пересеченной местности?</vt:lpstr>
      <vt:lpstr>Какой удар применяют игроки в волейболе?</vt:lpstr>
      <vt:lpstr>Какие могут быть современные Олимпийские игры?</vt:lpstr>
      <vt:lpstr>В каком виде спорта самый высокий старт?</vt:lpstr>
      <vt:lpstr>Чем награждаются победители современных Олимпийских игр?</vt:lpstr>
      <vt:lpstr>Как называется борьба на руках?</vt:lpstr>
      <vt:lpstr>Как называют судью в боксе?</vt:lpstr>
      <vt:lpstr>Как называют скоростной спуск на управляемых санях?</vt:lpstr>
      <vt:lpstr>Как называют человека, лазающего по скалам?</vt:lpstr>
      <vt:lpstr>Упражнение в гимнастике, выполняемое на опорном снаряде?</vt:lpstr>
      <vt:lpstr> </vt:lpstr>
      <vt:lpstr>Какова длина марафонской дистанции?</vt:lpstr>
      <vt:lpstr>Сколько фигур играет в шахматах с одной стороны?</vt:lpstr>
      <vt:lpstr>Что требует зритель в хоккее?</vt:lpstr>
      <vt:lpstr>В какой игре пользуются самым тяжелым мячом? </vt:lpstr>
      <vt:lpstr>Как называется строй, в котором занимающиеся стоят в затылок друг  за другом?</vt:lpstr>
      <vt:lpstr>Как называется расстояние между стоящими в колонне?</vt:lpstr>
      <vt:lpstr>Как называется удар по воротам за нарушение правил?</vt:lpstr>
      <vt:lpstr>Как называют спортсмена, поднимающего штангу? </vt:lpstr>
      <vt:lpstr>Как называют бегуна на средние дистанции?</vt:lpstr>
      <vt:lpstr>Какой инвентарь необходим для игры в лапту?</vt:lpstr>
      <vt:lpstr>Где проводились первые Олимпийские игры в России?</vt:lpstr>
      <vt:lpstr>Участвовали ли женщины в древних Олимпийских играх?</vt:lpstr>
      <vt:lpstr>Как еще называется передача мяча?</vt:lpstr>
      <vt:lpstr>На что восходят спортсмены для награждения?</vt:lpstr>
      <vt:lpstr>Назовите девиз Олимпийских игр?</vt:lpstr>
      <vt:lpstr>В каком виде спорта самый низкий старт?</vt:lpstr>
      <vt:lpstr>Чем награждались победители древних Олимпийских игр?</vt:lpstr>
      <vt:lpstr>За применение на соревнованиях каких средств дисквалифицируются спортсмены?</vt:lpstr>
      <vt:lpstr>Как называют судью в футболе?</vt:lpstr>
      <vt:lpstr>Как называется ход в шахматах, которым заканчивается игра?</vt:lpstr>
      <vt:lpstr>В каком виде спорта спортсмены наносят друг другу уколы?</vt:lpstr>
      <vt:lpstr>Что определяют по компасу?</vt:lpstr>
      <vt:lpstr>Заморочки из бочки</vt:lpstr>
      <vt:lpstr>№1</vt:lpstr>
      <vt:lpstr>Слайд 82</vt:lpstr>
      <vt:lpstr>  Баскетбол</vt:lpstr>
      <vt:lpstr>№2</vt:lpstr>
      <vt:lpstr> </vt:lpstr>
      <vt:lpstr>Слайд 86</vt:lpstr>
      <vt:lpstr>№3</vt:lpstr>
      <vt:lpstr>Слайд 88</vt:lpstr>
      <vt:lpstr>Слайд 89</vt:lpstr>
      <vt:lpstr>№4</vt:lpstr>
      <vt:lpstr>Слайд 91</vt:lpstr>
      <vt:lpstr>  ГАНДБОЛ</vt:lpstr>
      <vt:lpstr>ТЕМНАЯ ЛОШАДКА</vt:lpstr>
      <vt:lpstr>Слайд 94</vt:lpstr>
      <vt:lpstr>Пьер де Кубертэн – организатор современных олимпийский игр</vt:lpstr>
      <vt:lpstr>Мы надеемся, что праздник Никого не огорчил, Мы искали, мы старались,  Мы вложили много сил. Вот настал момент прощанья,  Будет краткой наша речь. Говорим вам «До свиданья, До счастливых новых встреч!»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Любовь</dc:creator>
  <cp:lastModifiedBy>Власов</cp:lastModifiedBy>
  <cp:revision>110</cp:revision>
  <dcterms:created xsi:type="dcterms:W3CDTF">2011-02-17T03:04:42Z</dcterms:created>
  <dcterms:modified xsi:type="dcterms:W3CDTF">2012-10-16T14:43:12Z</dcterms:modified>
</cp:coreProperties>
</file>