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63" r:id="rId10"/>
    <p:sldId id="264" r:id="rId11"/>
    <p:sldId id="274" r:id="rId12"/>
    <p:sldId id="265" r:id="rId13"/>
    <p:sldId id="266" r:id="rId14"/>
    <p:sldId id="275" r:id="rId15"/>
    <p:sldId id="267" r:id="rId16"/>
    <p:sldId id="276" r:id="rId17"/>
    <p:sldId id="268" r:id="rId18"/>
    <p:sldId id="269" r:id="rId19"/>
    <p:sldId id="270" r:id="rId20"/>
    <p:sldId id="271" r:id="rId21"/>
    <p:sldId id="277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43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03DE6D7-08C1-4D55-8FDD-C89BF307A7E1}" type="datetimeFigureOut">
              <a:rPr lang="ru-RU" smtClean="0"/>
              <a:t>03.04.2015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5A7DF48-388A-4ADC-B480-F34281C0BED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6;&#1072;&#1081;-&#1089;&#1087;&#1080;&#1089;&#1072;&#1090;&#1100;.&#1088;&#1092;/forum/5---/1966-----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&#1076;&#1072;&#1081;-&#1089;&#1087;&#1080;&#1089;&#1072;&#1090;&#1100;.&#1088;&#1092;/forum/5---/1989------.html?limit=6&amp;start=6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&#1076;&#1072;&#1081;-&#1089;&#1087;&#1080;&#1089;&#1072;&#1090;&#1100;.&#1088;&#1092;/forum/5---/1989------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&#1076;&#1072;&#1081;-&#1089;&#1087;&#1080;&#1089;&#1072;&#1090;&#1100;.&#1088;&#1092;/forum/5---/1966-----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6;&#1072;&#1081;-&#1089;&#1087;&#1080;&#1089;&#1072;&#1090;&#1100;.&#1088;&#1092;/forum/5---/1966-----.html" TargetMode="External"/><Relationship Id="rId2" Type="http://schemas.openxmlformats.org/officeDocument/2006/relationships/hyperlink" Target="http://www.math24.ru/sphere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shuege.ru/" TargetMode="External"/><Relationship Id="rId5" Type="http://schemas.openxmlformats.org/officeDocument/2006/relationships/hyperlink" Target="http://www.&#1076;&#1072;&#1081;-&#1089;&#1087;&#1080;&#1089;&#1072;&#1090;&#1100;.&#1088;&#1092;/forum/5---/1989------.html" TargetMode="External"/><Relationship Id="rId4" Type="http://schemas.openxmlformats.org/officeDocument/2006/relationships/hyperlink" Target="http://www.&#1076;&#1072;&#1081;-&#1089;&#1087;&#1080;&#1089;&#1072;&#1090;&#1100;.&#1088;&#1092;/forum/5---/1989------.html?limit=6&amp;start=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1" y="908720"/>
            <a:ext cx="705678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МЕТОДЫ РЕШЕНИЯ</a:t>
            </a:r>
          </a:p>
          <a:p>
            <a:r>
              <a:rPr lang="ru-RU" sz="4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         ЗАДАЧ</a:t>
            </a:r>
            <a:br>
              <a:rPr lang="ru-RU" sz="4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4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           </a:t>
            </a: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на тему</a:t>
            </a:r>
            <a:b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 </a:t>
            </a:r>
            <a:r>
              <a:rPr lang="ru-RU" sz="60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«СФЕРА. ШАР»  </a:t>
            </a:r>
            <a:endParaRPr lang="ru-RU" sz="6000" dirty="0">
              <a:solidFill>
                <a:schemeClr val="tx2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2702" y="4140374"/>
            <a:ext cx="703904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Презентация к уроку геометрии в 11 классе</a:t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Выполнил: КИСЕЛЕВА Г, Д,, </a:t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учитель  математики МБОУ «СОШ № 1» </a:t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г. Новомосковск Тульской области 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990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923928" y="260648"/>
                <a:ext cx="4896544" cy="4524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tx2"/>
                    </a:solidFill>
                  </a:rPr>
                  <a:t>УКАЗАНИЯ  К  РЕШЕНИЮ  ЗАДАЧИ</a:t>
                </a:r>
              </a:p>
              <a:p>
                <a:r>
                  <a:rPr lang="ru-RU" sz="2400" b="1" dirty="0" smtClean="0">
                    <a:solidFill>
                      <a:schemeClr val="tx2"/>
                    </a:solidFill>
                  </a:rPr>
                  <a:t>1</a:t>
                </a:r>
                <a:r>
                  <a:rPr lang="ru-RU" sz="2400" b="1" dirty="0">
                    <a:solidFill>
                      <a:schemeClr val="tx2"/>
                    </a:solidFill>
                  </a:rPr>
                  <a:t>. Пусть точка А удалена от концов диаметра ВС согласно условия. Проведём сечение сферы через точку А 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и диаметр ВС. В сечении получится большая окружность, причём ∆СВА 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будет вписан в эту окружность. 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2. Вписанный угол ВАС опирается на диаметр ВС. Следовательно &lt;ВАС=90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2"/>
                        </a:solidFill>
                        <a:latin typeface="Cambria Math"/>
                      </a:rPr>
                      <m:t>°</m:t>
                    </m:r>
                  </m:oMath>
                </a14:m>
                <a:r>
                  <a:rPr lang="ru-RU" sz="2400" b="1" dirty="0">
                    <a:solidFill>
                      <a:schemeClr val="tx2"/>
                    </a:solidFill>
                  </a:rPr>
                  <a:t>, 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∆СВА – прямоугольный. 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60648"/>
                <a:ext cx="4896544" cy="4524315"/>
              </a:xfrm>
              <a:prstGeom prst="rect">
                <a:avLst/>
              </a:prstGeom>
              <a:blipFill rotWithShape="1">
                <a:blip r:embed="rId2"/>
                <a:stretch>
                  <a:fillRect l="-1993" t="-943" r="-2491" b="-22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 descr="http://www.дай-списать.рф/media/kunena/attachments/64/Sphere.Findtheradiusofthesphere1.png">
            <a:hlinkClick r:id="rId3" tgtFrame="&quot;_blank&quot;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" t="20000" r="64170"/>
          <a:stretch/>
        </p:blipFill>
        <p:spPr bwMode="auto">
          <a:xfrm>
            <a:off x="323528" y="507152"/>
            <a:ext cx="3312368" cy="3713936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176" y="465313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3. Зная катеты АВ и АС прямоугольного  </a:t>
            </a:r>
            <a:r>
              <a:rPr lang="ru-RU" sz="2400" b="1" dirty="0" smtClean="0">
                <a:solidFill>
                  <a:schemeClr val="tx2"/>
                </a:solidFill>
              </a:rPr>
              <a:t>∆</a:t>
            </a:r>
            <a:r>
              <a:rPr lang="ru-RU" sz="2400" b="1" dirty="0">
                <a:solidFill>
                  <a:schemeClr val="tx2"/>
                </a:solidFill>
              </a:rPr>
              <a:t>СВА,  по теореме Пифагора можно </a:t>
            </a:r>
            <a:r>
              <a:rPr lang="ru-RU" sz="2400" b="1" dirty="0" smtClean="0">
                <a:solidFill>
                  <a:schemeClr val="tx2"/>
                </a:solidFill>
              </a:rPr>
              <a:t>найти </a:t>
            </a:r>
            <a:r>
              <a:rPr lang="ru-RU" sz="2400" b="1" dirty="0">
                <a:solidFill>
                  <a:schemeClr val="tx2"/>
                </a:solidFill>
              </a:rPr>
              <a:t>гипотенузу ВС.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4. Зная диаметр ВС данной сферы можно </a:t>
            </a:r>
            <a:r>
              <a:rPr lang="ru-RU" sz="2400" b="1" dirty="0" smtClean="0">
                <a:solidFill>
                  <a:schemeClr val="tx2"/>
                </a:solidFill>
              </a:rPr>
              <a:t>найти </a:t>
            </a:r>
            <a:r>
              <a:rPr lang="ru-RU" sz="2400" b="1" dirty="0">
                <a:solidFill>
                  <a:schemeClr val="tx2"/>
                </a:solidFill>
              </a:rPr>
              <a:t>её радиус.</a:t>
            </a:r>
          </a:p>
        </p:txBody>
      </p:sp>
    </p:spTree>
    <p:extLst>
      <p:ext uri="{BB962C8B-B14F-4D97-AF65-F5344CB8AC3E}">
        <p14:creationId xmlns:p14="http://schemas.microsoft.com/office/powerpoint/2010/main" val="3756973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23528" y="476672"/>
                <a:ext cx="8496944" cy="59708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u="sng" dirty="0" smtClean="0">
                    <a:solidFill>
                      <a:schemeClr val="tx2"/>
                    </a:solidFill>
                  </a:rPr>
                  <a:t>Задача для 1 и 2 групп:</a:t>
                </a:r>
                <a:r>
                  <a:rPr lang="ru-RU" sz="2800" b="1" dirty="0">
                    <a:solidFill>
                      <a:schemeClr val="tx2"/>
                    </a:solidFill>
                  </a:rPr>
                  <a:t/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Шар пересечён плоскостью. Точка А принадлежит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окружности сечения шара, а точка С – окружности большого круга шара. Отрезок АС, длина которого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равна 4 см, виден из центра шара под углом 60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°</m:t>
                    </m:r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.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Вычислите объём шара</a:t>
                </a:r>
                <a:r>
                  <a:rPr lang="ru-RU" sz="2800" b="1" dirty="0" smtClean="0">
                    <a:solidFill>
                      <a:schemeClr val="tx2"/>
                    </a:solidFill>
                  </a:rPr>
                  <a:t>.</a:t>
                </a:r>
                <a:br>
                  <a:rPr lang="ru-RU" sz="2800" b="1" dirty="0" smtClean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/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u="sng" dirty="0">
                    <a:solidFill>
                      <a:schemeClr val="tx2"/>
                    </a:solidFill>
                  </a:rPr>
                  <a:t>Задача для 3 и 4 групп:</a:t>
                </a:r>
                <a:br>
                  <a:rPr lang="ru-RU" sz="2800" b="1" u="sng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Большой круг шара является основанием конуса.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Вершина конуса совпадает с концом диаметра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шара, перпендикулярного плоскости сечения.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Вычислите объём конуса, если длина диаметра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шара равна 12 см.</a:t>
                </a:r>
                <a:r>
                  <a:rPr lang="ru-RU" dirty="0"/>
                  <a:t/>
                </a:r>
                <a:br>
                  <a:rPr lang="ru-RU" dirty="0"/>
                </a:br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6672"/>
                <a:ext cx="8496944" cy="5970865"/>
              </a:xfrm>
              <a:prstGeom prst="rect">
                <a:avLst/>
              </a:prstGeom>
              <a:blipFill rotWithShape="1">
                <a:blip r:embed="rId2"/>
                <a:stretch>
                  <a:fillRect l="-1435" t="-9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2141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дай-списать.рф/media/kunena/attachments/64/Ball.Calculatethevolumeoftheball3.png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9" t="29284" r="54871" b="-75"/>
          <a:stretch/>
        </p:blipFill>
        <p:spPr bwMode="auto">
          <a:xfrm>
            <a:off x="467544" y="1340768"/>
            <a:ext cx="3528392" cy="3816424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139952" y="1340768"/>
                <a:ext cx="4752528" cy="32988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u="sng" dirty="0" smtClean="0">
                    <a:solidFill>
                      <a:schemeClr val="tx2"/>
                    </a:solidFill>
                  </a:rPr>
                  <a:t>Указания к решению задачи для 1и 2 групп.</a:t>
                </a:r>
                <a:br>
                  <a:rPr lang="ru-RU" sz="2800" b="1" u="sng" dirty="0" smtClean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1.Докажите, что ∆АОС является равносторонним.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2.Найдите радиус шара.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3.Вычислите объём шара по формуле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  </m:t>
                        </m:r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шара</m:t>
                        </m:r>
                      </m:sub>
                    </m:sSub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800" b="1" i="1">
                        <a:solidFill>
                          <a:schemeClr val="tx2"/>
                        </a:solidFill>
                        <a:latin typeface="Cambria Math"/>
                      </a:rPr>
                      <m:t>𝝅</m:t>
                    </m:r>
                    <m:sSup>
                      <m:sSup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𝑹</m:t>
                        </m:r>
                      </m:e>
                      <m:sup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340768"/>
                <a:ext cx="4752528" cy="3298852"/>
              </a:xfrm>
              <a:prstGeom prst="rect">
                <a:avLst/>
              </a:prstGeom>
              <a:blipFill rotWithShape="1">
                <a:blip r:embed="rId4"/>
                <a:stretch>
                  <a:fillRect l="-2564" t="-1664" r="-1154" b="-12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5215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дай-списать.рф/media/kunena/attachments/64/Ballandcone.Findthevolumeofthecone3.png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t="23783" r="60103"/>
          <a:stretch/>
        </p:blipFill>
        <p:spPr bwMode="auto">
          <a:xfrm>
            <a:off x="323528" y="980728"/>
            <a:ext cx="3384376" cy="3960440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995936" y="764704"/>
                <a:ext cx="4824536" cy="47773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u="sng" dirty="0" smtClean="0">
                    <a:solidFill>
                      <a:schemeClr val="tx2"/>
                    </a:solidFill>
                  </a:rPr>
                  <a:t>Указания к решению задачи для </a:t>
                </a:r>
                <a:br>
                  <a:rPr lang="ru-RU" sz="2400" b="1" u="sng" dirty="0" smtClean="0">
                    <a:solidFill>
                      <a:schemeClr val="tx2"/>
                    </a:solidFill>
                  </a:rPr>
                </a:br>
                <a:r>
                  <a:rPr lang="ru-RU" sz="2400" b="1" u="sng" dirty="0" smtClean="0">
                    <a:solidFill>
                      <a:schemeClr val="tx2"/>
                    </a:solidFill>
                  </a:rPr>
                  <a:t>3 и 4 групп.</a:t>
                </a:r>
                <a:r>
                  <a:rPr lang="ru-RU" sz="2400" b="1" dirty="0">
                    <a:solidFill>
                      <a:schemeClr val="tx2"/>
                    </a:solidFill>
                  </a:rPr>
                  <a:t/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1. Диаметр конуса АВ равен диаметру шара.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Радиус конуса равен половине его диаметра. 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2. Высота конуса равна радиусу шара. 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:r>
                  <a:rPr lang="ru-RU" sz="2400" b="1" dirty="0">
                    <a:solidFill>
                      <a:schemeClr val="tx2"/>
                    </a:solidFill>
                  </a:rPr>
                  <a:t>3. Объём конуса равен одной третьей произведения площади основания на высоту</a:t>
                </a:r>
                <a:br>
                  <a:rPr lang="ru-RU" sz="2400" b="1" dirty="0">
                    <a:solidFill>
                      <a:schemeClr val="tx2"/>
                    </a:solidFill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конуса</m:t>
                        </m:r>
                      </m:sub>
                    </m:sSub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800" b="1" i="1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осн</m:t>
                        </m:r>
                      </m:sub>
                    </m:sSub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𝒉</m:t>
                    </m:r>
                  </m:oMath>
                </a14:m>
                <a:r>
                  <a:rPr lang="ru-RU" sz="2400" b="1" dirty="0">
                    <a:solidFill>
                      <a:schemeClr val="tx2"/>
                    </a:solidFill>
                  </a:rPr>
                  <a:t>. 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764704"/>
                <a:ext cx="4824536" cy="4777333"/>
              </a:xfrm>
              <a:prstGeom prst="rect">
                <a:avLst/>
              </a:prstGeom>
              <a:blipFill rotWithShape="1">
                <a:blip r:embed="rId4"/>
                <a:stretch>
                  <a:fillRect l="-2023" t="-893" r="-2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4029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63079"/>
            <a:ext cx="5095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РЕШИТЕ ЗАДАЧУ САМОСТОЯТЕЛЬНО: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653183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Стальной брусок, имеющий форму куба, </a:t>
            </a:r>
            <a:r>
              <a:rPr lang="ru-RU" sz="3200" b="1" dirty="0" smtClean="0">
                <a:solidFill>
                  <a:schemeClr val="tx2"/>
                </a:solidFill>
              </a:rPr>
              <a:t>переплавили </a:t>
            </a:r>
            <a:r>
              <a:rPr lang="ru-RU" sz="3200" b="1" dirty="0">
                <a:solidFill>
                  <a:schemeClr val="tx2"/>
                </a:solidFill>
              </a:rPr>
              <a:t>в шар. Вычислите длину радиуса шара, если длина ребра бруска </a:t>
            </a:r>
            <a:r>
              <a:rPr lang="ru-RU" sz="3200" b="1" dirty="0" smtClean="0">
                <a:solidFill>
                  <a:schemeClr val="tx2"/>
                </a:solidFill>
              </a:rPr>
              <a:t>равна </a:t>
            </a:r>
            <a:r>
              <a:rPr lang="ru-RU" sz="3200" b="1" dirty="0">
                <a:solidFill>
                  <a:schemeClr val="tx2"/>
                </a:solidFill>
              </a:rPr>
              <a:t>6 см.</a:t>
            </a:r>
          </a:p>
        </p:txBody>
      </p:sp>
    </p:spTree>
    <p:extLst>
      <p:ext uri="{BB962C8B-B14F-4D97-AF65-F5344CB8AC3E}">
        <p14:creationId xmlns:p14="http://schemas.microsoft.com/office/powerpoint/2010/main" val="508038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дай-списать.рф/media/kunena/attachments/64/Blockcubeandtheball.Findtheradiusoftheball1.png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" t="19882" r="56579" b="18898"/>
          <a:stretch/>
        </p:blipFill>
        <p:spPr bwMode="auto">
          <a:xfrm>
            <a:off x="561688" y="1196752"/>
            <a:ext cx="3312368" cy="4104456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http://www.дай-списать.рф/media/kunena/attachments/64/Blockcubeandtheball.Findtheradiusoftheball1.png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2" t="21653" r="6996" b="16338"/>
          <a:stretch/>
        </p:blipFill>
        <p:spPr bwMode="auto">
          <a:xfrm>
            <a:off x="5148064" y="1200632"/>
            <a:ext cx="3312368" cy="4104456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564704" y="5589240"/>
                <a:ext cx="7920880" cy="90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𝑽</m:t>
                          </m:r>
                        </m:e>
                        <m:sub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куба</m:t>
                          </m:r>
                        </m:sub>
                      </m:sSub>
                      <m:r>
                        <a:rPr lang="ru-RU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𝑽</m:t>
                          </m:r>
                        </m:e>
                        <m:sub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шара</m:t>
                          </m:r>
                        </m:sub>
                      </m:sSub>
                      <m:r>
                        <a:rPr lang="ru-RU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→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𝝅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𝑹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→…→</m:t>
                      </m:r>
                      <m:r>
                        <a:rPr lang="en-US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𝑹</m:t>
                      </m:r>
                      <m:r>
                        <a:rPr lang="ru-RU" sz="2800" b="1" i="1">
                          <a:solidFill>
                            <a:schemeClr val="tx2"/>
                          </a:solidFill>
                          <a:latin typeface="Cambria Math"/>
                        </a:rPr>
                        <m:t>=…</m:t>
                      </m:r>
                    </m:oMath>
                  </m:oMathPara>
                </a14:m>
                <a:endParaRPr lang="ru-RU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704" y="5589240"/>
                <a:ext cx="7920880" cy="90024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267186" y="317847"/>
            <a:ext cx="2465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Решение задачи: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12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539552" y="980019"/>
                <a:ext cx="8064896" cy="43396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u="sng" dirty="0" smtClean="0">
                    <a:solidFill>
                      <a:schemeClr val="tx2"/>
                    </a:solidFill>
                  </a:rPr>
                  <a:t>Решите задачу:</a:t>
                </a:r>
              </a:p>
              <a:p>
                <a:r>
                  <a:rPr lang="ru-RU" sz="3200" b="1" u="sng" dirty="0">
                    <a:solidFill>
                      <a:schemeClr val="tx2"/>
                    </a:solidFill>
                  </a:rPr>
                  <a:t/>
                </a:r>
                <a:br>
                  <a:rPr lang="ru-RU" sz="3200" b="1" u="sng" dirty="0">
                    <a:solidFill>
                      <a:schemeClr val="tx2"/>
                    </a:solidFill>
                  </a:rPr>
                </a:br>
                <a:r>
                  <a:rPr lang="ru-RU" sz="3200" b="1" dirty="0">
                    <a:solidFill>
                      <a:schemeClr val="tx2"/>
                    </a:solidFill>
                  </a:rPr>
                  <a:t>Вер­ши­на 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𝑨</m:t>
                    </m:r>
                  </m:oMath>
                </a14:m>
                <a:r>
                  <a:rPr lang="ru-RU" sz="3200" b="1" dirty="0">
                    <a:solidFill>
                      <a:schemeClr val="tx2"/>
                    </a:solidFill>
                  </a:rPr>
                  <a:t> куба 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𝑨𝑩𝑪𝑫</m:t>
                    </m:r>
                    <m:sSub>
                      <m:sSub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𝑩</m:t>
                        </m:r>
                      </m:e>
                      <m:sub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3200" b="1" dirty="0">
                    <a:solidFill>
                      <a:schemeClr val="tx2"/>
                    </a:solidFill>
                  </a:rPr>
                  <a:t>со сто­ро­ной 1,6 </a:t>
                </a:r>
                <a:r>
                  <a:rPr lang="ru-RU" sz="3200" b="1" dirty="0" smtClean="0">
                    <a:solidFill>
                      <a:schemeClr val="tx2"/>
                    </a:solidFill>
                  </a:rPr>
                  <a:t>яв­ля­ет­ся </a:t>
                </a:r>
                <a:r>
                  <a:rPr lang="ru-RU" sz="3200" b="1" dirty="0">
                    <a:solidFill>
                      <a:schemeClr val="tx2"/>
                    </a:solidFill>
                  </a:rPr>
                  <a:t>цен­тром сферы, про­хо­дя­щей через точку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3200" b="1" dirty="0">
                    <a:solidFill>
                      <a:schemeClr val="tx2"/>
                    </a:solidFill>
                  </a:rPr>
                  <a:t>. </a:t>
                </a:r>
                <a:br>
                  <a:rPr lang="ru-RU" sz="3200" b="1" dirty="0">
                    <a:solidFill>
                      <a:schemeClr val="tx2"/>
                    </a:solidFill>
                  </a:rPr>
                </a:br>
                <a:r>
                  <a:rPr lang="ru-RU" sz="3200" b="1" dirty="0">
                    <a:solidFill>
                      <a:schemeClr val="tx2"/>
                    </a:solidFill>
                  </a:rPr>
                  <a:t>Най­ди­те пло­щадь 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𝑺</m:t>
                    </m:r>
                    <m:r>
                      <a:rPr lang="ru-RU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3200" b="1" dirty="0">
                    <a:solidFill>
                      <a:schemeClr val="tx2"/>
                    </a:solidFill>
                  </a:rPr>
                  <a:t>части сферы, со­дер­жа­щей­ся внут­ри куба. </a:t>
                </a:r>
                <a:br>
                  <a:rPr lang="ru-RU" sz="3200" b="1" dirty="0">
                    <a:solidFill>
                      <a:schemeClr val="tx2"/>
                    </a:solidFill>
                  </a:rPr>
                </a:br>
                <a:r>
                  <a:rPr lang="ru-RU" sz="3200" b="1" dirty="0">
                    <a:solidFill>
                      <a:schemeClr val="tx2"/>
                    </a:solidFill>
                  </a:rPr>
                  <a:t>В от­ве­те за­пи­ши­те ве­ли­чи­ну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𝑺</m:t>
                        </m:r>
                      </m:num>
                      <m:den>
                        <m:r>
                          <a:rPr lang="ru-RU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𝝅</m:t>
                        </m:r>
                      </m:den>
                    </m:f>
                  </m:oMath>
                </a14:m>
                <a:r>
                  <a:rPr lang="ru-RU" sz="3200" b="1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980019"/>
                <a:ext cx="8064896" cy="4339650"/>
              </a:xfrm>
              <a:prstGeom prst="rect">
                <a:avLst/>
              </a:prstGeom>
              <a:blipFill rotWithShape="1">
                <a:blip r:embed="rId2"/>
                <a:stretch>
                  <a:fillRect l="-1967" t="-1685" b="-5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4614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7504" y="0"/>
                <a:ext cx="8928992" cy="2958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u="sng" dirty="0" smtClean="0">
                    <a:solidFill>
                      <a:schemeClr val="tx2"/>
                    </a:solidFill>
                  </a:rPr>
                  <a:t>Решите задачу:</a:t>
                </a:r>
                <a:br>
                  <a:rPr lang="ru-RU" sz="2800" b="1" u="sng" dirty="0" smtClean="0">
                    <a:solidFill>
                      <a:schemeClr val="tx2"/>
                    </a:solidFill>
                  </a:rPr>
                </a:br>
                <a:r>
                  <a:rPr lang="ru-RU" sz="2800" b="1" dirty="0" smtClean="0">
                    <a:solidFill>
                      <a:schemeClr val="tx2"/>
                    </a:solidFill>
                  </a:rPr>
                  <a:t>Вер­ши­на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𝑨</m:t>
                    </m:r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 куба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𝑨𝑩𝑪𝑫</m:t>
                    </m:r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𝑩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со сто­ро­ной 1,6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яв­ля­ет­ся цен­тром сферы, про­хо­дя­щей через точку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ru-RU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.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Най­ди­те пло­щадь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tx2"/>
                        </a:solidFill>
                        <a:latin typeface="Cambria Math"/>
                      </a:rPr>
                      <m:t>𝑺</m:t>
                    </m:r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части сферы, со­дер­жа­щей­ся внут­ри куба. </a:t>
                </a:r>
                <a:br>
                  <a:rPr lang="ru-RU" sz="2800" b="1" dirty="0">
                    <a:solidFill>
                      <a:schemeClr val="tx2"/>
                    </a:solidFill>
                  </a:rPr>
                </a:br>
                <a:r>
                  <a:rPr lang="ru-RU" sz="2800" b="1" dirty="0">
                    <a:solidFill>
                      <a:schemeClr val="tx2"/>
                    </a:solidFill>
                  </a:rPr>
                  <a:t>В от­ве­те за­пи­ши­те ве­ли­чи­ну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𝑺</m:t>
                        </m:r>
                      </m:num>
                      <m:den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𝝅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0"/>
                <a:ext cx="8928992" cy="2958117"/>
              </a:xfrm>
              <a:prstGeom prst="rect">
                <a:avLst/>
              </a:prstGeom>
              <a:blipFill rotWithShape="1">
                <a:blip r:embed="rId2"/>
                <a:stretch>
                  <a:fillRect l="-1434" t="-1856" b="-8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107504" y="2958117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chemeClr val="tx2"/>
                </a:solidFill>
              </a:rPr>
              <a:t>Решение:</a:t>
            </a:r>
            <a:r>
              <a:rPr lang="ru-RU" sz="2800" b="1" dirty="0" smtClean="0">
                <a:solidFill>
                  <a:schemeClr val="tx2"/>
                </a:solidFill>
              </a:rPr>
              <a:t/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Так </a:t>
            </a:r>
            <a:r>
              <a:rPr lang="ru-RU" sz="2800" b="1" dirty="0">
                <a:solidFill>
                  <a:schemeClr val="tx2"/>
                </a:solidFill>
              </a:rPr>
              <a:t>как одна из вер­шин куба яв­ля­ет­ся цен­тром сферы с ра­ди­у­сом, мень­шим либо рав­ным сто­ро­не куба, в кубе со­дер­жит­ся 1/8 сферы и, со­от­вет­ствен­но, 1/8 ее по­верх­но­сти, </a:t>
            </a:r>
            <a:r>
              <a:rPr lang="ru-RU" sz="2800" b="1" dirty="0" smtClean="0">
                <a:solidFill>
                  <a:schemeClr val="tx2"/>
                </a:solidFill>
              </a:rPr>
              <a:t>рав­на</a:t>
            </a:r>
            <a:br>
              <a:rPr lang="ru-RU" sz="2800" b="1" dirty="0" smtClean="0">
                <a:solidFill>
                  <a:schemeClr val="tx2"/>
                </a:solidFill>
              </a:rPr>
            </a:b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6" name="Рисунок 15" descr="http://reshuege.ru/formula/e4/e449704203b57c6dc89f67ee161f8d4ap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919" y="5245920"/>
            <a:ext cx="5400600" cy="77970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79768" y="6087278"/>
            <a:ext cx="2636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Ответ: 1,28.</a:t>
            </a:r>
          </a:p>
        </p:txBody>
      </p:sp>
    </p:spTree>
    <p:extLst>
      <p:ext uri="{BB962C8B-B14F-4D97-AF65-F5344CB8AC3E}">
        <p14:creationId xmlns:p14="http://schemas.microsoft.com/office/powerpoint/2010/main" val="2481530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277456"/>
            <a:ext cx="2765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РЕШИТЕ    ЗАДАЧИ: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980728"/>
            <a:ext cx="1558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1 Вариант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4" name="Рисунок 3" descr="http://reshuege.ru/get_file?id=84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28" y="1628800"/>
            <a:ext cx="2884060" cy="288032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67544" y="4941168"/>
                <a:ext cx="3676148" cy="1251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tx2"/>
                    </a:solidFill>
                  </a:rPr>
                  <a:t>В куб с реб­ром 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chemeClr val="tx2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ru-RU" sz="2400" b="1" dirty="0" smtClean="0">
                    <a:solidFill>
                      <a:schemeClr val="tx2"/>
                    </a:solidFill>
                  </a:rPr>
                  <a:t> впи­сан шар. Най­ди­те объем этого шара, де­лен­ный на </a:t>
                </a:r>
                <a14:m>
                  <m:oMath xmlns:m="http://schemas.openxmlformats.org/officeDocument/2006/math">
                    <m:r>
                      <a:rPr lang="ru-RU" sz="28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ru-RU" sz="2400" b="1" dirty="0" smtClean="0">
                    <a:solidFill>
                      <a:schemeClr val="tx2"/>
                    </a:solidFill>
                  </a:rPr>
                  <a:t>. </a:t>
                </a:r>
                <a:endParaRPr lang="ru-RU" sz="24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941168"/>
                <a:ext cx="3676148" cy="1251946"/>
              </a:xfrm>
              <a:prstGeom prst="rect">
                <a:avLst/>
              </a:prstGeom>
              <a:blipFill rotWithShape="1">
                <a:blip r:embed="rId3"/>
                <a:stretch>
                  <a:fillRect l="-2653" t="-3415" r="-3814" b="-97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580112" y="980728"/>
            <a:ext cx="1558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2 Вариант</a:t>
            </a:r>
            <a:endParaRPr lang="ru-RU" sz="2400" b="1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499314" y="4941168"/>
                <a:ext cx="4177142" cy="12867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tx2"/>
                    </a:solidFill>
                  </a:rPr>
                  <a:t>Около куба с  ребром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2400" b="1" dirty="0" smtClean="0">
                    <a:solidFill>
                      <a:schemeClr val="tx2"/>
                    </a:solidFill>
                  </a:rPr>
                  <a:t> </a:t>
                </a:r>
                <a:r>
                  <a:rPr lang="ru-RU" sz="2400" b="1" dirty="0">
                    <a:solidFill>
                      <a:schemeClr val="tx2"/>
                    </a:solidFill>
                  </a:rPr>
                  <a:t> </a:t>
                </a:r>
                <a:r>
                  <a:rPr lang="ru-RU" sz="2400" b="1" dirty="0" smtClean="0">
                    <a:solidFill>
                      <a:schemeClr val="tx2"/>
                    </a:solidFill>
                  </a:rPr>
                  <a:t/>
                </a:r>
                <a:br>
                  <a:rPr lang="ru-RU" sz="2400" b="1" dirty="0" smtClean="0">
                    <a:solidFill>
                      <a:schemeClr val="tx2"/>
                    </a:solidFill>
                  </a:rPr>
                </a:br>
                <a:r>
                  <a:rPr lang="ru-RU" sz="2400" b="1" dirty="0" smtClean="0">
                    <a:solidFill>
                      <a:schemeClr val="tx2"/>
                    </a:solidFill>
                  </a:rPr>
                  <a:t>опи­сан </a:t>
                </a:r>
                <a:r>
                  <a:rPr lang="ru-RU" sz="2400" b="1" dirty="0">
                    <a:solidFill>
                      <a:schemeClr val="tx2"/>
                    </a:solidFill>
                  </a:rPr>
                  <a:t>шар. Най­ди­те объем этого шара, де­лен­ный </a:t>
                </a:r>
                <a:r>
                  <a:rPr lang="ru-RU" sz="2400" b="1" dirty="0" smtClean="0">
                    <a:solidFill>
                      <a:schemeClr val="tx2"/>
                    </a:solidFill>
                  </a:rPr>
                  <a:t>на</a:t>
                </a:r>
                <a14:m>
                  <m:oMath xmlns:m="http://schemas.openxmlformats.org/officeDocument/2006/math">
                    <m:r>
                      <a:rPr lang="ru-RU" sz="28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ru-RU" sz="28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ru-RU" sz="2400" b="1" dirty="0" smtClean="0">
                    <a:solidFill>
                      <a:schemeClr val="tx2"/>
                    </a:solidFill>
                  </a:rPr>
                  <a:t> </a:t>
                </a:r>
                <a:r>
                  <a:rPr lang="ru-RU" dirty="0">
                    <a:solidFill>
                      <a:schemeClr val="tx2"/>
                    </a:solidFill>
                  </a:rPr>
                  <a:t>.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314" y="4941168"/>
                <a:ext cx="4177142" cy="1286763"/>
              </a:xfrm>
              <a:prstGeom prst="rect">
                <a:avLst/>
              </a:prstGeom>
              <a:blipFill rotWithShape="1">
                <a:blip r:embed="rId4"/>
                <a:stretch>
                  <a:fillRect l="-2190" t="-948" b="-94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Рисунок 10" descr="http://reshuege.ru/get_file?id=84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570" y="1629752"/>
            <a:ext cx="2885523" cy="2879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5798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5189"/>
            <a:ext cx="849694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     БЫСТРО И КРАТКО НАПИШИТЕ ОТВЕТЫ НА ВОПРОСЫ:</a:t>
            </a:r>
            <a:br>
              <a:rPr lang="ru-RU" sz="2400" b="1" dirty="0" smtClean="0">
                <a:solidFill>
                  <a:schemeClr val="tx2"/>
                </a:solidFill>
              </a:rPr>
            </a:br>
            <a:endParaRPr lang="ru-RU" sz="2400" b="1" dirty="0" smtClean="0">
              <a:solidFill>
                <a:schemeClr val="tx2"/>
              </a:solidFill>
            </a:endParaRPr>
          </a:p>
          <a:p>
            <a:r>
              <a:rPr lang="ru-RU" sz="2800" b="1" dirty="0">
                <a:solidFill>
                  <a:schemeClr val="tx2"/>
                </a:solidFill>
              </a:rPr>
              <a:t>1. Сколько сфер можно провести: а) через одну и ту же окружность; б) через окружность и точку, не принадлежащую её плоскости?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2. Сколько сфер можно провести через четыре точки, являющиеся вершинами: а) квадрата; б) равнобедренной трапеции; в) ромба?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3. Верно ли, что через любые две точки сферы проходит один большой круг?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4. Через какие две точки сферы можно провести несколько окружностей большого круга?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5. Как должны быть расположены две равные окружности, чтобы через них могла пройти сфера того же радиуса? </a:t>
            </a:r>
          </a:p>
        </p:txBody>
      </p:sp>
    </p:spTree>
    <p:extLst>
      <p:ext uri="{BB962C8B-B14F-4D97-AF65-F5344CB8AC3E}">
        <p14:creationId xmlns:p14="http://schemas.microsoft.com/office/powerpoint/2010/main" val="2690339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375047"/>
            <a:ext cx="3947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cs typeface="Aharoni" panose="02010803020104030203" pitchFamily="2" charset="-79"/>
              </a:rPr>
              <a:t>ЗАДАЧА  ДЛЯ  ОБСУЖДЕНИЯ</a:t>
            </a:r>
            <a:endParaRPr lang="ru-RU" sz="2400" b="1" dirty="0">
              <a:solidFill>
                <a:schemeClr val="tx2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 descr="http://ege-online-test.ru/-2704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4392488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364088" y="1424891"/>
            <a:ext cx="33843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Прямоугольный параллелепипед описан около сферы радиуса 1. Найдите его </a:t>
            </a:r>
            <a:r>
              <a:rPr lang="ru-RU" sz="2800" b="1" dirty="0" smtClean="0">
                <a:solidFill>
                  <a:schemeClr val="tx2"/>
                </a:solidFill>
              </a:rPr>
              <a:t>объем.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251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640871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ОТВЕТЫ К ВОПРОСАМ БЛИЦ - ОПРОСА:</a:t>
            </a:r>
          </a:p>
          <a:p>
            <a:endParaRPr lang="ru-RU" sz="2400" b="1" dirty="0">
              <a:solidFill>
                <a:schemeClr val="tx2"/>
              </a:solidFill>
            </a:endParaRPr>
          </a:p>
          <a:p>
            <a:r>
              <a:rPr lang="ru-RU" sz="2800" b="1" dirty="0">
                <a:solidFill>
                  <a:schemeClr val="tx2"/>
                </a:solidFill>
              </a:rPr>
              <a:t>1. а) бесконечно много; б) одну.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2. а) бесконечно много; б) бесконечно много; в) ни одной.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3. Нет.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4. Диаметрально противоположные.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5. Иметь общий центр. </a:t>
            </a:r>
            <a:br>
              <a:rPr lang="ru-RU" sz="2800" b="1" dirty="0">
                <a:solidFill>
                  <a:schemeClr val="tx2"/>
                </a:solidFill>
              </a:rPr>
            </a:b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531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662256"/>
            <a:ext cx="482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ЗАДАЧИ ДЛЯ ДОМАШНЕЙ РАБОТЫ: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12776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1. Шар с центром в точке </a:t>
            </a:r>
            <a:r>
              <a:rPr lang="ru-RU" sz="3200" b="1" i="1" dirty="0">
                <a:solidFill>
                  <a:schemeClr val="tx2"/>
                </a:solidFill>
              </a:rPr>
              <a:t>О </a:t>
            </a:r>
            <a:r>
              <a:rPr lang="ru-RU" sz="3200" b="1" dirty="0">
                <a:solidFill>
                  <a:schemeClr val="tx2"/>
                </a:solidFill>
              </a:rPr>
              <a:t>касается плоскости. Точка </a:t>
            </a:r>
            <a:r>
              <a:rPr lang="ru-RU" sz="3200" b="1" i="1" dirty="0">
                <a:solidFill>
                  <a:schemeClr val="tx2"/>
                </a:solidFill>
              </a:rPr>
              <a:t>А</a:t>
            </a:r>
            <a:r>
              <a:rPr lang="ru-RU" sz="3200" b="1" dirty="0">
                <a:solidFill>
                  <a:schemeClr val="tx2"/>
                </a:solidFill>
              </a:rPr>
              <a:t> лежит в этой плоскости. Найдите расстояние от точки А до точки касания, если её расстояние от центра шара равно 25 см, а радиус шара равен 15 см</a:t>
            </a:r>
            <a:r>
              <a:rPr lang="ru-RU" sz="3200" b="1" dirty="0" smtClean="0">
                <a:solidFill>
                  <a:schemeClr val="tx2"/>
                </a:solidFill>
              </a:rPr>
              <a:t>.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/>
            </a:r>
            <a:br>
              <a:rPr lang="ru-RU" sz="3200" b="1" dirty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>2. В шаре радиуса 26 см на расстоянии 10 см от центра проведена секущая плоскость. Найдите плоскость сечения.</a:t>
            </a:r>
          </a:p>
        </p:txBody>
      </p:sp>
    </p:spTree>
    <p:extLst>
      <p:ext uri="{BB962C8B-B14F-4D97-AF65-F5344CB8AC3E}">
        <p14:creationId xmlns:p14="http://schemas.microsoft.com/office/powerpoint/2010/main" val="351917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Источники информации:</a:t>
            </a:r>
          </a:p>
          <a:p>
            <a:pPr marL="514350" indent="-514350">
              <a:buAutoNum type="arabicPeriod"/>
            </a:pPr>
            <a:r>
              <a:rPr lang="ru-RU" sz="2800" u="sng" dirty="0" smtClean="0">
                <a:hlinkClick r:id="rId2"/>
              </a:rPr>
              <a:t>http</a:t>
            </a:r>
            <a:r>
              <a:rPr lang="ru-RU" sz="2800" u="sng" dirty="0">
                <a:hlinkClick r:id="rId2"/>
              </a:rPr>
              <a:t>://www.math24.ru/sphere.html</a:t>
            </a:r>
            <a:r>
              <a:rPr lang="ru-RU" sz="2800" dirty="0"/>
              <a:t> </a:t>
            </a:r>
            <a:r>
              <a:rPr lang="ru-RU" sz="2800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2800" u="sng" dirty="0">
                <a:hlinkClick r:id="rId3"/>
              </a:rPr>
              <a:t>http://дай-списать.рф/forum/5---/1966-----.</a:t>
            </a:r>
            <a:r>
              <a:rPr lang="ru-RU" sz="2800" u="sng" dirty="0" smtClean="0">
                <a:hlinkClick r:id="rId3"/>
              </a:rPr>
              <a:t>html</a:t>
            </a:r>
            <a:r>
              <a:rPr lang="ru-RU" sz="2800" u="sng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2800" u="sng" dirty="0">
                <a:hlinkClick r:id="rId4"/>
              </a:rPr>
              <a:t>http://www.дай-списать.рф/forum/5---/1989------.html?limit=6&amp;start=6</a:t>
            </a:r>
            <a:r>
              <a:rPr lang="ru-RU" sz="2800" dirty="0"/>
              <a:t> </a:t>
            </a:r>
            <a:endParaRPr lang="ru-RU" sz="2800" dirty="0" smtClean="0"/>
          </a:p>
          <a:p>
            <a:pPr marL="514350" indent="-514350">
              <a:buFontTx/>
              <a:buAutoNum type="arabicPeriod"/>
            </a:pPr>
            <a:r>
              <a:rPr lang="ru-RU" sz="2800" u="sng" dirty="0">
                <a:hlinkClick r:id="rId5"/>
              </a:rPr>
              <a:t>http://www.дай-списать.рф/forum/5---/1989------.html</a:t>
            </a:r>
            <a:r>
              <a:rPr lang="ru-RU" sz="2800" dirty="0"/>
              <a:t>  </a:t>
            </a:r>
          </a:p>
          <a:p>
            <a:pPr marL="514350" indent="-514350">
              <a:buFontTx/>
              <a:buAutoNum type="arabicPeriod"/>
            </a:pPr>
            <a:r>
              <a:rPr lang="ru-RU" sz="2800" dirty="0" smtClean="0"/>
              <a:t> </a:t>
            </a:r>
            <a:r>
              <a:rPr lang="ru-RU" sz="2800" u="sng" dirty="0">
                <a:hlinkClick r:id="rId6"/>
              </a:rPr>
              <a:t>http://reshuege.ru/</a:t>
            </a: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182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chemeClr val="tx2"/>
                </a:solidFill>
              </a:rPr>
              <a:t>Продолжить предложения:</a:t>
            </a:r>
            <a:r>
              <a:rPr lang="ru-RU" sz="2800" b="1" dirty="0">
                <a:solidFill>
                  <a:schemeClr val="tx2"/>
                </a:solidFill>
              </a:rPr>
              <a:t/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1. Шар – это …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2. Сфера – это…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3. Шар отличается от сферы тем, что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4. Основные формулы для шара: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5. Основные формулы для сферы: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6. Шаровой сегмент – это…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7. Расчётные формулы для шарового сегмента: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8. Шаровой слой – это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9. Расчётные формулы для шарового слоя: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10. Шаровой сектор – это …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11. Расчётные формулы для шарового сектора: …</a:t>
            </a:r>
            <a:br>
              <a:rPr lang="ru-RU" sz="2800" b="1" dirty="0">
                <a:solidFill>
                  <a:schemeClr val="tx2"/>
                </a:solidFill>
              </a:rPr>
            </a:b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31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2671"/>
            <a:ext cx="489654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u="sng" dirty="0">
                <a:solidFill>
                  <a:schemeClr val="tx2"/>
                </a:solidFill>
              </a:rPr>
              <a:t>Сфера</a:t>
            </a:r>
            <a:r>
              <a:rPr lang="ru-RU" sz="2800" b="1" u="sng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− это геометрическое место точек в пространстве, равноудаленных от некоторой заданной точки </a:t>
            </a:r>
            <a:r>
              <a:rPr lang="ru-RU" sz="2800" b="1" u="sng" dirty="0">
                <a:solidFill>
                  <a:schemeClr val="tx2"/>
                </a:solidFill>
              </a:rPr>
              <a:t>(</a:t>
            </a:r>
            <a:r>
              <a:rPr lang="ru-RU" sz="2800" b="1" i="1" u="sng" dirty="0">
                <a:solidFill>
                  <a:schemeClr val="tx2"/>
                </a:solidFill>
              </a:rPr>
              <a:t>центра</a:t>
            </a:r>
            <a:r>
              <a:rPr lang="ru-RU" sz="2800" b="1" u="sng" dirty="0">
                <a:solidFill>
                  <a:schemeClr val="tx2"/>
                </a:solidFill>
              </a:rPr>
              <a:t> сферы). </a:t>
            </a:r>
            <a:r>
              <a:rPr lang="ru-RU" sz="2400" b="1" dirty="0">
                <a:solidFill>
                  <a:schemeClr val="tx2"/>
                </a:solidFill>
              </a:rPr>
              <a:t>Расстояние между любой точкой сферы и ее центром называется </a:t>
            </a:r>
            <a:r>
              <a:rPr lang="ru-RU" sz="2800" b="1" i="1" u="sng" dirty="0">
                <a:solidFill>
                  <a:schemeClr val="tx2"/>
                </a:solidFill>
              </a:rPr>
              <a:t>радиусом</a:t>
            </a:r>
            <a:r>
              <a:rPr lang="ru-RU" sz="2800" b="1" u="sng" dirty="0">
                <a:solidFill>
                  <a:schemeClr val="tx2"/>
                </a:solidFill>
              </a:rPr>
              <a:t>.</a:t>
            </a:r>
            <a:r>
              <a:rPr lang="ru-RU" sz="2400" b="1" dirty="0">
                <a:solidFill>
                  <a:schemeClr val="tx2"/>
                </a:solidFill>
              </a:rPr>
              <a:t> Геометрическое тело, ограниченное сферой, называется </a:t>
            </a:r>
            <a:r>
              <a:rPr lang="ru-RU" sz="2800" b="1" i="1" u="sng" dirty="0">
                <a:solidFill>
                  <a:schemeClr val="tx2"/>
                </a:solidFill>
              </a:rPr>
              <a:t>шаром</a:t>
            </a:r>
            <a:r>
              <a:rPr lang="ru-RU" sz="2800" b="1" u="sng" dirty="0">
                <a:solidFill>
                  <a:schemeClr val="tx2"/>
                </a:solidFill>
              </a:rPr>
              <a:t>. </a:t>
            </a:r>
          </a:p>
        </p:txBody>
      </p:sp>
      <p:pic>
        <p:nvPicPr>
          <p:cNvPr id="3" name="Рисунок 2" descr="схематическое изображение сферы радиуса 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10660"/>
            <a:ext cx="3168352" cy="342239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538416" y="4653136"/>
                <a:ext cx="3150096" cy="1119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3200" b="1" dirty="0" smtClean="0">
                    <a:solidFill>
                      <a:schemeClr val="tx2"/>
                    </a:solidFill>
                  </a:rPr>
                  <a:t>Площадь сферы 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𝑺</m:t>
                    </m:r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𝟒</m:t>
                    </m:r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𝝅</m:t>
                    </m:r>
                    <m:sSup>
                      <m:sSup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𝑹</m:t>
                        </m:r>
                      </m:e>
                      <m:sup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16" y="4653136"/>
                <a:ext cx="3150096" cy="1119409"/>
              </a:xfrm>
              <a:prstGeom prst="rect">
                <a:avLst/>
              </a:prstGeom>
              <a:blipFill rotWithShape="1">
                <a:blip r:embed="rId3"/>
                <a:stretch>
                  <a:fillRect l="-4836" t="-6522" r="-32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867632" y="4653136"/>
                <a:ext cx="3150096" cy="1294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solidFill>
                      <a:schemeClr val="tx2"/>
                    </a:solidFill>
                  </a:rPr>
                  <a:t>Объем шара 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𝑽</m:t>
                    </m:r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ru-RU" sz="3200" b="1" i="1">
                        <a:solidFill>
                          <a:schemeClr val="tx2"/>
                        </a:solidFill>
                        <a:latin typeface="Cambria Math"/>
                      </a:rPr>
                      <m:t>𝝅</m:t>
                    </m:r>
                    <m:sSup>
                      <m:sSupPr>
                        <m:ctrlP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𝑹</m:t>
                        </m:r>
                      </m:e>
                      <m:sup>
                        <m:r>
                          <a:rPr lang="ru-RU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ru-RU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632" y="4653136"/>
                <a:ext cx="3150096" cy="1294842"/>
              </a:xfrm>
              <a:prstGeom prst="rect">
                <a:avLst/>
              </a:prstGeom>
              <a:blipFill rotWithShape="1">
                <a:blip r:embed="rId4"/>
                <a:stretch>
                  <a:fillRect l="-4836" t="-56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7472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u="sng" dirty="0">
                <a:solidFill>
                  <a:schemeClr val="tx2"/>
                </a:solidFill>
              </a:rPr>
              <a:t>Шаровым сегментом</a:t>
            </a:r>
            <a:r>
              <a:rPr lang="ru-RU" sz="2400" b="1" u="sng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называется часть шара, отсекаемая плоскостью. </a:t>
            </a:r>
          </a:p>
        </p:txBody>
      </p:sp>
      <p:pic>
        <p:nvPicPr>
          <p:cNvPr id="3" name="Рисунок 2" descr="шаровой сегмен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36713"/>
            <a:ext cx="2664296" cy="291796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92128" y="1077024"/>
            <a:ext cx="4968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schemeClr val="tx2"/>
                </a:solidFill>
              </a:rPr>
              <a:t>Соотношение между высотой и радиусом основания сегмента и радиусом шара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 = (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)/(2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),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где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 − высота сегмента,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 − радиус основания сегмента,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 − радиус шара.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3480" y="3786559"/>
            <a:ext cx="8534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schemeClr val="tx2"/>
                </a:solidFill>
              </a:rPr>
              <a:t>Площадь основания шарового сегмента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 err="1">
                <a:solidFill>
                  <a:schemeClr val="tx2"/>
                </a:solidFill>
              </a:rPr>
              <a:t>S</a:t>
            </a:r>
            <a:r>
              <a:rPr lang="ru-RU" sz="2400" b="1" i="1" baseline="-25000" dirty="0" err="1">
                <a:solidFill>
                  <a:schemeClr val="tx2"/>
                </a:solidFill>
              </a:rPr>
              <a:t>осн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</a:p>
          <a:p>
            <a:pPr lvl="0"/>
            <a:r>
              <a:rPr lang="ru-RU" sz="2400" b="1" i="1" dirty="0">
                <a:solidFill>
                  <a:schemeClr val="tx2"/>
                </a:solidFill>
              </a:rPr>
              <a:t>Площадь внешней поверхности шарового сегмента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 err="1">
                <a:solidFill>
                  <a:schemeClr val="tx2"/>
                </a:solidFill>
              </a:rPr>
              <a:t>S</a:t>
            </a:r>
            <a:r>
              <a:rPr lang="ru-RU" sz="2400" b="1" i="1" baseline="-25000" dirty="0" err="1">
                <a:solidFill>
                  <a:schemeClr val="tx2"/>
                </a:solidFill>
              </a:rPr>
              <a:t>сегм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</a:t>
            </a:r>
            <a:r>
              <a:rPr lang="ru-RU" sz="2400" b="1" dirty="0">
                <a:solidFill>
                  <a:schemeClr val="tx2"/>
                </a:solidFill>
              </a:rPr>
              <a:t>(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 </a:t>
            </a:r>
          </a:p>
          <a:p>
            <a:pPr lvl="0"/>
            <a:r>
              <a:rPr lang="ru-RU" sz="2400" b="1" i="1" dirty="0">
                <a:solidFill>
                  <a:schemeClr val="tx2"/>
                </a:solidFill>
              </a:rPr>
              <a:t>Площадь полной поверхности шарового сегмента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 err="1">
                <a:solidFill>
                  <a:schemeClr val="tx2"/>
                </a:solidFill>
              </a:rPr>
              <a:t>S</a:t>
            </a:r>
            <a:r>
              <a:rPr lang="ru-RU" sz="2400" b="1" i="1" baseline="-25000" dirty="0" err="1">
                <a:solidFill>
                  <a:schemeClr val="tx2"/>
                </a:solidFill>
              </a:rPr>
              <a:t>осн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 err="1">
                <a:solidFill>
                  <a:schemeClr val="tx2"/>
                </a:solidFill>
              </a:rPr>
              <a:t>S</a:t>
            </a:r>
            <a:r>
              <a:rPr lang="ru-RU" sz="2400" b="1" i="1" baseline="-25000" dirty="0" err="1">
                <a:solidFill>
                  <a:schemeClr val="tx2"/>
                </a:solidFill>
              </a:rPr>
              <a:t>сегм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</a:t>
            </a:r>
            <a:r>
              <a:rPr lang="ru-RU" sz="2400" b="1" dirty="0">
                <a:solidFill>
                  <a:schemeClr val="tx2"/>
                </a:solidFill>
              </a:rPr>
              <a:t>(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+ 2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 = </a:t>
            </a:r>
            <a:r>
              <a:rPr lang="ru-RU" sz="2400" b="1" i="1" dirty="0">
                <a:solidFill>
                  <a:schemeClr val="tx2"/>
                </a:solidFill>
              </a:rPr>
              <a:t>π</a:t>
            </a:r>
            <a:r>
              <a:rPr lang="ru-RU" sz="2400" b="1" dirty="0">
                <a:solidFill>
                  <a:schemeClr val="tx2"/>
                </a:solidFill>
              </a:rPr>
              <a:t>(2</a:t>
            </a:r>
            <a:r>
              <a:rPr lang="ru-RU" sz="2400" b="1" i="1" dirty="0">
                <a:solidFill>
                  <a:schemeClr val="tx2"/>
                </a:solidFill>
              </a:rPr>
              <a:t>Rh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 </a:t>
            </a:r>
          </a:p>
          <a:p>
            <a:pPr lvl="0"/>
            <a:r>
              <a:rPr lang="ru-RU" sz="2400" b="1" i="1" dirty="0">
                <a:solidFill>
                  <a:schemeClr val="tx2"/>
                </a:solidFill>
              </a:rPr>
              <a:t>Объем шарового сегмента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V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πh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(3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 −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)/6 = </a:t>
            </a:r>
            <a:r>
              <a:rPr lang="ru-RU" sz="2400" b="1" i="1" dirty="0">
                <a:solidFill>
                  <a:schemeClr val="tx2"/>
                </a:solidFill>
              </a:rPr>
              <a:t>πh</a:t>
            </a:r>
            <a:r>
              <a:rPr lang="ru-RU" sz="2400" b="1" dirty="0">
                <a:solidFill>
                  <a:schemeClr val="tx2"/>
                </a:solidFill>
              </a:rPr>
              <a:t>(3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)/6 </a:t>
            </a:r>
          </a:p>
        </p:txBody>
      </p:sp>
    </p:spTree>
    <p:extLst>
      <p:ext uri="{BB962C8B-B14F-4D97-AF65-F5344CB8AC3E}">
        <p14:creationId xmlns:p14="http://schemas.microsoft.com/office/powerpoint/2010/main" val="1828367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928" y="188640"/>
            <a:ext cx="6400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u="sng" dirty="0">
                <a:solidFill>
                  <a:schemeClr val="tx2"/>
                </a:solidFill>
              </a:rPr>
              <a:t>Шаровым слоем</a:t>
            </a:r>
            <a:r>
              <a:rPr lang="ru-RU" sz="2400" b="1" u="sng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называется часть шара, заключенная между двумя параллельными плоскостями. </a:t>
            </a:r>
          </a:p>
        </p:txBody>
      </p:sp>
      <p:pic>
        <p:nvPicPr>
          <p:cNvPr id="3" name="Рисунок 2" descr="шаровой сло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32656"/>
            <a:ext cx="2000250" cy="244827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94616" y="2592210"/>
            <a:ext cx="87098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schemeClr val="tx2"/>
                </a:solidFill>
              </a:rPr>
              <a:t>Площадь внешней поверхности шарового слоя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 err="1">
                <a:solidFill>
                  <a:schemeClr val="tx2"/>
                </a:solidFill>
              </a:rPr>
              <a:t>S</a:t>
            </a:r>
            <a:r>
              <a:rPr lang="ru-RU" sz="2400" b="1" i="1" baseline="-25000" dirty="0" err="1">
                <a:solidFill>
                  <a:schemeClr val="tx2"/>
                </a:solidFill>
              </a:rPr>
              <a:t>сл</a:t>
            </a:r>
            <a:r>
              <a:rPr lang="ru-RU" sz="2400" b="1" dirty="0">
                <a:solidFill>
                  <a:schemeClr val="tx2"/>
                </a:solidFill>
              </a:rPr>
              <a:t> = 2</a:t>
            </a:r>
            <a:r>
              <a:rPr lang="ru-RU" sz="2400" b="1" i="1" dirty="0">
                <a:solidFill>
                  <a:schemeClr val="tx2"/>
                </a:solidFill>
              </a:rPr>
              <a:t>π</a:t>
            </a:r>
            <a:r>
              <a:rPr lang="ru-RU" sz="2400" b="1" i="1" dirty="0" err="1">
                <a:solidFill>
                  <a:schemeClr val="tx2"/>
                </a:solidFill>
              </a:rPr>
              <a:t>Rh</a:t>
            </a:r>
            <a:r>
              <a:rPr lang="ru-RU" sz="2400" b="1" dirty="0">
                <a:solidFill>
                  <a:schemeClr val="tx2"/>
                </a:solidFill>
              </a:rPr>
              <a:t>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где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 − высота шарового слоя,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 − радиус шара. </a:t>
            </a:r>
          </a:p>
          <a:p>
            <a:pPr lvl="0"/>
            <a:r>
              <a:rPr lang="ru-RU" sz="2400" b="1" i="1" dirty="0">
                <a:solidFill>
                  <a:schemeClr val="tx2"/>
                </a:solidFill>
              </a:rPr>
              <a:t>Площадь полной поверхности шарового слоя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 err="1">
                <a:solidFill>
                  <a:schemeClr val="tx2"/>
                </a:solidFill>
              </a:rPr>
              <a:t>S</a:t>
            </a:r>
            <a:r>
              <a:rPr lang="ru-RU" sz="2400" b="1" i="1" baseline="-25000" dirty="0" err="1">
                <a:solidFill>
                  <a:schemeClr val="tx2"/>
                </a:solidFill>
              </a:rPr>
              <a:t>сл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baseline="-25000" dirty="0">
                <a:solidFill>
                  <a:schemeClr val="tx2"/>
                </a:solidFill>
              </a:rPr>
              <a:t>1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baseline="-25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</a:t>
            </a:r>
            <a:r>
              <a:rPr lang="ru-RU" sz="2400" b="1" dirty="0">
                <a:solidFill>
                  <a:schemeClr val="tx2"/>
                </a:solidFill>
              </a:rPr>
              <a:t>(2</a:t>
            </a:r>
            <a:r>
              <a:rPr lang="ru-RU" sz="2400" b="1" i="1" dirty="0">
                <a:solidFill>
                  <a:schemeClr val="tx2"/>
                </a:solidFill>
              </a:rPr>
              <a:t>Rh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1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2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где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 − высота шарового слоя,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 − радиус шара,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1</a:t>
            </a:r>
            <a:r>
              <a:rPr lang="ru-RU" sz="2400" b="1" dirty="0">
                <a:solidFill>
                  <a:schemeClr val="tx2"/>
                </a:solidFill>
              </a:rPr>
              <a:t>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− радиусы оснований шарового слоя, </a:t>
            </a: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baseline="-25000" dirty="0">
                <a:solidFill>
                  <a:schemeClr val="tx2"/>
                </a:solidFill>
              </a:rPr>
              <a:t>1</a:t>
            </a:r>
            <a:r>
              <a:rPr lang="ru-RU" sz="2400" b="1" dirty="0">
                <a:solidFill>
                  <a:schemeClr val="tx2"/>
                </a:solidFill>
              </a:rPr>
              <a:t>, </a:t>
            </a: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baseline="-25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− площади этих оснований. </a:t>
            </a:r>
          </a:p>
          <a:p>
            <a:pPr lvl="0"/>
            <a:r>
              <a:rPr lang="ru-RU" sz="2400" b="1" i="1" dirty="0">
                <a:solidFill>
                  <a:schemeClr val="tx2"/>
                </a:solidFill>
              </a:rPr>
              <a:t>Объем шарового слоя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V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πh</a:t>
            </a:r>
            <a:r>
              <a:rPr lang="ru-RU" sz="2400" b="1" dirty="0">
                <a:solidFill>
                  <a:schemeClr val="tx2"/>
                </a:solidFill>
              </a:rPr>
              <a:t>(3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1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+ 3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2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)/6,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где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1</a:t>
            </a:r>
            <a:r>
              <a:rPr lang="ru-RU" sz="2400" b="1" dirty="0">
                <a:solidFill>
                  <a:schemeClr val="tx2"/>
                </a:solidFill>
              </a:rPr>
              <a:t>,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baseline="-25000" dirty="0">
                <a:solidFill>
                  <a:schemeClr val="tx2"/>
                </a:solidFill>
              </a:rPr>
              <a:t>2</a:t>
            </a:r>
            <a:r>
              <a:rPr lang="ru-RU" sz="2400" b="1" dirty="0">
                <a:solidFill>
                  <a:schemeClr val="tx2"/>
                </a:solidFill>
              </a:rPr>
              <a:t> − радиусы оснований шарового слоя,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 − его высота. </a:t>
            </a:r>
          </a:p>
        </p:txBody>
      </p:sp>
    </p:spTree>
    <p:extLst>
      <p:ext uri="{BB962C8B-B14F-4D97-AF65-F5344CB8AC3E}">
        <p14:creationId xmlns:p14="http://schemas.microsoft.com/office/powerpoint/2010/main" val="1383512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82013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u="sng" dirty="0">
                <a:solidFill>
                  <a:schemeClr val="tx2"/>
                </a:solidFill>
              </a:rPr>
              <a:t>Шаровым сектором</a:t>
            </a:r>
            <a:r>
              <a:rPr lang="ru-RU" sz="2400" b="1" u="sng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называется часть шара, состоящая из шарового сегмента и конуса с вершиной в центре шара и основанием, совпадающим с основанием шарового сегмента. Здесь подразумевается, что шаровой сегмент меньше </a:t>
            </a:r>
            <a:r>
              <a:rPr lang="ru-RU" sz="2400" b="1" dirty="0" err="1">
                <a:solidFill>
                  <a:schemeClr val="tx2"/>
                </a:solidFill>
              </a:rPr>
              <a:t>полушара</a:t>
            </a:r>
            <a:r>
              <a:rPr lang="ru-RU" sz="2400" b="1" dirty="0">
                <a:solidFill>
                  <a:schemeClr val="tx2"/>
                </a:solidFill>
              </a:rPr>
              <a:t>. </a:t>
            </a:r>
          </a:p>
        </p:txBody>
      </p:sp>
      <p:pic>
        <p:nvPicPr>
          <p:cNvPr id="3" name="Рисунок 2" descr="шаровой сло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0113"/>
            <a:ext cx="2000250" cy="2057400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3256032"/>
            <a:ext cx="8192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schemeClr val="tx2"/>
                </a:solidFill>
              </a:rPr>
              <a:t>Площадь полной поверхности шарового сектора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S</a:t>
            </a:r>
            <a:r>
              <a:rPr lang="ru-RU" sz="2400" b="1" dirty="0">
                <a:solidFill>
                  <a:schemeClr val="tx2"/>
                </a:solidFill>
              </a:rPr>
              <a:t> = </a:t>
            </a:r>
            <a:r>
              <a:rPr lang="ru-RU" sz="2400" b="1" i="1" dirty="0">
                <a:solidFill>
                  <a:schemeClr val="tx2"/>
                </a:solidFill>
              </a:rPr>
              <a:t>πR</a:t>
            </a:r>
            <a:r>
              <a:rPr lang="ru-RU" sz="2400" b="1" dirty="0">
                <a:solidFill>
                  <a:schemeClr val="tx2"/>
                </a:solidFill>
              </a:rPr>
              <a:t>(2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 + </a:t>
            </a:r>
            <a:r>
              <a:rPr lang="ru-RU" sz="2400" b="1" i="1" dirty="0">
                <a:solidFill>
                  <a:schemeClr val="tx2"/>
                </a:solidFill>
              </a:rPr>
              <a:t>r</a:t>
            </a:r>
            <a:r>
              <a:rPr lang="ru-RU" sz="2400" b="1" dirty="0">
                <a:solidFill>
                  <a:schemeClr val="tx2"/>
                </a:solidFill>
              </a:rPr>
              <a:t>),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где 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 − высота соответствующего шарового сегмента, </a:t>
            </a:r>
            <a:r>
              <a:rPr lang="ru-RU" sz="2400" b="1" dirty="0" smtClean="0">
                <a:solidFill>
                  <a:schemeClr val="tx2"/>
                </a:solidFill>
              </a:rPr>
              <a:t/>
            </a:r>
            <a:br>
              <a:rPr lang="ru-RU" sz="2400" b="1" dirty="0" smtClean="0">
                <a:solidFill>
                  <a:schemeClr val="tx2"/>
                </a:solidFill>
              </a:rPr>
            </a:br>
            <a:r>
              <a:rPr lang="ru-RU" sz="2400" b="1" i="1" dirty="0" smtClean="0">
                <a:solidFill>
                  <a:schemeClr val="tx2"/>
                </a:solidFill>
              </a:rPr>
              <a:t>r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− радиус основания шарового сегмента (или конуса), </a:t>
            </a:r>
            <a:r>
              <a:rPr lang="ru-RU" sz="2400" b="1" dirty="0" smtClean="0">
                <a:solidFill>
                  <a:schemeClr val="tx2"/>
                </a:solidFill>
              </a:rPr>
              <a:t/>
            </a:r>
            <a:br>
              <a:rPr lang="ru-RU" sz="2400" b="1" dirty="0" smtClean="0">
                <a:solidFill>
                  <a:schemeClr val="tx2"/>
                </a:solidFill>
              </a:rPr>
            </a:br>
            <a:r>
              <a:rPr lang="ru-RU" sz="2400" b="1" i="1" dirty="0" smtClean="0">
                <a:solidFill>
                  <a:schemeClr val="tx2"/>
                </a:solidFill>
              </a:rPr>
              <a:t>R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− радиус шара. </a:t>
            </a:r>
          </a:p>
          <a:p>
            <a:r>
              <a:rPr lang="ru-RU" sz="2400" b="1" i="1" dirty="0">
                <a:solidFill>
                  <a:schemeClr val="tx2"/>
                </a:solidFill>
              </a:rPr>
              <a:t>Объем шарового сектора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i="1" dirty="0">
                <a:solidFill>
                  <a:schemeClr val="tx2"/>
                </a:solidFill>
              </a:rPr>
              <a:t>V</a:t>
            </a:r>
            <a:r>
              <a:rPr lang="ru-RU" sz="2400" b="1" dirty="0">
                <a:solidFill>
                  <a:schemeClr val="tx2"/>
                </a:solidFill>
              </a:rPr>
              <a:t> = 2</a:t>
            </a:r>
            <a:r>
              <a:rPr lang="ru-RU" sz="2400" b="1" i="1" dirty="0">
                <a:solidFill>
                  <a:schemeClr val="tx2"/>
                </a:solidFill>
              </a:rPr>
              <a:t>πR</a:t>
            </a:r>
            <a:r>
              <a:rPr lang="ru-RU" sz="2400" b="1" baseline="30000" dirty="0">
                <a:solidFill>
                  <a:schemeClr val="tx2"/>
                </a:solidFill>
              </a:rPr>
              <a:t>2</a:t>
            </a:r>
            <a:r>
              <a:rPr lang="ru-RU" sz="2400" b="1" i="1" dirty="0">
                <a:solidFill>
                  <a:schemeClr val="tx2"/>
                </a:solidFill>
              </a:rPr>
              <a:t>h</a:t>
            </a:r>
            <a:r>
              <a:rPr lang="ru-RU" sz="2400" b="1" dirty="0">
                <a:solidFill>
                  <a:schemeClr val="tx2"/>
                </a:solidFill>
              </a:rPr>
              <a:t>/3 </a:t>
            </a:r>
          </a:p>
        </p:txBody>
      </p:sp>
    </p:spTree>
    <p:extLst>
      <p:ext uri="{BB962C8B-B14F-4D97-AF65-F5344CB8AC3E}">
        <p14:creationId xmlns:p14="http://schemas.microsoft.com/office/powerpoint/2010/main" val="189491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44527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Точка А сферы удалена от концов её диаметра </a:t>
            </a:r>
            <a:r>
              <a:rPr lang="ru-RU" sz="3200" b="1" dirty="0" smtClean="0">
                <a:solidFill>
                  <a:schemeClr val="tx2"/>
                </a:solidFill>
              </a:rPr>
              <a:t>на расстояния </a:t>
            </a:r>
            <a:r>
              <a:rPr lang="ru-RU" sz="3200" b="1" dirty="0">
                <a:solidFill>
                  <a:schemeClr val="tx2"/>
                </a:solidFill>
              </a:rPr>
              <a:t>равные 6 см и 8 см. Вычислите </a:t>
            </a:r>
            <a:r>
              <a:rPr lang="ru-RU" sz="3200" b="1" dirty="0" smtClean="0">
                <a:solidFill>
                  <a:schemeClr val="tx2"/>
                </a:solidFill>
              </a:rPr>
              <a:t>площадь </a:t>
            </a:r>
            <a:r>
              <a:rPr lang="ru-RU" sz="3200" b="1" dirty="0">
                <a:solidFill>
                  <a:schemeClr val="tx2"/>
                </a:solidFill>
              </a:rPr>
              <a:t>поверхности сферы.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624" y="933520"/>
            <a:ext cx="6196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Предложите способы решения задачи: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021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61338"/>
            <a:ext cx="8496944" cy="5262979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Примерный алгоритм решения задачи</a:t>
            </a:r>
          </a:p>
          <a:p>
            <a:r>
              <a:rPr lang="ru-RU" sz="2800" b="1" dirty="0" smtClean="0">
                <a:solidFill>
                  <a:schemeClr val="tx2"/>
                </a:solidFill>
              </a:rPr>
              <a:t>1.Выполнить </a:t>
            </a:r>
            <a:r>
              <a:rPr lang="ru-RU" sz="2800" b="1" dirty="0">
                <a:solidFill>
                  <a:schemeClr val="tx2"/>
                </a:solidFill>
              </a:rPr>
              <a:t>графическое изображение  согласно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условия.</a:t>
            </a:r>
            <a:r>
              <a:rPr lang="ru-RU" sz="2800" b="1" dirty="0">
                <a:solidFill>
                  <a:schemeClr val="tx2"/>
                </a:solidFill>
              </a:rPr>
              <a:t/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2.Выполнить на чертеже необходимые геометрические построения. 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3. Провести анализ построений. 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4. Произвести необходимые промежуточные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расчёты с использованием формул и теорем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планиметрии (геометрии на плоскости). Если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необходимо, применить дополнительно формулы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из стереометрии. 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5. Произвести окончательные расчёты.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1672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502</TotalTime>
  <Words>481</Words>
  <Application>Microsoft Office PowerPoint</Application>
  <PresentationFormat>Экран (4:3)</PresentationFormat>
  <Paragraphs>59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Евгений</cp:lastModifiedBy>
  <cp:revision>36</cp:revision>
  <dcterms:created xsi:type="dcterms:W3CDTF">2015-03-18T16:01:29Z</dcterms:created>
  <dcterms:modified xsi:type="dcterms:W3CDTF">2015-04-03T19:32:07Z</dcterms:modified>
</cp:coreProperties>
</file>