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3"/>
  </p:handoutMasterIdLst>
  <p:sldIdLst>
    <p:sldId id="279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66FF"/>
    <a:srgbClr val="70EB4F"/>
    <a:srgbClr val="A20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4E8C2-E421-4CEF-AA54-4BF511F5D3A1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D59F5-6CCF-4FB4-B4A3-E561CBAC8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26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5CB-8ECA-46AB-A4CF-79211CFF8E8F}" type="datetimeFigureOut">
              <a:rPr lang="ru-RU" smtClean="0"/>
              <a:t>29.12.2014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E241-50F1-4D22-8E65-2F20BEDA22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48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5CB-8ECA-46AB-A4CF-79211CFF8E8F}" type="datetimeFigureOut">
              <a:rPr lang="ru-RU" smtClean="0"/>
              <a:t>29.12.2014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E241-50F1-4D22-8E65-2F20BEDA22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35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5CB-8ECA-46AB-A4CF-79211CFF8E8F}" type="datetimeFigureOut">
              <a:rPr lang="ru-RU" smtClean="0"/>
              <a:t>29.12.2014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E241-50F1-4D22-8E65-2F20BEDA22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27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5CB-8ECA-46AB-A4CF-79211CFF8E8F}" type="datetimeFigureOut">
              <a:rPr lang="ru-RU" smtClean="0"/>
              <a:t>29.12.2014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E241-50F1-4D22-8E65-2F20BEDA22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69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5CB-8ECA-46AB-A4CF-79211CFF8E8F}" type="datetimeFigureOut">
              <a:rPr lang="ru-RU" smtClean="0"/>
              <a:t>29.12.2014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E241-50F1-4D22-8E65-2F20BEDA22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36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5CB-8ECA-46AB-A4CF-79211CFF8E8F}" type="datetimeFigureOut">
              <a:rPr lang="ru-RU" smtClean="0"/>
              <a:t>29.12.2014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E241-50F1-4D22-8E65-2F20BEDA22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61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5CB-8ECA-46AB-A4CF-79211CFF8E8F}" type="datetimeFigureOut">
              <a:rPr lang="ru-RU" smtClean="0"/>
              <a:t>29.12.2014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E241-50F1-4D22-8E65-2F20BEDA22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69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5CB-8ECA-46AB-A4CF-79211CFF8E8F}" type="datetimeFigureOut">
              <a:rPr lang="ru-RU" smtClean="0"/>
              <a:t>29.12.2014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E241-50F1-4D22-8E65-2F20BEDA22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74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5CB-8ECA-46AB-A4CF-79211CFF8E8F}" type="datetimeFigureOut">
              <a:rPr lang="ru-RU" smtClean="0"/>
              <a:t>29.12.2014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E241-50F1-4D22-8E65-2F20BEDA22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17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5CB-8ECA-46AB-A4CF-79211CFF8E8F}" type="datetimeFigureOut">
              <a:rPr lang="ru-RU" smtClean="0"/>
              <a:t>29.12.2014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E241-50F1-4D22-8E65-2F20BEDA22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37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5CB-8ECA-46AB-A4CF-79211CFF8E8F}" type="datetimeFigureOut">
              <a:rPr lang="ru-RU" smtClean="0"/>
              <a:t>29.12.2014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E241-50F1-4D22-8E65-2F20BEDA22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07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285CB-8ECA-46AB-A4CF-79211CFF8E8F}" type="datetimeFigureOut">
              <a:rPr lang="ru-RU" smtClean="0"/>
              <a:t>29.12.2014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5E241-50F1-4D22-8E65-2F20BEDA22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49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«Электронные таблицы в медицинской статистике»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по дисциплине Информатика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для специальности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31.02.01 Лечебное дело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для студентов  </a:t>
            </a:r>
            <a:r>
              <a:rPr lang="en-US" b="1" i="1" dirty="0"/>
              <a:t>II</a:t>
            </a:r>
            <a:r>
              <a:rPr lang="ru-RU" b="1" i="1" dirty="0"/>
              <a:t>   курса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547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27685"/>
            <a:ext cx="8712968" cy="230425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Интенсивный </a:t>
            </a:r>
            <a:r>
              <a:rPr lang="ru-RU" b="1" dirty="0"/>
              <a:t>показатель</a:t>
            </a:r>
            <a:r>
              <a:rPr lang="ru-RU" b="1" dirty="0" smtClean="0"/>
              <a:t>.</a:t>
            </a: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Показатель частоты, уровня, распространенности процессов, явлений, совершающихся в определенной среде. Он показывает, как часто встречается изучаемое явление в среде, которая его продуцирует</a:t>
            </a:r>
          </a:p>
        </p:txBody>
      </p:sp>
      <p:sp>
        <p:nvSpPr>
          <p:cNvPr id="4" name="Стрелка вниз 3"/>
          <p:cNvSpPr/>
          <p:nvPr/>
        </p:nvSpPr>
        <p:spPr>
          <a:xfrm rot="1428512">
            <a:off x="2130617" y="2658649"/>
            <a:ext cx="432048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335632" y="3085102"/>
            <a:ext cx="452391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20012217">
            <a:off x="6563385" y="2645004"/>
            <a:ext cx="386361" cy="1233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124572"/>
            <a:ext cx="232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заболеваемость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62269" y="4650318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смертность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2993" y="4096395"/>
            <a:ext cx="151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рождаемость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589240"/>
            <a:ext cx="283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Интенсивный показатель=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5450740"/>
            <a:ext cx="1017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Явление</a:t>
            </a:r>
          </a:p>
          <a:p>
            <a:r>
              <a:rPr lang="ru-RU" b="1" i="1" dirty="0"/>
              <a:t>С</a:t>
            </a:r>
            <a:r>
              <a:rPr lang="ru-RU" b="1" i="1" dirty="0" smtClean="0"/>
              <a:t>реда</a:t>
            </a:r>
            <a:endParaRPr lang="ru-RU" b="1" i="1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099416" y="5773905"/>
            <a:ext cx="1236216" cy="457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616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2232248"/>
          </a:xfrm>
        </p:spPr>
        <p:txBody>
          <a:bodyPr>
            <a:normAutofit fontScale="92500" lnSpcReduction="20000"/>
          </a:bodyPr>
          <a:lstStyle/>
          <a:p>
            <a:pPr marL="0" indent="0" hangingPunct="0">
              <a:buNone/>
            </a:pPr>
            <a:r>
              <a:rPr lang="ru-RU" b="1" dirty="0"/>
              <a:t>Пример расчета интенсивного показателя. </a:t>
            </a:r>
            <a:endParaRPr lang="ru-RU" sz="2400" dirty="0"/>
          </a:p>
          <a:p>
            <a:pPr marL="457200" lvl="1" indent="0" hangingPunct="0">
              <a:buNone/>
            </a:pPr>
            <a:r>
              <a:rPr lang="ru-RU" dirty="0" smtClean="0"/>
              <a:t>В городе </a:t>
            </a:r>
            <a:r>
              <a:rPr lang="ru-RU" dirty="0"/>
              <a:t>проживает 120 000 человек (среда). В предыдущем году родилось 108 детей (явление).  </a:t>
            </a:r>
            <a:r>
              <a:rPr lang="ru-RU" dirty="0" smtClean="0"/>
              <a:t>Определить </a:t>
            </a:r>
            <a:r>
              <a:rPr lang="ru-RU" dirty="0"/>
              <a:t>показатель рождаемости (рассчитывается на 1000 населения). </a:t>
            </a:r>
            <a:r>
              <a:rPr lang="ru-RU" dirty="0" smtClean="0"/>
              <a:t>Таким </a:t>
            </a:r>
            <a:r>
              <a:rPr lang="ru-RU" dirty="0"/>
              <a:t>образом, рождаемость в городе составила 9%.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80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219256" cy="3816424"/>
          </a:xfrm>
        </p:spPr>
        <p:txBody>
          <a:bodyPr>
            <a:normAutofit fontScale="77500" lnSpcReduction="20000"/>
          </a:bodyPr>
          <a:lstStyle/>
          <a:p>
            <a:pPr marL="0" indent="0" algn="ctr" hangingPunct="0">
              <a:buNone/>
            </a:pPr>
            <a:r>
              <a:rPr lang="ru-RU" b="1" dirty="0"/>
              <a:t>Показатель соотношения. </a:t>
            </a:r>
            <a:r>
              <a:rPr lang="ru-RU" dirty="0"/>
              <a:t> </a:t>
            </a:r>
          </a:p>
          <a:p>
            <a:pPr marL="0" indent="0" algn="ctr" hangingPunct="0">
              <a:buNone/>
            </a:pPr>
            <a:r>
              <a:rPr lang="ru-RU" dirty="0"/>
              <a:t>Характеризует соотношение между двумя не связанными между собой совокупностями </a:t>
            </a:r>
            <a:r>
              <a:rPr lang="ru-RU" u="sng" dirty="0"/>
              <a:t>(обеспеченность населения койками, врачами, дошкольными учреждениями, соотношение родов и абортов, соотношение врачей и медицинских сестер и др.). </a:t>
            </a:r>
            <a:endParaRPr lang="ru-RU" u="sng" dirty="0" smtClean="0"/>
          </a:p>
          <a:p>
            <a:pPr marL="0" indent="0" hangingPunct="0">
              <a:buNone/>
            </a:pPr>
            <a:endParaRPr lang="ru-RU" u="sng" dirty="0"/>
          </a:p>
          <a:p>
            <a:pPr marL="0" indent="0" hangingPunc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b="1" i="1" dirty="0" smtClean="0"/>
              <a:t>Показатель </a:t>
            </a:r>
            <a:r>
              <a:rPr lang="ru-RU" b="1" i="1" dirty="0"/>
              <a:t>соотношения </a:t>
            </a:r>
            <a:r>
              <a:rPr lang="ru-RU" b="1" dirty="0"/>
              <a:t>=</a:t>
            </a:r>
            <a:r>
              <a:rPr lang="ru-RU" b="1" i="1" dirty="0"/>
              <a:t> </a:t>
            </a:r>
            <a:r>
              <a:rPr lang="ru-RU" b="1" dirty="0"/>
              <a:t>совокупность №1 /</a:t>
            </a:r>
            <a:r>
              <a:rPr lang="ru-RU" b="1" i="1" dirty="0"/>
              <a:t> </a:t>
            </a:r>
            <a:r>
              <a:rPr lang="ru-RU" b="1" dirty="0"/>
              <a:t>совокупность №2</a:t>
            </a:r>
            <a:r>
              <a:rPr lang="ru-RU" b="1" i="1" dirty="0"/>
              <a:t> </a:t>
            </a:r>
            <a:r>
              <a:rPr lang="ru-RU" b="1" dirty="0"/>
              <a:t>х</a:t>
            </a:r>
            <a:r>
              <a:rPr lang="ru-RU" b="1" i="1" dirty="0"/>
              <a:t> </a:t>
            </a:r>
            <a:r>
              <a:rPr lang="ru-RU" b="1" dirty="0" smtClean="0"/>
              <a:t>1000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62592"/>
            <a:ext cx="3919534" cy="2558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3816424" cy="239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6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363272" cy="5649491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ru-RU" sz="2400" b="1" dirty="0"/>
              <a:t>Пример: </a:t>
            </a:r>
            <a:r>
              <a:rPr lang="ru-RU" sz="2400" dirty="0"/>
              <a:t>В городе</a:t>
            </a:r>
            <a:r>
              <a:rPr lang="ru-RU" sz="2400" b="1" dirty="0"/>
              <a:t> </a:t>
            </a:r>
            <a:r>
              <a:rPr lang="ru-RU" sz="2400" dirty="0"/>
              <a:t>120 000</a:t>
            </a:r>
            <a:r>
              <a:rPr lang="ru-RU" sz="2400" b="1" dirty="0"/>
              <a:t> </a:t>
            </a:r>
            <a:r>
              <a:rPr lang="ru-RU" sz="2400" dirty="0"/>
              <a:t>населения,</a:t>
            </a:r>
            <a:r>
              <a:rPr lang="ru-RU" sz="2400" b="1" dirty="0"/>
              <a:t> </a:t>
            </a:r>
            <a:r>
              <a:rPr lang="ru-RU" sz="2400" dirty="0"/>
              <a:t>общее число терапевтических</a:t>
            </a:r>
            <a:r>
              <a:rPr lang="ru-RU" sz="2400" b="1" dirty="0"/>
              <a:t> </a:t>
            </a:r>
            <a:r>
              <a:rPr lang="ru-RU" sz="2400" dirty="0"/>
              <a:t>коек — 300. Число коек — совокупность № 1, численность населения — совокупность № 2. Требуется рассчитать обеспеченность населения терапевтическими койками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  <a:endParaRPr lang="ru-RU" sz="2400" dirty="0" smtClean="0"/>
          </a:p>
          <a:p>
            <a:pPr marL="0" indent="0" hangingPunct="0">
              <a:buNone/>
            </a:pPr>
            <a:endParaRPr lang="ru-RU" sz="2400" dirty="0" smtClean="0"/>
          </a:p>
          <a:p>
            <a:pPr marL="0" indent="0" hangingPunct="0">
              <a:buNone/>
            </a:pPr>
            <a:r>
              <a:rPr lang="ru-RU" sz="2400" b="1" i="1" dirty="0" smtClean="0"/>
              <a:t>Показатель </a:t>
            </a:r>
            <a:r>
              <a:rPr lang="ru-RU" sz="2400" b="1" i="1" dirty="0"/>
              <a:t>соотношения </a:t>
            </a:r>
            <a:r>
              <a:rPr lang="ru-RU" sz="2400" b="1" dirty="0"/>
              <a:t>= 300 / 120 000</a:t>
            </a:r>
            <a:r>
              <a:rPr lang="ru-RU" sz="2400" b="1" i="1" dirty="0"/>
              <a:t> </a:t>
            </a:r>
            <a:r>
              <a:rPr lang="ru-RU" sz="2400" b="1" dirty="0"/>
              <a:t>х</a:t>
            </a:r>
            <a:r>
              <a:rPr lang="ru-RU" sz="2400" b="1" i="1" dirty="0"/>
              <a:t> </a:t>
            </a:r>
            <a:r>
              <a:rPr lang="ru-RU" sz="2400" b="1" dirty="0"/>
              <a:t>10 </a:t>
            </a:r>
            <a:r>
              <a:rPr lang="ru-RU" sz="2400" b="1" dirty="0" smtClean="0"/>
              <a:t>000</a:t>
            </a:r>
          </a:p>
          <a:p>
            <a:pPr marL="0" indent="0" hangingPunc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Вывод</a:t>
            </a:r>
            <a:r>
              <a:rPr lang="ru-RU" sz="2400" b="1" dirty="0"/>
              <a:t>: </a:t>
            </a:r>
            <a:r>
              <a:rPr lang="ru-RU" sz="2400" dirty="0"/>
              <a:t>На</a:t>
            </a:r>
            <a:r>
              <a:rPr lang="ru-RU" sz="2400" b="1" dirty="0"/>
              <a:t> </a:t>
            </a:r>
            <a:r>
              <a:rPr lang="ru-RU" sz="2400" dirty="0"/>
              <a:t>10 000</a:t>
            </a:r>
            <a:r>
              <a:rPr lang="ru-RU" sz="2400" b="1" dirty="0"/>
              <a:t> </a:t>
            </a:r>
            <a:r>
              <a:rPr lang="ru-RU" sz="2400" dirty="0"/>
              <a:t>населения в городе приходится</a:t>
            </a:r>
            <a:r>
              <a:rPr lang="ru-RU" sz="2400" b="1" dirty="0"/>
              <a:t> </a:t>
            </a:r>
            <a:r>
              <a:rPr lang="ru-RU" sz="2400" dirty="0"/>
              <a:t>25</a:t>
            </a:r>
            <a:r>
              <a:rPr lang="ru-RU" sz="2400" b="1" dirty="0"/>
              <a:t> </a:t>
            </a:r>
            <a:r>
              <a:rPr lang="ru-RU" sz="2400" dirty="0"/>
              <a:t>терапевтических</a:t>
            </a:r>
            <a:r>
              <a:rPr lang="ru-RU" sz="2400" b="1" dirty="0"/>
              <a:t> </a:t>
            </a:r>
            <a:r>
              <a:rPr lang="ru-RU" sz="2400" dirty="0"/>
              <a:t>коек, или обеспеченность населения города терапевтическими койками равна 25 коек на 10 000 населения.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06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5"/>
            <a:ext cx="8229600" cy="24482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Показатель </a:t>
            </a:r>
            <a:r>
              <a:rPr lang="ru-RU" sz="2400" b="1" dirty="0" smtClean="0"/>
              <a:t>наглядности</a:t>
            </a:r>
            <a:r>
              <a:rPr lang="ru-RU" sz="2400" dirty="0"/>
              <a:t> </a:t>
            </a:r>
          </a:p>
          <a:p>
            <a:pPr marL="0" indent="0" algn="ctr" hangingPunct="0">
              <a:buNone/>
            </a:pPr>
            <a:r>
              <a:rPr lang="ru-RU" sz="2400" dirty="0"/>
              <a:t>Применяется для анализа однородных чисел и используется когда необходимо "уйти" от показа истинных величин (абсолютных чисел, относительных и средних величин). Как правило, эти величины представлены в динамике.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3635896" cy="2137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29000"/>
            <a:ext cx="5508104" cy="326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53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229600" cy="2088232"/>
          </a:xfrm>
        </p:spPr>
        <p:txBody>
          <a:bodyPr/>
          <a:lstStyle/>
          <a:p>
            <a:pPr marL="0" indent="0" hangingPunct="0">
              <a:buNone/>
            </a:pPr>
            <a:r>
              <a:rPr lang="ru-RU" sz="2800" b="1" dirty="0" smtClean="0"/>
              <a:t>Пример 1</a:t>
            </a:r>
            <a:r>
              <a:rPr lang="ru-RU" sz="2800" dirty="0" smtClean="0"/>
              <a:t>.</a:t>
            </a:r>
            <a:r>
              <a:rPr lang="ru-RU" sz="2800" b="1" dirty="0" smtClean="0"/>
              <a:t> </a:t>
            </a:r>
            <a:r>
              <a:rPr lang="ru-RU" sz="2800" dirty="0" smtClean="0"/>
              <a:t>Рассчитать показатели наглядности для уровней</a:t>
            </a:r>
            <a:r>
              <a:rPr lang="ru-RU" sz="2800" b="1" dirty="0" smtClean="0"/>
              <a:t> </a:t>
            </a:r>
            <a:r>
              <a:rPr lang="ru-RU" sz="2800" dirty="0" smtClean="0"/>
              <a:t>госпитализации в больничные учреждения городов Н. и К. в динамике за 5 лет наблюдения и представить графически.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07644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01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5"/>
            <a:ext cx="8229600" cy="136815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Пример 2</a:t>
            </a:r>
            <a:r>
              <a:rPr lang="ru-RU" dirty="0"/>
              <a:t>.</a:t>
            </a:r>
            <a:r>
              <a:rPr lang="ru-RU" b="1" dirty="0"/>
              <a:t> </a:t>
            </a:r>
            <a:r>
              <a:rPr lang="ru-RU" dirty="0"/>
              <a:t>Сравнить число коек в больницах А,</a:t>
            </a:r>
            <a:r>
              <a:rPr lang="ru-RU" b="1" dirty="0"/>
              <a:t> </a:t>
            </a:r>
            <a:r>
              <a:rPr lang="ru-RU" dirty="0"/>
              <a:t>Б и В и представить</a:t>
            </a:r>
            <a:r>
              <a:rPr lang="ru-RU" b="1" dirty="0"/>
              <a:t> </a:t>
            </a:r>
            <a:r>
              <a:rPr lang="ru-RU" dirty="0"/>
              <a:t>графически (табл. 6).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40575"/>
            <a:ext cx="3600400" cy="260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036807"/>
              </p:ext>
            </p:extLst>
          </p:nvPr>
        </p:nvGraphicFramePr>
        <p:xfrm>
          <a:off x="467544" y="4987230"/>
          <a:ext cx="6840760" cy="1408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6288"/>
                <a:gridCol w="1589486"/>
                <a:gridCol w="38907"/>
                <a:gridCol w="376607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29870">
                <a:tc>
                  <a:txBody>
                    <a:bodyPr/>
                    <a:lstStyle/>
                    <a:p>
                      <a:pPr marL="355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Больница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55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Число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30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наглядности, 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37490">
                <a:tc>
                  <a:txBody>
                    <a:bodyPr/>
                    <a:lstStyle/>
                    <a:p>
                      <a:pPr marL="596900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коек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62255">
                <a:tc>
                  <a:txBody>
                    <a:bodyPr/>
                    <a:lstStyle/>
                    <a:p>
                      <a:pPr marL="355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7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60350">
                <a:tc>
                  <a:txBody>
                    <a:bodyPr/>
                    <a:lstStyle/>
                    <a:p>
                      <a:pPr marL="355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450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7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74955">
                <a:tc>
                  <a:txBody>
                    <a:bodyPr/>
                    <a:lstStyle/>
                    <a:p>
                      <a:pPr marL="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7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552" y="4679453"/>
            <a:ext cx="44644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6. Число коек в больницах А, Б и В города 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45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dirty="0" smtClean="0"/>
              <a:t>Возможные 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472608"/>
          </a:xfrm>
        </p:spPr>
        <p:txBody>
          <a:bodyPr>
            <a:normAutofit fontScale="55000" lnSpcReduction="20000"/>
          </a:bodyPr>
          <a:lstStyle/>
          <a:p>
            <a:pPr marL="0" indent="0" hangingPunct="0">
              <a:buNone/>
            </a:pPr>
            <a:r>
              <a:rPr lang="ru-RU" b="1" dirty="0" smtClean="0"/>
              <a:t>1.1</a:t>
            </a:r>
            <a:r>
              <a:rPr lang="ru-RU" b="1" dirty="0"/>
              <a:t>. </a:t>
            </a:r>
            <a:r>
              <a:rPr lang="ru-RU" dirty="0"/>
              <a:t>Когда исследователь сравнивает интенсивные показатели,</a:t>
            </a:r>
            <a:r>
              <a:rPr lang="ru-RU" b="1" dirty="0"/>
              <a:t> </a:t>
            </a:r>
            <a:r>
              <a:rPr lang="ru-RU" dirty="0"/>
              <a:t>не</a:t>
            </a:r>
            <a:r>
              <a:rPr lang="ru-RU" b="1" dirty="0"/>
              <a:t> </a:t>
            </a:r>
            <a:r>
              <a:rPr lang="ru-RU" dirty="0"/>
              <a:t>равные по длительности, характеризующие одно явление за периоды </a:t>
            </a:r>
            <a:r>
              <a:rPr lang="ru-RU" dirty="0" smtClean="0"/>
              <a:t>наблюдения.</a:t>
            </a:r>
          </a:p>
          <a:p>
            <a:pPr marL="0" indent="0" hangingPunct="0">
              <a:buNone/>
            </a:pPr>
            <a:r>
              <a:rPr lang="ru-RU" b="1" u="sng" dirty="0" smtClean="0"/>
              <a:t>Пример</a:t>
            </a:r>
            <a:r>
              <a:rPr lang="ru-RU" b="1" u="sng" dirty="0"/>
              <a:t>. </a:t>
            </a:r>
            <a:r>
              <a:rPr lang="ru-RU" dirty="0"/>
              <a:t>При сравнении уровня заболеваемости эпидемическим гепатитом за несколько месяцев исследуемого года (45%) с уровнем заболеваемости данной патологией за весь предыдущий год (50%) делается вывод о снижении заболеваемости гепатитом в изучаемом году.</a:t>
            </a:r>
          </a:p>
          <a:p>
            <a:pPr marL="0" indent="0" hangingPunct="0">
              <a:buNone/>
            </a:pPr>
            <a:r>
              <a:rPr lang="ru-RU" b="1" dirty="0" smtClean="0"/>
              <a:t>ВНИМАНИЕ</a:t>
            </a:r>
            <a:r>
              <a:rPr lang="ru-RU" b="1" dirty="0"/>
              <a:t>! </a:t>
            </a:r>
            <a:r>
              <a:rPr lang="ru-RU" dirty="0"/>
              <a:t>Сравнивать интенсивные показатели можно только за равные промежутки времени (например, уровень травматизма за зимние месяцы предыдущего года сравнивается с уровнем травматизма за аналогичный период изучаемого года</a:t>
            </a:r>
            <a:r>
              <a:rPr lang="ru-RU" dirty="0" smtClean="0"/>
              <a:t>).</a:t>
            </a:r>
            <a:r>
              <a:rPr lang="ru-RU" dirty="0"/>
              <a:t> </a:t>
            </a:r>
            <a:endParaRPr lang="ru-RU" dirty="0" smtClean="0"/>
          </a:p>
          <a:p>
            <a:pPr marL="0" indent="0" hangingPunct="0">
              <a:buNone/>
            </a:pPr>
            <a:endParaRPr lang="ru-RU" b="1" dirty="0"/>
          </a:p>
          <a:p>
            <a:pPr marL="0" indent="0" hangingPunct="0">
              <a:buNone/>
            </a:pPr>
            <a:r>
              <a:rPr lang="ru-RU" b="1" dirty="0" smtClean="0"/>
              <a:t>1.2</a:t>
            </a:r>
            <a:r>
              <a:rPr lang="ru-RU" b="1" dirty="0"/>
              <a:t>. </a:t>
            </a:r>
            <a:r>
              <a:rPr lang="ru-RU" dirty="0"/>
              <a:t>Когда при сравнении полученных показателей за несколько</a:t>
            </a:r>
            <a:r>
              <a:rPr lang="ru-RU" b="1" dirty="0"/>
              <a:t> </a:t>
            </a:r>
            <a:r>
              <a:rPr lang="ru-RU" dirty="0"/>
              <a:t>месяцев делается заключение о тенденциях к снижению или повышению уровня данного явления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marL="0" indent="0" hangingPunct="0">
              <a:buNone/>
            </a:pPr>
            <a:r>
              <a:rPr lang="ru-RU" b="1" u="sng" dirty="0"/>
              <a:t>Пример. </a:t>
            </a:r>
            <a:r>
              <a:rPr lang="ru-RU" dirty="0"/>
              <a:t>Непрерывное увеличение показателей рождаемости за любые несколько месяцев не свидетельствует о наметившейся тенденции к повышению рождаемости на данной территории, а характеризует динамику явления только за этот период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marL="0" indent="0" hangingPunct="0">
              <a:buNone/>
            </a:pPr>
            <a:r>
              <a:rPr lang="ru-RU" b="1" dirty="0"/>
              <a:t>ВНИМАНИЕ</a:t>
            </a:r>
            <a:r>
              <a:rPr lang="ru-RU" dirty="0"/>
              <a:t>! Выводы о динамике явления можно делать только по результатам в целом за год при сравнении с уровнями изучаемого явления за несколько предыдущих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67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Расчет </a:t>
            </a:r>
            <a:r>
              <a:rPr lang="ru-RU" b="1" dirty="0"/>
              <a:t>относительных величин, используя MS Excel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16415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26497" cy="495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18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1800200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000" b="1" i="1" dirty="0">
                <a:effectLst/>
                <a:cs typeface="Aharoni" pitchFamily="2" charset="-79"/>
              </a:rPr>
              <a:t>Статистикой</a:t>
            </a:r>
            <a:r>
              <a:rPr lang="ru-RU" i="1" dirty="0">
                <a:effectLst/>
              </a:rPr>
              <a:t> </a:t>
            </a:r>
            <a:endParaRPr lang="ru-RU" i="1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smtClean="0">
                <a:effectLst/>
              </a:rPr>
              <a:t>называют </a:t>
            </a:r>
            <a:r>
              <a:rPr lang="ru-RU" dirty="0">
                <a:effectLst/>
              </a:rPr>
              <a:t>количественное описание и измерение</a:t>
            </a:r>
            <a:r>
              <a:rPr lang="ru-RU" i="1" dirty="0">
                <a:effectLst/>
              </a:rPr>
              <a:t> </a:t>
            </a:r>
            <a:r>
              <a:rPr lang="ru-RU" dirty="0">
                <a:effectLst/>
              </a:rPr>
              <a:t>событий, явлений, </a:t>
            </a:r>
            <a:r>
              <a:rPr lang="ru-RU" dirty="0" smtClean="0">
                <a:effectLst/>
              </a:rPr>
              <a:t>вещей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284152" y="2492897"/>
            <a:ext cx="511801" cy="1768470"/>
          </a:xfrm>
          <a:prstGeom prst="downArrow">
            <a:avLst>
              <a:gd name="adj1" fmla="val 3790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563888" y="2852937"/>
            <a:ext cx="432048" cy="2166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6399971" y="2348880"/>
            <a:ext cx="437829" cy="1740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80528" y="4466915"/>
            <a:ext cx="31039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Сбор </a:t>
            </a:r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5229200"/>
            <a:ext cx="391060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r>
              <a:rPr lang="ru-RU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бработка</a:t>
            </a:r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4386808"/>
            <a:ext cx="49391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Анализ данных о массовых явлениях</a:t>
            </a:r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160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960" cy="55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553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82629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85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9"/>
            <a:ext cx="8136904" cy="2592288"/>
          </a:xfrm>
        </p:spPr>
        <p:txBody>
          <a:bodyPr>
            <a:normAutofit fontScale="92500" lnSpcReduction="10000"/>
          </a:bodyPr>
          <a:lstStyle/>
          <a:p>
            <a:pPr marL="18288" indent="0" hangingPunct="0">
              <a:buNone/>
            </a:pPr>
            <a:r>
              <a:rPr lang="ru-RU" sz="2800" b="1" i="1" u="sng" dirty="0">
                <a:effectLst/>
              </a:rPr>
              <a:t>Статистика</a:t>
            </a:r>
            <a:r>
              <a:rPr lang="ru-RU" i="1" dirty="0">
                <a:effectLst/>
              </a:rPr>
              <a:t> </a:t>
            </a:r>
            <a:r>
              <a:rPr lang="ru-RU" dirty="0">
                <a:effectLst/>
              </a:rPr>
              <a:t>–</a:t>
            </a:r>
            <a:r>
              <a:rPr lang="ru-RU" i="1" dirty="0">
                <a:effectLst/>
              </a:rPr>
              <a:t> </a:t>
            </a:r>
            <a:r>
              <a:rPr lang="ru-RU" dirty="0">
                <a:effectLst/>
              </a:rPr>
              <a:t>самостоятельная общественная наука,</a:t>
            </a:r>
            <a:r>
              <a:rPr lang="ru-RU" i="1" dirty="0">
                <a:effectLst/>
              </a:rPr>
              <a:t> </a:t>
            </a:r>
            <a:r>
              <a:rPr lang="ru-RU" dirty="0">
                <a:effectLst/>
              </a:rPr>
              <a:t>изучающая</a:t>
            </a:r>
            <a:r>
              <a:rPr lang="ru-RU" i="1" dirty="0">
                <a:effectLst/>
              </a:rPr>
              <a:t> </a:t>
            </a:r>
            <a:r>
              <a:rPr lang="ru-RU" dirty="0">
                <a:effectLst/>
              </a:rPr>
              <a:t>количественную сторону массовых общественных явлений в неразрывной связи с их качественной стороной в конкретных исторических условиях места и времени.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92" y="3657504"/>
            <a:ext cx="2267744" cy="2267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96952"/>
            <a:ext cx="3395214" cy="27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6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7762056" cy="2455167"/>
          </a:xfrm>
        </p:spPr>
        <p:txBody>
          <a:bodyPr/>
          <a:lstStyle/>
          <a:p>
            <a:pPr marL="18288" indent="0">
              <a:buNone/>
            </a:pPr>
            <a:r>
              <a:rPr lang="ru-RU" sz="2800" b="1" i="1" dirty="0">
                <a:effectLst/>
              </a:rPr>
              <a:t>Статистические методы </a:t>
            </a:r>
            <a:r>
              <a:rPr lang="ru-RU" dirty="0">
                <a:effectLst/>
              </a:rPr>
              <a:t>–</a:t>
            </a:r>
            <a:r>
              <a:rPr lang="ru-RU" i="1" dirty="0">
                <a:effectLst/>
              </a:rPr>
              <a:t> </a:t>
            </a:r>
            <a:r>
              <a:rPr lang="ru-RU" dirty="0">
                <a:effectLst/>
              </a:rPr>
              <a:t>это совокупность приемов обработки</a:t>
            </a:r>
            <a:r>
              <a:rPr lang="ru-RU" i="1" dirty="0">
                <a:effectLst/>
              </a:rPr>
              <a:t> </a:t>
            </a:r>
            <a:r>
              <a:rPr lang="ru-RU" dirty="0">
                <a:effectLst/>
              </a:rPr>
              <a:t>материалов массовых наблюдений </a:t>
            </a:r>
            <a:r>
              <a:rPr lang="ru-RU" dirty="0" smtClean="0">
                <a:effectLst/>
              </a:rPr>
              <a:t>.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331640" y="2240868"/>
            <a:ext cx="648072" cy="234279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882440" y="2060848"/>
            <a:ext cx="648072" cy="213931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964876" y="3246444"/>
            <a:ext cx="648072" cy="234279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200407" y="2063454"/>
            <a:ext cx="648072" cy="231933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56186" y="4797152"/>
            <a:ext cx="29386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Группировка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53814" y="4322054"/>
            <a:ext cx="14654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Сводка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5823061"/>
            <a:ext cx="45336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Получение показателей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2903" y="4417842"/>
            <a:ext cx="44710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Статистический анализ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40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548680"/>
            <a:ext cx="7056784" cy="3888432"/>
          </a:xfrm>
        </p:spPr>
        <p:txBody>
          <a:bodyPr>
            <a:normAutofit fontScale="85000" lnSpcReduction="20000"/>
          </a:bodyPr>
          <a:lstStyle/>
          <a:p>
            <a:pPr marL="18288" indent="0">
              <a:buNone/>
            </a:pPr>
            <a:r>
              <a:rPr lang="ru-RU" sz="2800" b="1" dirty="0">
                <a:effectLst/>
              </a:rPr>
              <a:t>Цель статистики </a:t>
            </a:r>
            <a:r>
              <a:rPr lang="ru-RU" dirty="0">
                <a:effectLst/>
              </a:rPr>
              <a:t>–</a:t>
            </a:r>
            <a:r>
              <a:rPr lang="ru-RU" b="1" dirty="0">
                <a:effectLst/>
              </a:rPr>
              <a:t> </a:t>
            </a:r>
            <a:r>
              <a:rPr lang="ru-RU" dirty="0">
                <a:effectLst/>
              </a:rPr>
              <a:t>числовая характеристика явлений,</a:t>
            </a:r>
            <a:r>
              <a:rPr lang="ru-RU" b="1" dirty="0">
                <a:effectLst/>
              </a:rPr>
              <a:t> </a:t>
            </a:r>
            <a:r>
              <a:rPr lang="ru-RU" dirty="0">
                <a:effectLst/>
              </a:rPr>
              <a:t>выявление и</a:t>
            </a:r>
            <a:r>
              <a:rPr lang="ru-RU" b="1" dirty="0">
                <a:effectLst/>
              </a:rPr>
              <a:t> </a:t>
            </a:r>
            <a:r>
              <a:rPr lang="ru-RU" dirty="0">
                <a:effectLst/>
              </a:rPr>
              <a:t>подтверждение закономерностей</a:t>
            </a:r>
            <a:r>
              <a:rPr lang="ru-RU" dirty="0" smtClean="0">
                <a:effectLst/>
              </a:rPr>
              <a:t>.</a:t>
            </a:r>
          </a:p>
          <a:p>
            <a:pPr marL="18288" indent="0">
              <a:buNone/>
            </a:pPr>
            <a:endParaRPr lang="ru-RU" dirty="0">
              <a:effectLst/>
            </a:endParaRPr>
          </a:p>
          <a:p>
            <a:pPr marL="18288" indent="0">
              <a:buNone/>
            </a:pPr>
            <a:endParaRPr lang="ru-RU" dirty="0" smtClean="0">
              <a:effectLst/>
            </a:endParaRPr>
          </a:p>
          <a:p>
            <a:pPr marL="18288" indent="0" hangingPunct="0">
              <a:buNone/>
            </a:pPr>
            <a:r>
              <a:rPr lang="ru-RU" dirty="0">
                <a:effectLst/>
              </a:rPr>
              <a:t>Статистика, изучающая вопросы, связанные с </a:t>
            </a:r>
            <a:r>
              <a:rPr lang="ru-RU" dirty="0" smtClean="0">
                <a:effectLst/>
              </a:rPr>
              <a:t>медициной, гигиеной </a:t>
            </a:r>
            <a:r>
              <a:rPr lang="ru-RU" dirty="0">
                <a:effectLst/>
              </a:rPr>
              <a:t>и общественным здоровьем и здравоохранением, получила </a:t>
            </a:r>
            <a:r>
              <a:rPr lang="ru-RU" dirty="0" smtClean="0">
                <a:effectLst/>
              </a:rPr>
              <a:t>название </a:t>
            </a:r>
            <a:r>
              <a:rPr lang="ru-RU" i="1" dirty="0" smtClean="0">
                <a:effectLst/>
              </a:rPr>
              <a:t>медицинской </a:t>
            </a:r>
            <a:r>
              <a:rPr lang="ru-RU" i="1" dirty="0">
                <a:effectLst/>
              </a:rPr>
              <a:t>статистики</a:t>
            </a:r>
            <a:r>
              <a:rPr lang="ru-RU" dirty="0">
                <a:effectLst/>
              </a:rPr>
              <a:t>.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 </a:t>
            </a:r>
          </a:p>
          <a:p>
            <a:pPr marL="18288" indent="0">
              <a:buNone/>
            </a:pPr>
            <a:endParaRPr lang="ru-RU" dirty="0">
              <a:effectLst/>
            </a:endParaRPr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21088"/>
            <a:ext cx="3362851" cy="249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0314"/>
            <a:ext cx="3308702" cy="169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8640"/>
            <a:ext cx="8568952" cy="172819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400" b="1" u="sng" dirty="0">
                <a:effectLst/>
              </a:rPr>
              <a:t>Выделяют </a:t>
            </a:r>
            <a:r>
              <a:rPr lang="ru-RU" sz="2400" b="1" u="sng" dirty="0" smtClean="0">
                <a:effectLst/>
              </a:rPr>
              <a:t> группы </a:t>
            </a:r>
            <a:r>
              <a:rPr lang="ru-RU" sz="2400" b="1" u="sng" dirty="0">
                <a:effectLst/>
              </a:rPr>
              <a:t>вопросов, которые относятся к области медицинской статистики:</a:t>
            </a:r>
            <a:endParaRPr lang="ru-RU" sz="2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556792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hangingPunct="0">
              <a:buFont typeface="+mj-lt"/>
              <a:buAutoNum type="arabicPeriod"/>
            </a:pPr>
            <a:r>
              <a:rPr lang="ru-RU" dirty="0"/>
              <a:t>Выявление и установление связей общего уровня заболеваемости и смертности от каких-либо отдельных болезней с различными факторами окружающей среды. Знание этих связей необходимо для разработки соответствующих оздоровительных мероприятий.  </a:t>
            </a:r>
          </a:p>
          <a:p>
            <a:pPr marL="342900" lvl="0" indent="-342900" hangingPunct="0">
              <a:buFont typeface="+mj-lt"/>
              <a:buAutoNum type="arabicPeriod"/>
            </a:pPr>
            <a:r>
              <a:rPr lang="ru-RU" dirty="0"/>
              <a:t>Собирание и изучение числовых данных о сети медицинских учреждений, их деятельности и кадрах для планирования медико-санитарных мероприятий, контроля над выполнением планов развития сети и деятельности учреждений здравоохранения и оценки качества работы отдельных медицинских учреждений.  </a:t>
            </a:r>
          </a:p>
          <a:p>
            <a:pPr marL="342900" lvl="0" indent="-342900" hangingPunct="0">
              <a:buFont typeface="+mj-lt"/>
              <a:buAutoNum type="arabicPeriod"/>
            </a:pPr>
            <a:r>
              <a:rPr lang="ru-RU" dirty="0"/>
              <a:t>Оценка применения мероприятий по предупреждению и лечению заболеваний. Изучение эффективности. </a:t>
            </a:r>
          </a:p>
          <a:p>
            <a:pPr marL="342900" lvl="0" indent="-342900" hangingPunct="0">
              <a:buFont typeface="+mj-lt"/>
              <a:buAutoNum type="arabicPeriod"/>
            </a:pPr>
            <a:r>
              <a:rPr lang="ru-RU" dirty="0"/>
              <a:t>Определение достоверности результатов исследования в клинике и эксперименте. 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44" y="4365104"/>
            <a:ext cx="2942456" cy="29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2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7"/>
            <a:ext cx="8568952" cy="4010744"/>
          </a:xfrm>
        </p:spPr>
        <p:txBody>
          <a:bodyPr>
            <a:normAutofit/>
          </a:bodyPr>
          <a:lstStyle/>
          <a:p>
            <a:pPr marL="18288" indent="0" algn="ctr" hangingPunct="0">
              <a:buNone/>
            </a:pPr>
            <a:r>
              <a:rPr lang="ru-RU" sz="3100" b="1" dirty="0">
                <a:effectLst/>
              </a:rPr>
              <a:t>Статистические </a:t>
            </a:r>
            <a:r>
              <a:rPr lang="ru-RU" sz="3100" b="1" dirty="0" smtClean="0">
                <a:effectLst/>
              </a:rPr>
              <a:t>величины</a:t>
            </a:r>
          </a:p>
          <a:p>
            <a:pPr marL="18288" indent="0" hangingPunct="0">
              <a:buNone/>
            </a:pPr>
            <a:endParaRPr lang="ru-RU" sz="3100" b="1" dirty="0" smtClean="0">
              <a:effectLst/>
            </a:endParaRPr>
          </a:p>
          <a:p>
            <a:pPr marL="18288" indent="0" hangingPunct="0">
              <a:buNone/>
            </a:pPr>
            <a:r>
              <a:rPr lang="ru-RU" sz="3100" b="1" dirty="0" smtClean="0">
                <a:effectLst/>
              </a:rPr>
              <a:t> </a:t>
            </a:r>
            <a:r>
              <a:rPr lang="ru-RU" sz="3100" b="1" dirty="0">
                <a:effectLst/>
              </a:rPr>
              <a:t>Абсолютные величины </a:t>
            </a:r>
            <a:endParaRPr lang="ru-RU" sz="3100" b="1" dirty="0" smtClean="0">
              <a:effectLst/>
            </a:endParaRPr>
          </a:p>
          <a:p>
            <a:pPr marL="18288" indent="0" hangingPunct="0">
              <a:buNone/>
            </a:pPr>
            <a:endParaRPr lang="ru-RU" sz="3100" b="1" dirty="0"/>
          </a:p>
          <a:p>
            <a:pPr marL="18288" indent="0" algn="r" hangingPunct="0">
              <a:buNone/>
            </a:pPr>
            <a:r>
              <a:rPr lang="ru-RU" b="1" dirty="0" smtClean="0">
                <a:effectLst/>
              </a:rPr>
              <a:t>Относительные величины</a:t>
            </a:r>
            <a:endParaRPr lang="ru-RU" dirty="0" smtClean="0">
              <a:effectLst/>
            </a:endParaRPr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4449"/>
            <a:ext cx="3240360" cy="2923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9080"/>
            <a:ext cx="3527276" cy="259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2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1368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u="sng" dirty="0"/>
              <a:t>Экстенсивный показатель</a:t>
            </a:r>
            <a:r>
              <a:rPr lang="ru-RU" dirty="0"/>
              <a:t>.</a:t>
            </a:r>
            <a:r>
              <a:rPr lang="ru-RU" b="1" dirty="0"/>
              <a:t> </a:t>
            </a:r>
            <a:r>
              <a:rPr lang="ru-RU" dirty="0"/>
              <a:t>Это показатель удельного веса,</a:t>
            </a:r>
            <a:r>
              <a:rPr lang="ru-RU" b="1" dirty="0"/>
              <a:t> </a:t>
            </a:r>
            <a:r>
              <a:rPr lang="ru-RU" dirty="0"/>
              <a:t>доли части</a:t>
            </a:r>
            <a:r>
              <a:rPr lang="ru-RU" b="1" dirty="0"/>
              <a:t> </a:t>
            </a:r>
            <a:r>
              <a:rPr lang="ru-RU" dirty="0"/>
              <a:t>в целой совокупности, показатель распределения совокупности на составляющие ее части, т.е. показатель структуры.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5472608" cy="29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454" y="4653136"/>
            <a:ext cx="852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Рассчитывается обычно в процентах, где совокупность в целом принимается за </a:t>
            </a:r>
            <a:r>
              <a:rPr lang="ru-RU" b="1" dirty="0"/>
              <a:t>100%, </a:t>
            </a:r>
            <a:r>
              <a:rPr lang="ru-RU" dirty="0"/>
              <a:t>а отдельные части — за </a:t>
            </a:r>
            <a:r>
              <a:rPr lang="ru-RU" b="1" dirty="0"/>
              <a:t>"X".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4901" y="5657877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Часть совокупности (явления)*100</a:t>
            </a:r>
          </a:p>
          <a:p>
            <a:r>
              <a:rPr lang="ru-RU" dirty="0" smtClean="0"/>
              <a:t>                                                    Вся совокупность (явления)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085822" y="5981042"/>
            <a:ext cx="3456384" cy="457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8261" y="5819235"/>
            <a:ext cx="289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Экстенсивный показатель</a:t>
            </a:r>
            <a:r>
              <a:rPr lang="ru-RU" dirty="0" smtClean="0"/>
              <a:t>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72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Пример расчета экстенсивного </a:t>
            </a:r>
            <a:r>
              <a:rPr lang="ru-RU" b="1" dirty="0" smtClean="0"/>
              <a:t>показателя</a:t>
            </a:r>
          </a:p>
          <a:p>
            <a:pPr marL="0" indent="0">
              <a:buNone/>
            </a:pPr>
            <a:endParaRPr lang="ru-RU" dirty="0"/>
          </a:p>
          <a:p>
            <a:pPr marL="0" indent="0" algn="ctr" hangingPunct="0">
              <a:buNone/>
            </a:pPr>
            <a:r>
              <a:rPr lang="ru-RU" dirty="0" smtClean="0"/>
              <a:t>В </a:t>
            </a:r>
            <a:r>
              <a:rPr lang="ru-RU" dirty="0"/>
              <a:t>районе А в текущем году было зарегистрировано 500 случаев инфекционных заболеваний, из них: эпидемического паротита — 60 случаев; кори — 100 случаев; прочих инфекционных заболеваний — 340 случаев. Задание: определить структуру инфекционных заболеваний, проанализировать и представить графически</a:t>
            </a:r>
            <a:r>
              <a:rPr lang="ru-RU" dirty="0" smtClean="0"/>
              <a:t>.</a:t>
            </a:r>
            <a:r>
              <a:rPr lang="ru-RU" dirty="0"/>
              <a:t> </a:t>
            </a:r>
            <a:r>
              <a:rPr lang="ru-RU" dirty="0" smtClean="0"/>
              <a:t> </a:t>
            </a:r>
          </a:p>
          <a:p>
            <a:pPr marL="0" indent="0" algn="ctr" hangingPunct="0">
              <a:buNone/>
            </a:pPr>
            <a:endParaRPr lang="ru-RU" b="1" dirty="0" smtClean="0"/>
          </a:p>
          <a:p>
            <a:pPr marL="0" indent="0" algn="ctr" hangingPunct="0">
              <a:buNone/>
            </a:pPr>
            <a:r>
              <a:rPr lang="ru-RU" b="1" dirty="0" smtClean="0"/>
              <a:t>Решение</a:t>
            </a:r>
            <a:r>
              <a:rPr lang="ru-RU" b="1" dirty="0"/>
              <a:t>: </a:t>
            </a:r>
            <a:r>
              <a:rPr lang="ru-RU" dirty="0"/>
              <a:t>Вся совокупность</a:t>
            </a:r>
            <a:r>
              <a:rPr lang="ru-RU" b="1" dirty="0"/>
              <a:t> </a:t>
            </a:r>
            <a:r>
              <a:rPr lang="ru-RU" dirty="0"/>
              <a:t>— 500</a:t>
            </a:r>
            <a:r>
              <a:rPr lang="ru-RU" b="1" dirty="0"/>
              <a:t> </a:t>
            </a:r>
            <a:r>
              <a:rPr lang="ru-RU" dirty="0"/>
              <a:t>случаев инфекционных</a:t>
            </a:r>
            <a:r>
              <a:rPr lang="ru-RU" b="1" dirty="0"/>
              <a:t> </a:t>
            </a:r>
            <a:r>
              <a:rPr lang="ru-RU" dirty="0"/>
              <a:t>заболеваний принимается за 100 %, составные части определяются как искомые. Удельный вес случаев эпидемического паротита составит: 60 x</a:t>
            </a:r>
          </a:p>
          <a:p>
            <a:pPr marL="0" indent="0" algn="ctr">
              <a:buNone/>
            </a:pPr>
            <a:r>
              <a:rPr lang="ru-RU" dirty="0" smtClean="0"/>
              <a:t>100</a:t>
            </a:r>
            <a:r>
              <a:rPr lang="ru-RU" dirty="0"/>
              <a:t>% / 500 = 12%.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Аналогично рассчитывается удельный вес других заболеваний.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 hangingPunct="0">
              <a:buNone/>
            </a:pPr>
            <a:r>
              <a:rPr lang="ru-RU" b="1" dirty="0"/>
              <a:t>Вывод: </a:t>
            </a:r>
            <a:r>
              <a:rPr lang="ru-RU" dirty="0"/>
              <a:t>В структуре инфекционных заболеваний доля эпидемического</a:t>
            </a:r>
            <a:r>
              <a:rPr lang="ru-RU" b="1" dirty="0"/>
              <a:t> </a:t>
            </a:r>
            <a:r>
              <a:rPr lang="ru-RU" dirty="0"/>
              <a:t>паротита составила 12%, кори — 20%, прочих инфекционных заболеваний </a:t>
            </a:r>
            <a:r>
              <a:rPr lang="ru-RU" dirty="0" smtClean="0"/>
              <a:t>—68</a:t>
            </a:r>
            <a:r>
              <a:rPr lang="ru-RU" dirty="0"/>
              <a:t>%.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496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525</Words>
  <Application>Microsoft Office PowerPoint</Application>
  <PresentationFormat>Экран (4:3)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«Электронные таблицы в медицинской статистике»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Возможные ошибки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Администратор</cp:lastModifiedBy>
  <cp:revision>8</cp:revision>
  <dcterms:created xsi:type="dcterms:W3CDTF">2014-12-27T11:50:38Z</dcterms:created>
  <dcterms:modified xsi:type="dcterms:W3CDTF">2014-12-29T11:54:13Z</dcterms:modified>
</cp:coreProperties>
</file>