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33390D9-2D43-4D35-AAD6-E9EADC3A36E1}" type="datetimeFigureOut">
              <a:rPr lang="ru-RU"/>
              <a:pPr>
                <a:defRPr/>
              </a:pPr>
              <a:t>13.04.2015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BEB6C81-E78C-4890-BCAF-8E263ECEE9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300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898F0-1715-4255-B5B7-3A3C648805D9}" type="datetime1">
              <a:rPr lang="ru-RU"/>
              <a:pPr>
                <a:defRPr/>
              </a:pPr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6AC22-BC4C-4035-9FDB-F89C36900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B2FE6-2313-4447-A6F6-5C089BBEF32D}" type="datetime1">
              <a:rPr lang="ru-RU"/>
              <a:pPr>
                <a:defRPr/>
              </a:pPr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B1C49-2F4F-4668-905F-CBF699A7F5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A28D0-BE60-4D3E-A3DF-B6EA7CEF6967}" type="datetime1">
              <a:rPr lang="ru-RU"/>
              <a:pPr>
                <a:defRPr/>
              </a:pPr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0720E-3F2B-407B-8317-C42C9FE3E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9D378-7181-4893-9644-15B723A5EC27}" type="datetime1">
              <a:rPr lang="ru-RU"/>
              <a:pPr>
                <a:defRPr/>
              </a:pPr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06482-8F3D-449A-8B0A-A8C203D479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26976-B1AD-4F67-B429-E5DE2AD579FA}" type="datetime1">
              <a:rPr lang="ru-RU"/>
              <a:pPr>
                <a:defRPr/>
              </a:pPr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73FDE-26DA-4B83-A400-0D6E1629B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9A893-FA44-4A8C-A82D-D4EAECC6078E}" type="datetime1">
              <a:rPr lang="ru-RU"/>
              <a:pPr>
                <a:defRPr/>
              </a:pPr>
              <a:t>13.04.2015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D083D-C70E-43AF-BE5E-565A83BC7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143CC-E994-43E9-9015-788976F389B4}" type="datetime1">
              <a:rPr lang="ru-RU"/>
              <a:pPr>
                <a:defRPr/>
              </a:pPr>
              <a:t>13.04.2015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4DC17-74C2-46D9-A247-45C178C1A0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C0D3A-F975-4FEC-87F0-6A7ACF88E536}" type="datetime1">
              <a:rPr lang="ru-RU"/>
              <a:pPr>
                <a:defRPr/>
              </a:pPr>
              <a:t>13.04.2015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D203B-597D-4613-8730-1EFF1C33E7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91CB4-2A8F-4479-85C0-F2328508DFB2}" type="datetime1">
              <a:rPr lang="ru-RU"/>
              <a:pPr>
                <a:defRPr/>
              </a:pPr>
              <a:t>13.04.2015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D57A8-2EC1-4465-8AAB-DFD6319F8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C2B9C-9BB2-482F-A843-A52446BDD39D}" type="datetime1">
              <a:rPr lang="ru-RU"/>
              <a:pPr>
                <a:defRPr/>
              </a:pPr>
              <a:t>13.04.2015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A65BA-98CB-43EC-A92C-5CBABA448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C9A8E-7747-4CF7-BC9C-0620D381F912}" type="datetime1">
              <a:rPr lang="ru-RU"/>
              <a:pPr>
                <a:defRPr/>
              </a:pPr>
              <a:t>13.04.2015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A67EC-5336-4EE9-9418-2F2D5705AD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514129-9732-4E7F-AB5F-611516058150}" type="datetime1">
              <a:rPr lang="ru-RU"/>
              <a:pPr>
                <a:defRPr/>
              </a:pPr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943218-1B50-4C10-9724-E10F728F5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000124" y="3558054"/>
            <a:ext cx="7643841" cy="1383114"/>
          </a:xfrm>
        </p:spPr>
        <p:txBody>
          <a:bodyPr/>
          <a:lstStyle/>
          <a:p>
            <a:pPr algn="r"/>
            <a:r>
              <a:rPr lang="ru-RU" sz="4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Памятки как приём организации самостоятельной учебной деятельности на уроках в начальной школе.</a:t>
            </a:r>
            <a:r>
              <a:rPr lang="ru-RU" sz="4000" dirty="0" smtClean="0">
                <a:latin typeface="Arial" charset="0"/>
                <a:cs typeface="Arial" charset="0"/>
              </a:rPr>
              <a:t/>
            </a:r>
            <a:br>
              <a:rPr lang="ru-RU" sz="4000" dirty="0" smtClean="0">
                <a:latin typeface="Arial" charset="0"/>
                <a:cs typeface="Arial" charset="0"/>
              </a:rPr>
            </a:br>
            <a:r>
              <a:rPr lang="ru-RU" sz="4000" dirty="0">
                <a:latin typeface="Arial" charset="0"/>
                <a:cs typeface="Arial" charset="0"/>
              </a:rPr>
              <a:t> </a:t>
            </a:r>
            <a:r>
              <a:rPr lang="ru-RU" sz="1800" dirty="0" smtClean="0">
                <a:latin typeface="Arial" charset="0"/>
                <a:cs typeface="Arial" charset="0"/>
              </a:rPr>
              <a:t>Учитель начальных классов</a:t>
            </a:r>
            <a:br>
              <a:rPr lang="ru-RU" sz="1800" dirty="0" smtClean="0">
                <a:latin typeface="Arial" charset="0"/>
                <a:cs typeface="Arial" charset="0"/>
              </a:rPr>
            </a:br>
            <a:r>
              <a:rPr lang="ru-RU" sz="1800" dirty="0" smtClean="0">
                <a:latin typeface="Arial" charset="0"/>
                <a:cs typeface="Arial" charset="0"/>
              </a:rPr>
              <a:t>МКОУ ,,</a:t>
            </a:r>
            <a:r>
              <a:rPr lang="ru-RU" sz="1800" dirty="0" err="1" smtClean="0">
                <a:latin typeface="Arial" charset="0"/>
                <a:cs typeface="Arial" charset="0"/>
              </a:rPr>
              <a:t>Ключиковская</a:t>
            </a:r>
            <a:r>
              <a:rPr lang="ru-RU" sz="1800" dirty="0" smtClean="0">
                <a:latin typeface="Arial" charset="0"/>
                <a:cs typeface="Arial" charset="0"/>
              </a:rPr>
              <a:t> СОШ,,</a:t>
            </a:r>
            <a:br>
              <a:rPr lang="ru-RU" sz="1800" dirty="0" smtClean="0">
                <a:latin typeface="Arial" charset="0"/>
                <a:cs typeface="Arial" charset="0"/>
              </a:rPr>
            </a:br>
            <a:r>
              <a:rPr lang="ru-RU" sz="1800" dirty="0" smtClean="0">
                <a:latin typeface="Arial" charset="0"/>
                <a:cs typeface="Arial" charset="0"/>
              </a:rPr>
              <a:t>Пасхина Л.А</a:t>
            </a:r>
            <a:r>
              <a:rPr lang="ru-RU" sz="2000" dirty="0" smtClean="0">
                <a:latin typeface="Arial" charset="0"/>
                <a:cs typeface="Arial" charset="0"/>
              </a:rPr>
              <a:t>.</a:t>
            </a:r>
            <a:endParaRPr lang="ru-RU" sz="2000" dirty="0" smtClean="0">
              <a:latin typeface="Arial" charset="0"/>
              <a:cs typeface="Arial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405313" y="47783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429125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14750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14750" y="42862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5243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718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071938" y="128587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071938" y="35718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882004" y="608056"/>
            <a:ext cx="785818" cy="7858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0688" y="835025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714500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000125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000125" y="78581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785938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57250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357313" y="164306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357313" y="64293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67360" y="965246"/>
            <a:ext cx="785818" cy="78581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</a:p>
        </p:txBody>
      </p:sp>
      <p:sp>
        <p:nvSpPr>
          <p:cNvPr id="22" name="Овал 21"/>
          <p:cNvSpPr/>
          <p:nvPr/>
        </p:nvSpPr>
        <p:spPr>
          <a:xfrm>
            <a:off x="8405813" y="1406525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429625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715250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715250" y="135731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8501063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572375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072438" y="221456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8072438" y="121443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858148" y="1571612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Овал 30"/>
          <p:cNvSpPr/>
          <p:nvPr/>
        </p:nvSpPr>
        <p:spPr>
          <a:xfrm rot="2585452">
            <a:off x="6340475" y="1196975"/>
            <a:ext cx="169863" cy="4603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357938" y="1357313"/>
            <a:ext cx="46037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 rot="19933222">
            <a:off x="6692900" y="1198563"/>
            <a:ext cx="46038" cy="3302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 rot="19221648" flipH="1">
            <a:off x="5402263" y="1706563"/>
            <a:ext cx="455612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 rot="2352785" flipH="1">
            <a:off x="5319713" y="1398588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5786438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715000" y="1785938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715000" y="1285875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286375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 rot="2585452">
            <a:off x="2957513" y="485775"/>
            <a:ext cx="169862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2974975" y="646113"/>
            <a:ext cx="46038" cy="24606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 rot="19933222">
            <a:off x="3311525" y="485775"/>
            <a:ext cx="44450" cy="3317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 rot="2585452">
            <a:off x="206375" y="1766888"/>
            <a:ext cx="169863" cy="4445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223838" y="1927225"/>
            <a:ext cx="46037" cy="24606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 rot="19933222">
            <a:off x="560388" y="1766888"/>
            <a:ext cx="44450" cy="33178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 rot="2585452">
            <a:off x="8670925" y="1338263"/>
            <a:ext cx="169863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8929688" y="1071563"/>
            <a:ext cx="46037" cy="24606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 rot="19933222">
            <a:off x="9023350" y="1338263"/>
            <a:ext cx="46038" cy="3317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 rot="2585452">
            <a:off x="2992438" y="1838325"/>
            <a:ext cx="169862" cy="444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3009900" y="1998663"/>
            <a:ext cx="46038" cy="2460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Овал 50"/>
          <p:cNvSpPr/>
          <p:nvPr/>
        </p:nvSpPr>
        <p:spPr>
          <a:xfrm rot="19933222">
            <a:off x="3346450" y="1838325"/>
            <a:ext cx="44450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Овал 51"/>
          <p:cNvSpPr/>
          <p:nvPr/>
        </p:nvSpPr>
        <p:spPr>
          <a:xfrm rot="19221648" flipH="1">
            <a:off x="7980363" y="873125"/>
            <a:ext cx="455612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Овал 52"/>
          <p:cNvSpPr/>
          <p:nvPr/>
        </p:nvSpPr>
        <p:spPr>
          <a:xfrm rot="2352785" flipH="1">
            <a:off x="7897813" y="565150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8364538" y="738188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8293100" y="952500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8293100" y="452438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7864475" y="738188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Овал 57"/>
          <p:cNvSpPr/>
          <p:nvPr/>
        </p:nvSpPr>
        <p:spPr>
          <a:xfrm rot="19221648" flipH="1">
            <a:off x="115888" y="658813"/>
            <a:ext cx="455612" cy="873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 rot="2352785" flipH="1">
            <a:off x="33338" y="350838"/>
            <a:ext cx="454025" cy="619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500063" y="523875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428625" y="738188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428625" y="238125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0" y="523875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Овал 63"/>
          <p:cNvSpPr/>
          <p:nvPr/>
        </p:nvSpPr>
        <p:spPr>
          <a:xfrm rot="19221648" flipH="1">
            <a:off x="2479675" y="1587500"/>
            <a:ext cx="455613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Овал 64"/>
          <p:cNvSpPr/>
          <p:nvPr/>
        </p:nvSpPr>
        <p:spPr>
          <a:xfrm rot="2352785" flipH="1">
            <a:off x="2397125" y="1279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2863850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2792413" y="1666875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2792413" y="1166813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2363788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Овал 69"/>
          <p:cNvSpPr/>
          <p:nvPr/>
        </p:nvSpPr>
        <p:spPr>
          <a:xfrm rot="19221648" flipH="1">
            <a:off x="4979988" y="704850"/>
            <a:ext cx="455612" cy="8731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1" name="Овал 70"/>
          <p:cNvSpPr/>
          <p:nvPr/>
        </p:nvSpPr>
        <p:spPr>
          <a:xfrm rot="3744122" flipH="1">
            <a:off x="4965700" y="381001"/>
            <a:ext cx="454025" cy="635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5364163" y="569913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5292725" y="784225"/>
            <a:ext cx="71438" cy="285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5292725" y="284163"/>
            <a:ext cx="71438" cy="285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5" name="Овал 74"/>
          <p:cNvSpPr/>
          <p:nvPr/>
        </p:nvSpPr>
        <p:spPr>
          <a:xfrm rot="1391337">
            <a:off x="4932363" y="554038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6619875" y="477838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6643688" y="114300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5929313" y="114300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5929313" y="42862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6715125" y="785813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5786438" y="785813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6286500" y="128587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6286500" y="28575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6072145" y="642918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7143750" y="1500188"/>
            <a:ext cx="46038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833438" y="2192338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857250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142875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142875" y="214312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928688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0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500063" y="300037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500063" y="200025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285720" y="2357430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</a:p>
        </p:txBody>
      </p:sp>
      <p:sp>
        <p:nvSpPr>
          <p:cNvPr id="95" name="Овал 94"/>
          <p:cNvSpPr/>
          <p:nvPr/>
        </p:nvSpPr>
        <p:spPr>
          <a:xfrm>
            <a:off x="1116013" y="2141538"/>
            <a:ext cx="46037" cy="24606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6" name="Овал 95"/>
          <p:cNvSpPr/>
          <p:nvPr/>
        </p:nvSpPr>
        <p:spPr>
          <a:xfrm rot="19221648" flipH="1">
            <a:off x="1479550" y="2516188"/>
            <a:ext cx="455613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7" name="Овал 96"/>
          <p:cNvSpPr/>
          <p:nvPr/>
        </p:nvSpPr>
        <p:spPr>
          <a:xfrm rot="2352785" flipH="1">
            <a:off x="1397000" y="2208213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1863725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1792288" y="2595563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0" name="Овал 99"/>
          <p:cNvSpPr/>
          <p:nvPr/>
        </p:nvSpPr>
        <p:spPr>
          <a:xfrm>
            <a:off x="1792288" y="2095500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1" name="Овал 100"/>
          <p:cNvSpPr/>
          <p:nvPr/>
        </p:nvSpPr>
        <p:spPr>
          <a:xfrm>
            <a:off x="1363663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" name="Овал 101"/>
          <p:cNvSpPr/>
          <p:nvPr/>
        </p:nvSpPr>
        <p:spPr>
          <a:xfrm rot="19221648" flipH="1">
            <a:off x="7051675" y="2587625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" name="Овал 102"/>
          <p:cNvSpPr/>
          <p:nvPr/>
        </p:nvSpPr>
        <p:spPr>
          <a:xfrm rot="2352785" flipH="1">
            <a:off x="6969125" y="2279650"/>
            <a:ext cx="454025" cy="619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7435850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7364413" y="2667000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7364413" y="2166938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6935788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8" name="Овал 107"/>
          <p:cNvSpPr/>
          <p:nvPr/>
        </p:nvSpPr>
        <p:spPr>
          <a:xfrm rot="18305469">
            <a:off x="5200650" y="2386013"/>
            <a:ext cx="169863" cy="460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9" name="Овал 108"/>
          <p:cNvSpPr/>
          <p:nvPr/>
        </p:nvSpPr>
        <p:spPr>
          <a:xfrm rot="15720017">
            <a:off x="5217319" y="2545557"/>
            <a:ext cx="46037" cy="2476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0" name="Овал 109"/>
          <p:cNvSpPr/>
          <p:nvPr/>
        </p:nvSpPr>
        <p:spPr>
          <a:xfrm rot="14053239">
            <a:off x="5553075" y="2386013"/>
            <a:ext cx="46037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1" name="Овал 110"/>
          <p:cNvSpPr/>
          <p:nvPr/>
        </p:nvSpPr>
        <p:spPr>
          <a:xfrm rot="13341665" flipH="1">
            <a:off x="4687888" y="2135188"/>
            <a:ext cx="455612" cy="873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" name="Овал 111"/>
          <p:cNvSpPr/>
          <p:nvPr/>
        </p:nvSpPr>
        <p:spPr>
          <a:xfrm rot="18072802" flipH="1">
            <a:off x="4604544" y="1828006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3" name="Овал 112"/>
          <p:cNvSpPr/>
          <p:nvPr/>
        </p:nvSpPr>
        <p:spPr>
          <a:xfrm rot="15720017">
            <a:off x="5072857" y="1999456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4" name="Овал 113"/>
          <p:cNvSpPr/>
          <p:nvPr/>
        </p:nvSpPr>
        <p:spPr>
          <a:xfrm rot="15720017">
            <a:off x="5001419" y="2213769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5" name="Овал 114"/>
          <p:cNvSpPr/>
          <p:nvPr/>
        </p:nvSpPr>
        <p:spPr>
          <a:xfrm rot="15720017">
            <a:off x="5001419" y="1713707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6" name="Овал 115"/>
          <p:cNvSpPr/>
          <p:nvPr/>
        </p:nvSpPr>
        <p:spPr>
          <a:xfrm rot="15720017">
            <a:off x="4572794" y="1999456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7" name="Овал 116"/>
          <p:cNvSpPr/>
          <p:nvPr/>
        </p:nvSpPr>
        <p:spPr>
          <a:xfrm rot="2151103" flipH="1">
            <a:off x="1870075" y="704850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8" name="Овал 117"/>
          <p:cNvSpPr/>
          <p:nvPr/>
        </p:nvSpPr>
        <p:spPr>
          <a:xfrm rot="6882240" flipH="1">
            <a:off x="2110581" y="545307"/>
            <a:ext cx="454025" cy="61912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9" name="Овал 118"/>
          <p:cNvSpPr/>
          <p:nvPr/>
        </p:nvSpPr>
        <p:spPr>
          <a:xfrm rot="4529455">
            <a:off x="2577307" y="718344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0" name="Овал 119"/>
          <p:cNvSpPr/>
          <p:nvPr/>
        </p:nvSpPr>
        <p:spPr>
          <a:xfrm>
            <a:off x="2471738" y="671513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1" name="Овал 120"/>
          <p:cNvSpPr/>
          <p:nvPr/>
        </p:nvSpPr>
        <p:spPr>
          <a:xfrm rot="4529455">
            <a:off x="2505869" y="432594"/>
            <a:ext cx="71438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" name="Овал 121"/>
          <p:cNvSpPr/>
          <p:nvPr/>
        </p:nvSpPr>
        <p:spPr>
          <a:xfrm rot="4529455">
            <a:off x="2077244" y="718344"/>
            <a:ext cx="285750" cy="71438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3" name="Овал 122"/>
          <p:cNvSpPr/>
          <p:nvPr/>
        </p:nvSpPr>
        <p:spPr>
          <a:xfrm>
            <a:off x="2571736" y="428604"/>
            <a:ext cx="428628" cy="42862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4" name="Овал 123"/>
          <p:cNvSpPr/>
          <p:nvPr/>
        </p:nvSpPr>
        <p:spPr>
          <a:xfrm>
            <a:off x="5143451" y="1285860"/>
            <a:ext cx="428628" cy="42862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5" name="Овал 124"/>
          <p:cNvSpPr/>
          <p:nvPr/>
        </p:nvSpPr>
        <p:spPr>
          <a:xfrm>
            <a:off x="214282" y="1285860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6" name="Овал 125"/>
          <p:cNvSpPr/>
          <p:nvPr/>
        </p:nvSpPr>
        <p:spPr>
          <a:xfrm>
            <a:off x="8572528" y="428604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7" name="Овал 126"/>
          <p:cNvSpPr/>
          <p:nvPr/>
        </p:nvSpPr>
        <p:spPr>
          <a:xfrm>
            <a:off x="7215206" y="1071546"/>
            <a:ext cx="428628" cy="4286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8" name="Овал 127"/>
          <p:cNvSpPr/>
          <p:nvPr/>
        </p:nvSpPr>
        <p:spPr>
          <a:xfrm>
            <a:off x="3714744" y="1785926"/>
            <a:ext cx="428628" cy="42862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 rot="2149859">
            <a:off x="4643438" y="2000250"/>
            <a:ext cx="357187" cy="3571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 rot="17447951">
            <a:off x="6572250" y="1928813"/>
            <a:ext cx="357187" cy="357188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 rot="1817353">
            <a:off x="3214688" y="1357313"/>
            <a:ext cx="357187" cy="3571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 rot="1279228">
            <a:off x="928688" y="357188"/>
            <a:ext cx="357187" cy="357187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 rot="19653907">
            <a:off x="3071813" y="2071688"/>
            <a:ext cx="357187" cy="3571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30" grpId="0" animBg="1"/>
      <p:bldP spid="131" grpId="0" animBg="1"/>
      <p:bldP spid="132" grpId="0" animBg="1"/>
      <p:bldP spid="1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45233" y="188640"/>
            <a:ext cx="8435280" cy="1570186"/>
          </a:xfrm>
        </p:spPr>
        <p:txBody>
          <a:bodyPr/>
          <a:lstStyle/>
          <a:p>
            <a:r>
              <a:rPr lang="ru-RU" sz="3600" dirty="0">
                <a:solidFill>
                  <a:srgbClr val="C00000"/>
                </a:solidFill>
              </a:rPr>
              <a:t>По характеру </a:t>
            </a:r>
            <a:r>
              <a:rPr lang="ru-RU" sz="3600" i="1" u="sng" dirty="0">
                <a:solidFill>
                  <a:srgbClr val="C00000"/>
                </a:solidFill>
              </a:rPr>
              <a:t>представления содержания </a:t>
            </a:r>
            <a:r>
              <a:rPr lang="ru-RU" sz="3600" dirty="0">
                <a:solidFill>
                  <a:srgbClr val="C00000"/>
                </a:solidFill>
              </a:rPr>
              <a:t>можно выделить определенные виды памяток </a:t>
            </a:r>
            <a:endParaRPr lang="ru-RU" sz="3600" dirty="0" smtClean="0">
              <a:solidFill>
                <a:srgbClr val="C00000"/>
              </a:solidFill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611560" y="2132856"/>
            <a:ext cx="8075240" cy="3993307"/>
          </a:xfrm>
        </p:spPr>
        <p:txBody>
          <a:bodyPr/>
          <a:lstStyle/>
          <a:p>
            <a:pPr algn="ctr"/>
            <a:r>
              <a:rPr lang="ru-RU" sz="4000" dirty="0" smtClean="0"/>
              <a:t>1. Памятка-алгоритм</a:t>
            </a:r>
          </a:p>
          <a:p>
            <a:pPr algn="ctr"/>
            <a:r>
              <a:rPr lang="ru-RU" sz="4000" dirty="0" smtClean="0"/>
              <a:t>2</a:t>
            </a:r>
            <a:r>
              <a:rPr lang="ru-RU" sz="4000" dirty="0"/>
              <a:t>. </a:t>
            </a:r>
            <a:r>
              <a:rPr lang="ru-RU" sz="4000" dirty="0" smtClean="0"/>
              <a:t>Памятка-инструкция</a:t>
            </a:r>
          </a:p>
          <a:p>
            <a:pPr algn="ctr"/>
            <a:r>
              <a:rPr lang="ru-RU" sz="4000" dirty="0"/>
              <a:t>3. </a:t>
            </a:r>
            <a:r>
              <a:rPr lang="ru-RU" sz="4000" dirty="0" smtClean="0"/>
              <a:t>Памятка-совет</a:t>
            </a:r>
          </a:p>
          <a:p>
            <a:pPr algn="ctr"/>
            <a:r>
              <a:rPr lang="ru-RU" sz="4000" dirty="0"/>
              <a:t>4. </a:t>
            </a:r>
            <a:r>
              <a:rPr lang="ru-RU" sz="4000" dirty="0" smtClean="0"/>
              <a:t>Памятка-показ</a:t>
            </a:r>
          </a:p>
          <a:p>
            <a:pPr algn="ctr"/>
            <a:r>
              <a:rPr lang="ru-RU" sz="4000" dirty="0"/>
              <a:t>5. Памятка-стимул</a:t>
            </a:r>
            <a:endParaRPr lang="ru-RU" sz="4000" dirty="0"/>
          </a:p>
          <a:p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47175C-8778-4A31-9EF5-9A798771B50F}" type="datetime1">
              <a:rPr lang="ru-RU"/>
              <a:pPr>
                <a:defRPr/>
              </a:pPr>
              <a:t>13.04.2015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3BF49F-2AD2-4284-86D7-F29DC58D4F1B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498178"/>
          </a:xfrm>
        </p:spPr>
        <p:txBody>
          <a:bodyPr/>
          <a:lstStyle/>
          <a:p>
            <a:r>
              <a:rPr lang="ru-RU" i="1" u="sng" dirty="0">
                <a:solidFill>
                  <a:srgbClr val="C00000"/>
                </a:solidFill>
              </a:rPr>
              <a:t>Все памятки </a:t>
            </a:r>
            <a:r>
              <a:rPr lang="ru-RU" dirty="0">
                <a:solidFill>
                  <a:srgbClr val="C00000"/>
                </a:solidFill>
              </a:rPr>
              <a:t>условно можно разделить на </a:t>
            </a:r>
            <a:r>
              <a:rPr lang="ru-RU" i="1" u="sng" dirty="0">
                <a:solidFill>
                  <a:srgbClr val="C00000"/>
                </a:solidFill>
              </a:rPr>
              <a:t>две</a:t>
            </a:r>
            <a:r>
              <a:rPr lang="ru-RU" dirty="0">
                <a:solidFill>
                  <a:srgbClr val="C00000"/>
                </a:solidFill>
              </a:rPr>
              <a:t> большие </a:t>
            </a:r>
            <a:r>
              <a:rPr lang="ru-RU" i="1" u="sng" dirty="0" smtClean="0">
                <a:solidFill>
                  <a:srgbClr val="C00000"/>
                </a:solidFill>
              </a:rPr>
              <a:t>группы:</a:t>
            </a:r>
            <a:endParaRPr lang="ru-RU" i="1" u="sng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16832"/>
            <a:ext cx="8003232" cy="4209331"/>
          </a:xfrm>
        </p:spPr>
        <p:txBody>
          <a:bodyPr/>
          <a:lstStyle/>
          <a:p>
            <a:r>
              <a:rPr lang="ru-RU" sz="3600" u="sng" dirty="0" smtClean="0"/>
              <a:t>1 группа</a:t>
            </a:r>
            <a:r>
              <a:rPr lang="ru-RU" sz="3600" dirty="0" smtClean="0"/>
              <a:t>-</a:t>
            </a:r>
            <a:r>
              <a:rPr lang="ru-RU" sz="3600" dirty="0"/>
              <a:t>предназначены для того, чтобы научить учеников рационально выполнять учебную деятельность, совершаемую на </a:t>
            </a:r>
            <a:r>
              <a:rPr lang="ru-RU" sz="3600" dirty="0" smtClean="0"/>
              <a:t>уроке </a:t>
            </a:r>
            <a:r>
              <a:rPr lang="ru-RU" sz="3600" u="sng" dirty="0">
                <a:solidFill>
                  <a:schemeClr val="tx2"/>
                </a:solidFill>
              </a:rPr>
              <a:t>под руководством учителя. </a:t>
            </a:r>
            <a:endParaRPr lang="ru-RU" sz="3600" u="sng" dirty="0" smtClean="0">
              <a:solidFill>
                <a:schemeClr val="tx2"/>
              </a:solidFill>
            </a:endParaRPr>
          </a:p>
          <a:p>
            <a:r>
              <a:rPr lang="ru-RU" sz="3600" u="sng" dirty="0" smtClean="0"/>
              <a:t>2 группа </a:t>
            </a:r>
            <a:r>
              <a:rPr lang="ru-RU" sz="3600" dirty="0" smtClean="0"/>
              <a:t>- научить </a:t>
            </a:r>
            <a:r>
              <a:rPr lang="ru-RU" sz="3600" dirty="0"/>
              <a:t>учеников </a:t>
            </a:r>
            <a:r>
              <a:rPr lang="ru-RU" sz="3600" u="sng" dirty="0">
                <a:solidFill>
                  <a:schemeClr val="tx2"/>
                </a:solidFill>
              </a:rPr>
              <a:t>работать самостоятельно дома</a:t>
            </a:r>
            <a:endParaRPr lang="ru-RU" sz="3600" u="sng" dirty="0">
              <a:solidFill>
                <a:schemeClr val="tx2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F9D378-7181-4893-9644-15B723A5EC27}" type="datetime1">
              <a:rPr lang="ru-RU" smtClean="0"/>
              <a:pPr>
                <a:defRPr/>
              </a:pPr>
              <a:t>13.04.2015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506482-8F3D-449A-8B0A-A8C203D4798A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85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686800" cy="1498178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3200" i="1" dirty="0">
                <a:solidFill>
                  <a:srgbClr val="C00000"/>
                </a:solidFill>
              </a:rPr>
              <a:t>Показателями эффективности использования памяток на </a:t>
            </a:r>
            <a:r>
              <a:rPr lang="ru-RU" sz="3200" i="1" dirty="0" smtClean="0">
                <a:solidFill>
                  <a:srgbClr val="C00000"/>
                </a:solidFill>
              </a:rPr>
              <a:t>уроках </a:t>
            </a:r>
            <a:r>
              <a:rPr lang="ru-RU" sz="3200" i="1" u="sng" dirty="0" smtClean="0">
                <a:solidFill>
                  <a:srgbClr val="C00000"/>
                </a:solidFill>
              </a:rPr>
              <a:t>литературного </a:t>
            </a:r>
            <a:r>
              <a:rPr lang="ru-RU" sz="3200" i="1" u="sng" dirty="0">
                <a:solidFill>
                  <a:srgbClr val="C00000"/>
                </a:solidFill>
              </a:rPr>
              <a:t>чтения </a:t>
            </a:r>
            <a:r>
              <a:rPr lang="ru-RU" sz="3200" i="1" dirty="0" smtClean="0">
                <a:solidFill>
                  <a:srgbClr val="C00000"/>
                </a:solidFill>
              </a:rPr>
              <a:t>являются:</a:t>
            </a:r>
            <a:endParaRPr lang="ru-RU" sz="3200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04864"/>
            <a:ext cx="8435280" cy="3921299"/>
          </a:xfrm>
        </p:spPr>
        <p:txBody>
          <a:bodyPr/>
          <a:lstStyle/>
          <a:p>
            <a:r>
              <a:rPr lang="ru-RU" sz="2800" dirty="0"/>
              <a:t>- речь учащихся обогащается новыми словами, развивается их лексика;</a:t>
            </a:r>
            <a:br>
              <a:rPr lang="ru-RU" sz="2800" dirty="0"/>
            </a:br>
            <a:r>
              <a:rPr lang="ru-RU" sz="2800" dirty="0"/>
              <a:t>- ясно и логично излагается содержание текста;</a:t>
            </a:r>
            <a:br>
              <a:rPr lang="ru-RU" sz="2800" dirty="0"/>
            </a:br>
            <a:r>
              <a:rPr lang="ru-RU" sz="2800" dirty="0"/>
              <a:t>- значительные сдвиги происходят в плане словесного оформления высказывания: соблюдается последовательность в передаче представления, повышается объем высказывания</a:t>
            </a:r>
          </a:p>
          <a:p>
            <a:r>
              <a:rPr lang="ru-RU" sz="2800" dirty="0"/>
              <a:t>- рассказы слушаются с большим вниманием всем классом.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F9D378-7181-4893-9644-15B723A5EC27}" type="datetime1">
              <a:rPr lang="ru-RU" smtClean="0"/>
              <a:pPr>
                <a:defRPr/>
              </a:pPr>
              <a:t>13.04.2015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506482-8F3D-449A-8B0A-A8C203D4798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897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/>
          <a:lstStyle/>
          <a:p>
            <a:r>
              <a:rPr lang="ru-RU" sz="3600" i="1" dirty="0">
                <a:solidFill>
                  <a:srgbClr val="C00000"/>
                </a:solidFill>
              </a:rPr>
              <a:t>З</a:t>
            </a:r>
            <a:r>
              <a:rPr lang="ru-RU" sz="3600" i="1" dirty="0" smtClean="0">
                <a:solidFill>
                  <a:srgbClr val="C00000"/>
                </a:solidFill>
              </a:rPr>
              <a:t>начение </a:t>
            </a:r>
            <a:r>
              <a:rPr lang="ru-RU" sz="3600" i="1" dirty="0">
                <a:solidFill>
                  <a:srgbClr val="C00000"/>
                </a:solidFill>
              </a:rPr>
              <a:t>использования памяток на уроках </a:t>
            </a:r>
            <a:r>
              <a:rPr lang="ru-RU" sz="3600" i="1" u="sng" dirty="0">
                <a:solidFill>
                  <a:srgbClr val="C00000"/>
                </a:solidFill>
              </a:rPr>
              <a:t>математики</a:t>
            </a:r>
            <a:r>
              <a:rPr lang="ru-RU" sz="3600" i="1" dirty="0">
                <a:solidFill>
                  <a:srgbClr val="C00000"/>
                </a:solidFill>
              </a:rPr>
              <a:t> в том, что они: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147248" cy="4209331"/>
          </a:xfrm>
        </p:spPr>
        <p:txBody>
          <a:bodyPr/>
          <a:lstStyle/>
          <a:p>
            <a:r>
              <a:rPr lang="ru-RU" sz="2800" dirty="0"/>
              <a:t>способствуют совершенствованию организации учебного процесса;</a:t>
            </a:r>
            <a:br>
              <a:rPr lang="ru-RU" sz="2800" dirty="0"/>
            </a:br>
            <a:r>
              <a:rPr lang="ru-RU" sz="2800" dirty="0"/>
              <a:t>- увеличивают долю самостоятельной работы учащихся на уроке при выполнении различных задач, примеров, уравнений;</a:t>
            </a:r>
            <a:br>
              <a:rPr lang="ru-RU" sz="2800" dirty="0"/>
            </a:br>
            <a:r>
              <a:rPr lang="ru-RU" sz="2800" dirty="0"/>
              <a:t>- дают возможность каждому ученику работать в удобном для него темпе;</a:t>
            </a:r>
            <a:br>
              <a:rPr lang="ru-RU" sz="2800" dirty="0"/>
            </a:br>
            <a:r>
              <a:rPr lang="ru-RU" sz="2800" dirty="0"/>
              <a:t>- учат оценивать свои действия и экономно использовать время, самому находить ошибки.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F9D378-7181-4893-9644-15B723A5EC27}" type="datetime1">
              <a:rPr lang="ru-RU" smtClean="0"/>
              <a:pPr>
                <a:defRPr/>
              </a:pPr>
              <a:t>13.04.2015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506482-8F3D-449A-8B0A-A8C203D4798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023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ru-RU" sz="3600" i="1" dirty="0">
                <a:solidFill>
                  <a:srgbClr val="C00000"/>
                </a:solidFill>
              </a:rPr>
              <a:t>При использовании памяток решается ряд </a:t>
            </a:r>
            <a:r>
              <a:rPr lang="ru-RU" sz="3600" i="1" u="sng" dirty="0">
                <a:solidFill>
                  <a:srgbClr val="C00000"/>
                </a:solidFill>
              </a:rPr>
              <a:t>воспитательных и развивающих </a:t>
            </a:r>
            <a:r>
              <a:rPr lang="ru-RU" sz="3600" i="1" dirty="0">
                <a:solidFill>
                  <a:srgbClr val="C00000"/>
                </a:solidFill>
              </a:rPr>
              <a:t>задач: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8147248" cy="4137323"/>
          </a:xfrm>
        </p:spPr>
        <p:txBody>
          <a:bodyPr/>
          <a:lstStyle/>
          <a:p>
            <a:r>
              <a:rPr lang="ru-RU" sz="2800" dirty="0"/>
              <a:t>выработка таких положительных качеств как настойчивость, трудолюбие, организованность, усидчивость;</a:t>
            </a:r>
            <a:br>
              <a:rPr lang="ru-RU" sz="2800" dirty="0"/>
            </a:br>
            <a:r>
              <a:rPr lang="ru-RU" sz="2800" dirty="0"/>
              <a:t>- формирование ответственности за порученное дело;</a:t>
            </a:r>
            <a:br>
              <a:rPr lang="ru-RU" sz="2800" dirty="0"/>
            </a:br>
            <a:r>
              <a:rPr lang="ru-RU" sz="2800" dirty="0"/>
              <a:t>- развитие умения преодолевать трудности;</a:t>
            </a:r>
            <a:br>
              <a:rPr lang="ru-RU" sz="2800" dirty="0"/>
            </a:br>
            <a:r>
              <a:rPr lang="ru-RU" sz="2800" dirty="0"/>
              <a:t>- совершенствование развития памяти, мышления, речи и других личностных качеств.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F9D378-7181-4893-9644-15B723A5EC27}" type="datetime1">
              <a:rPr lang="ru-RU" smtClean="0"/>
              <a:pPr>
                <a:defRPr/>
              </a:pPr>
              <a:t>13.04.2015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506482-8F3D-449A-8B0A-A8C203D4798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969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solidFill>
                  <a:srgbClr val="C00000"/>
                </a:solidFill>
              </a:rPr>
              <a:t>ФГОС и памятки</a:t>
            </a:r>
            <a:endParaRPr lang="ru-RU" i="1" u="sng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- в самоорганизации учащихся во всех видах учебной и трудовой деятельности; в этом плане особенно продуктивно привлечение самих учащихся к составлению памяток, что способствует повышению активности их познавательной и учебной деятельности;</a:t>
            </a:r>
            <a:br>
              <a:rPr lang="ru-RU" sz="2800" dirty="0"/>
            </a:br>
            <a:r>
              <a:rPr lang="ru-RU" sz="2800" dirty="0"/>
              <a:t>- родителями для организации учебной деятельности детей дома;</a:t>
            </a:r>
            <a:br>
              <a:rPr lang="ru-RU" sz="2800" dirty="0"/>
            </a:br>
            <a:r>
              <a:rPr lang="ru-RU" sz="2800" dirty="0"/>
              <a:t>- в воспитательной работе, для развития таких качеств личности учащихся, как трудолюбие, ответственность, воля и </a:t>
            </a:r>
            <a:r>
              <a:rPr lang="ru-RU" sz="2800" dirty="0" smtClean="0"/>
              <a:t>др.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F9D378-7181-4893-9644-15B723A5EC27}" type="datetime1">
              <a:rPr lang="ru-RU" smtClean="0"/>
              <a:pPr>
                <a:defRPr/>
              </a:pPr>
              <a:t>13.04.2015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506482-8F3D-449A-8B0A-A8C203D4798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944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B91CB4-2A8F-4479-85C0-F2328508DFB2}" type="datetime1">
              <a:rPr lang="ru-RU" smtClean="0"/>
              <a:pPr>
                <a:defRPr/>
              </a:pPr>
              <a:t>13.04.2015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D57A8-2EC1-4465-8AAB-DFD6319F826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181566"/>
      </p:ext>
    </p:extLst>
  </p:cSld>
  <p:clrMapOvr>
    <a:masterClrMapping/>
  </p:clrMapOvr>
</p:sld>
</file>

<file path=ppt/theme/theme1.xml><?xml version="1.0" encoding="utf-8"?>
<a:theme xmlns:a="http://schemas.openxmlformats.org/drawingml/2006/main" name="нач.школа. презентац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нач.школа. презентация</Template>
  <TotalTime>34</TotalTime>
  <Words>194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нач.школа. презентация</vt:lpstr>
      <vt:lpstr>Памятки как приём организации самостоятельной учебной деятельности на уроках в начальной школе.  Учитель начальных классов МКОУ ,,Ключиковская СОШ,, Пасхина Л.А.</vt:lpstr>
      <vt:lpstr>По характеру представления содержания можно выделить определенные виды памяток </vt:lpstr>
      <vt:lpstr>Все памятки условно можно разделить на две большие группы:</vt:lpstr>
      <vt:lpstr> Показателями эффективности использования памяток на уроках литературного чтения являются:</vt:lpstr>
      <vt:lpstr>Значение использования памяток на уроках математики в том, что они: </vt:lpstr>
      <vt:lpstr>При использовании памяток решается ряд воспитательных и развивающих задач:</vt:lpstr>
      <vt:lpstr>ФГОС и памятки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Даша Пасхина</cp:lastModifiedBy>
  <cp:revision>5</cp:revision>
  <dcterms:created xsi:type="dcterms:W3CDTF">2011-04-24T14:37:47Z</dcterms:created>
  <dcterms:modified xsi:type="dcterms:W3CDTF">2015-04-13T14:27:41Z</dcterms:modified>
</cp:coreProperties>
</file>