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2EB4"/>
    <a:srgbClr val="B41286"/>
    <a:srgbClr val="C1AB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5B1D-7B38-4BF5-813E-236C7D74086A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8BA2-359B-44A6-A649-968AA96701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5B1D-7B38-4BF5-813E-236C7D74086A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8BA2-359B-44A6-A649-968AA96701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5B1D-7B38-4BF5-813E-236C7D74086A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8BA2-359B-44A6-A649-968AA96701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5B1D-7B38-4BF5-813E-236C7D74086A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8BA2-359B-44A6-A649-968AA96701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5B1D-7B38-4BF5-813E-236C7D74086A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8BA2-359B-44A6-A649-968AA96701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5B1D-7B38-4BF5-813E-236C7D74086A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8BA2-359B-44A6-A649-968AA96701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5B1D-7B38-4BF5-813E-236C7D74086A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8BA2-359B-44A6-A649-968AA96701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5B1D-7B38-4BF5-813E-236C7D74086A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8BA2-359B-44A6-A649-968AA96701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5B1D-7B38-4BF5-813E-236C7D74086A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8BA2-359B-44A6-A649-968AA96701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5B1D-7B38-4BF5-813E-236C7D74086A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8BA2-359B-44A6-A649-968AA96701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5B1D-7B38-4BF5-813E-236C7D74086A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8BA2-359B-44A6-A649-968AA96701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E5B1D-7B38-4BF5-813E-236C7D74086A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E8BA2-359B-44A6-A649-968AA96701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source=psearch&amp;text=%D0%BF%D0%B5%D1%81%D0%BE%D1%87%D0%BD%D0%B0%D1%8F%20%D1%82%D0%B5%D1%80%D0%B0%D0%BF%D0%B8%D1%8F&amp;noreask=1&amp;pos=1&amp;rpt=simage&amp;lr=213&amp;uinfo=sw-1663-sh-933-fw-1438-fh-598-pd-1&amp;img_url=http://savepic.ru/481188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yandsearch?source=psearch&amp;uinfo=sw-1663-sh-933-fw-1438-fh-598-pd-1&amp;p=7&amp;text=%D0%BF%D0%B5%D1%81%D0%BE%D1%87%D0%BD%D0%B0%D1%8F%20%D1%82%D0%B5%D1%80%D0%B0%D0%BF%D0%B8%D1%8F&amp;noreask=1&amp;pos=225&amp;rpt=simage&amp;lr=213&amp;img_url=http://psy-on-don.ru/wp-content/uploads/2012/11/sand-therapy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hyperlink" Target="http://images.yandex.ru/yandsearch?source=psearch&amp;uinfo=sw-1663-sh-933-fw-1438-fh-598-pd-1&amp;p=9&amp;text=%D0%BF%D0%B5%D1%81%D0%BE%D1%87%D0%BD%D0%B0%D1%8F%20%D1%82%D0%B5%D1%80%D0%B0%D0%BF%D0%B8%D1%8F&amp;noreask=1&amp;pos=281&amp;rpt=simage&amp;lr=213&amp;img_url=http://cs301301.userapi.com/u48073139/e_2689cada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://images.yandex.ru/yandsearch?p=1&amp;text=%D1%81%D1%8B%D0%BF%D0%B5%D1%82%D1%81%D1%8F%20%D0%BF%D0%B5%D1%81%D0%BE%D0%BA%20%D0%B0%D0%BD%D0%B8%D0%BC%D0%B0%D1%86%D0%B8%D1%8F&amp;pos=34&amp;uinfo=sw-1663-sh-933-fw-1438-fh-598-pd-1&amp;rpt=simage&amp;img_url=http://wordwoman.ru/wp-content/uploads/2012/09/84fa62629b5b.gif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yandsearch?text=%D0%BF%D0%B5%D1%81%D0%BE%D1%87%D0%BD%D0%B0%D1%8F%20%D1%82%D0%B5%D1%80%D0%B0%D0%BF%D0%B8%D1%8F&amp;pos=5&amp;uinfo=sw-1663-sh-933-fw-1438-fh-598-pd-1&amp;rpt=simage&amp;img_url=http://forum.maminklub.lv/thumb/phpThumb.php?src=/content/comments/1305045626_f6922.JPG&amp;w=100&amp;h=50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2" name="Рисунок 11" descr="Картинка 127 из 249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908720"/>
            <a:ext cx="4104455" cy="554461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3" name="WordArt 2" descr="&quot; Путь к себе &quot;"/>
          <p:cNvSpPr>
            <a:spLocks noChangeArrowheads="1" noChangeShapeType="1" noTextEdit="1"/>
          </p:cNvSpPr>
          <p:nvPr/>
        </p:nvSpPr>
        <p:spPr bwMode="auto">
          <a:xfrm>
            <a:off x="179512" y="4365104"/>
            <a:ext cx="7488832" cy="1871836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"Путь к себе"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513" y="260648"/>
            <a:ext cx="878497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i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Групповая песочная  терапия </a:t>
            </a:r>
          </a:p>
          <a:p>
            <a:pPr algn="ctr"/>
            <a:r>
              <a:rPr lang="ru-RU" sz="4400" b="1" i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</a:t>
            </a:r>
            <a:r>
              <a:rPr lang="ru-RU" sz="4400" b="1" i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sandplay</a:t>
            </a:r>
            <a:r>
              <a:rPr lang="ru-RU" sz="4400" b="1" i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400" b="1" i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therapy</a:t>
            </a:r>
            <a:r>
              <a:rPr lang="ru-RU" sz="4400" b="1" i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      </a:t>
            </a:r>
            <a:endParaRPr lang="ru-RU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11560" y="4221088"/>
            <a:ext cx="813690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i="1" u="none" strike="noStrike" normalizeH="0" baseline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EA2EB4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Песочная терапия</a:t>
            </a:r>
            <a:r>
              <a:rPr kumimoji="0" lang="ru-RU" sz="3600" i="1" u="none" strike="noStrike" normalizeH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EA2EB4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600" i="1" u="none" strike="noStrike" normalizeH="0" baseline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EA2EB4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360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EA2EB4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i="1" u="none" strike="noStrike" normalizeH="0" baseline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EA2EB4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это уникальная возможность для ребенка </a:t>
            </a:r>
            <a:r>
              <a:rPr kumimoji="0" lang="ru-RU" sz="3600" i="1" u="none" strike="noStrike" normalizeH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EA2EB4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решить свои внутренние психологические проблемы </a:t>
            </a:r>
            <a:r>
              <a:rPr kumimoji="0" lang="ru-RU" sz="3600" i="1" u="none" strike="noStrike" normalizeH="0" baseline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EA2EB4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3600" i="1" u="none" strike="noStrike" normalizeH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EA2EB4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помощью игры в песке</a:t>
            </a:r>
            <a:endParaRPr kumimoji="0" lang="ru-RU" sz="3600" i="0" u="none" strike="noStrike" normalizeH="0" baseline="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EA2EB4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5" name="Picture 7" descr="http://s008.radikal.ru/i306/1111/b1/48d21ec7666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32656"/>
            <a:ext cx="4838700" cy="36290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sy-on-don.ru/wp-content/uploads/2012/11/sand-therap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5012726"/>
            <a:ext cx="2527714" cy="1682511"/>
          </a:xfrm>
          <a:prstGeom prst="rect">
            <a:avLst/>
          </a:prstGeom>
          <a:noFill/>
        </p:spPr>
      </p:pic>
      <p:pic>
        <p:nvPicPr>
          <p:cNvPr id="15362" name="Picture 2" descr="http://s.imhonet.ru/0/tmp_user_files/4e/ef/4eef22bf132fd3b03a5a3af5a2dafaed/xlarge/f1f09e0f027e172eb32ed8ba9e7bc529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88641"/>
            <a:ext cx="2592288" cy="1723872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483768" y="2564904"/>
            <a:ext cx="644420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Понизить</a:t>
            </a:r>
            <a:r>
              <a:rPr kumimoji="0" lang="ru-RU" sz="3000" b="1" i="1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внутреннее</a:t>
            </a:r>
            <a:r>
              <a:rPr lang="ru-RU" sz="3000" b="1" i="1" dirty="0">
                <a:solidFill>
                  <a:srgbClr val="00B05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напряжение  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573016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</a:rPr>
              <a:t>Проиграть свои </a:t>
            </a:r>
            <a:r>
              <a:rPr lang="ru-RU" sz="3200" b="1" i="1" dirty="0">
                <a:solidFill>
                  <a:schemeClr val="accent4">
                    <a:lumMod val="75000"/>
                  </a:schemeClr>
                </a:solidFill>
              </a:rPr>
              <a:t>страхи </a:t>
            </a:r>
            <a: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</a:rPr>
              <a:t>и </a:t>
            </a:r>
            <a:r>
              <a:rPr lang="ru-RU" sz="3200" b="1" i="1" dirty="0">
                <a:solidFill>
                  <a:schemeClr val="accent4">
                    <a:lumMod val="75000"/>
                  </a:schemeClr>
                </a:solidFill>
              </a:rPr>
              <a:t>избавиться от них </a:t>
            </a:r>
            <a:endParaRPr lang="ru-RU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188640"/>
            <a:ext cx="5154873" cy="126188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Песочная терапия </a:t>
            </a:r>
          </a:p>
          <a:p>
            <a:pPr algn="ctr"/>
            <a:r>
              <a:rPr lang="ru-RU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80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оможет:</a:t>
            </a:r>
            <a:endParaRPr lang="ru-RU" sz="28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4581128"/>
            <a:ext cx="51968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C1AB05"/>
                </a:solidFill>
              </a:rPr>
              <a:t>Преодолеть тревожность</a:t>
            </a:r>
            <a:endParaRPr lang="ru-RU" sz="3200" dirty="0">
              <a:solidFill>
                <a:srgbClr val="C1AB05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517232"/>
            <a:ext cx="40857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B41286"/>
                </a:solidFill>
              </a:rPr>
              <a:t>Поднять самооценку</a:t>
            </a:r>
            <a:endParaRPr lang="ru-RU" sz="3200" dirty="0">
              <a:solidFill>
                <a:srgbClr val="B41286"/>
              </a:solidFill>
            </a:endParaRPr>
          </a:p>
        </p:txBody>
      </p:sp>
    </p:spTree>
  </p:cSld>
  <p:clrMapOvr>
    <a:masterClrMapping/>
  </p:clrMapOvr>
  <p:transition advClick="0" advTm="2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РАБОТА\ЦДиК Южный\Фото\2012 Сэндплей\IMAG0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05064"/>
            <a:ext cx="3731655" cy="2425576"/>
          </a:xfrm>
          <a:prstGeom prst="rect">
            <a:avLst/>
          </a:prstGeom>
          <a:noFill/>
        </p:spPr>
      </p:pic>
      <p:pic>
        <p:nvPicPr>
          <p:cNvPr id="18435" name="Picture 3" descr="D:\РАБОТА\ЦДиК Южный\Фото\2012 Сэндплей\IMAG01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429000"/>
            <a:ext cx="1796802" cy="2764311"/>
          </a:xfrm>
          <a:prstGeom prst="rect">
            <a:avLst/>
          </a:prstGeom>
          <a:noFill/>
        </p:spPr>
      </p:pic>
      <p:pic>
        <p:nvPicPr>
          <p:cNvPr id="18436" name="Picture 4" descr="D:\РАБОТА\ЦДиК Южный\Фото\2012 Сэндплей\IMAG01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60648"/>
            <a:ext cx="3842437" cy="24975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908720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EA2EB4"/>
                </a:solidFill>
              </a:rPr>
              <a:t>Групповая песочная терапия учит взаимодействовать с собой и с другими</a:t>
            </a:r>
            <a:endParaRPr lang="ru-RU" sz="3600" dirty="0">
              <a:solidFill>
                <a:srgbClr val="EA2EB4"/>
              </a:solidFill>
            </a:endParaRPr>
          </a:p>
        </p:txBody>
      </p:sp>
    </p:spTree>
  </p:cSld>
  <p:clrMapOvr>
    <a:masterClrMapping/>
  </p:clrMapOvr>
  <p:transition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РАБОТА\ЦДиК Южный\Фото\2012 Сэндплей\DSC026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04664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Справляться 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со своими слабостями, 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находить 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 себе ресурсы</a:t>
            </a: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155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155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115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115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99px.ru/sstorage/1/2011/05/image_11205111520107058043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628800"/>
            <a:ext cx="3024336" cy="302433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7016" y="4272677"/>
            <a:ext cx="88569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>И особенно при:</a:t>
            </a:r>
          </a:p>
          <a:p>
            <a:endParaRPr lang="ru-RU" b="1" i="1" dirty="0">
              <a:solidFill>
                <a:srgbClr val="00B050"/>
              </a:solidFill>
            </a:endParaRPr>
          </a:p>
          <a:p>
            <a:pPr>
              <a:buFontTx/>
              <a:buChar char="-"/>
            </a:pPr>
            <a:r>
              <a:rPr lang="ru-RU" b="1" i="1" dirty="0" smtClean="0">
                <a:solidFill>
                  <a:srgbClr val="00B050"/>
                </a:solidFill>
              </a:rPr>
              <a:t> посттравматических</a:t>
            </a:r>
            <a:r>
              <a:rPr lang="ru-RU" b="1" i="1" dirty="0">
                <a:solidFill>
                  <a:srgbClr val="00B050"/>
                </a:solidFill>
              </a:rPr>
              <a:t>, </a:t>
            </a:r>
            <a:r>
              <a:rPr lang="ru-RU" b="1" i="1" dirty="0" smtClean="0">
                <a:solidFill>
                  <a:srgbClr val="00B050"/>
                </a:solidFill>
              </a:rPr>
              <a:t>невротических </a:t>
            </a:r>
            <a:r>
              <a:rPr lang="ru-RU" b="1" i="1" dirty="0">
                <a:solidFill>
                  <a:srgbClr val="00B050"/>
                </a:solidFill>
              </a:rPr>
              <a:t>и психосоматических расстройствах, </a:t>
            </a:r>
            <a:endParaRPr lang="ru-RU" b="1" i="1" dirty="0" smtClean="0">
              <a:solidFill>
                <a:srgbClr val="00B050"/>
              </a:solidFill>
            </a:endParaRPr>
          </a:p>
          <a:p>
            <a:pPr>
              <a:buFontTx/>
              <a:buChar char="-"/>
            </a:pPr>
            <a:r>
              <a:rPr lang="ru-RU" b="1" i="1" dirty="0" smtClean="0">
                <a:solidFill>
                  <a:srgbClr val="00B050"/>
                </a:solidFill>
              </a:rPr>
              <a:t> возрастные кризисах, </a:t>
            </a:r>
          </a:p>
          <a:p>
            <a:pPr>
              <a:buFontTx/>
              <a:buChar char="-"/>
            </a:pPr>
            <a:r>
              <a:rPr lang="ru-RU" b="1" i="1" dirty="0">
                <a:solidFill>
                  <a:srgbClr val="00B050"/>
                </a:solidFill>
              </a:rPr>
              <a:t> </a:t>
            </a:r>
            <a:r>
              <a:rPr lang="ru-RU" b="1" i="1" dirty="0" smtClean="0">
                <a:solidFill>
                  <a:srgbClr val="00B050"/>
                </a:solidFill>
              </a:rPr>
              <a:t>острых жизненных ситуациях </a:t>
            </a:r>
            <a:r>
              <a:rPr lang="ru-RU" b="1" i="1" dirty="0">
                <a:solidFill>
                  <a:srgbClr val="00B050"/>
                </a:solidFill>
              </a:rPr>
              <a:t>и </a:t>
            </a:r>
            <a:r>
              <a:rPr lang="ru-RU" b="1" i="1" dirty="0" smtClean="0">
                <a:solidFill>
                  <a:srgbClr val="00B050"/>
                </a:solidFill>
              </a:rPr>
              <a:t>стрессах </a:t>
            </a:r>
            <a:r>
              <a:rPr lang="ru-RU" b="1" i="1" dirty="0">
                <a:solidFill>
                  <a:srgbClr val="00B050"/>
                </a:solidFill>
              </a:rPr>
              <a:t>(развод родителей, появление младшего ребенка и т.д.), </a:t>
            </a:r>
            <a:endParaRPr lang="ru-RU" b="1" i="1" dirty="0" smtClean="0">
              <a:solidFill>
                <a:srgbClr val="00B050"/>
              </a:solidFill>
            </a:endParaRPr>
          </a:p>
          <a:p>
            <a:pPr>
              <a:buFontTx/>
              <a:buChar char="-"/>
            </a:pPr>
            <a:r>
              <a:rPr lang="ru-RU" b="1" i="1" dirty="0">
                <a:solidFill>
                  <a:srgbClr val="00B050"/>
                </a:solidFill>
              </a:rPr>
              <a:t> </a:t>
            </a:r>
            <a:r>
              <a:rPr lang="ru-RU" b="1" i="1" dirty="0" smtClean="0">
                <a:solidFill>
                  <a:srgbClr val="00B050"/>
                </a:solidFill>
              </a:rPr>
              <a:t>нарушениях </a:t>
            </a:r>
            <a:r>
              <a:rPr lang="ru-RU" b="1" i="1" dirty="0">
                <a:solidFill>
                  <a:srgbClr val="00B050"/>
                </a:solidFill>
              </a:rPr>
              <a:t>поведения, </a:t>
            </a:r>
            <a:endParaRPr lang="ru-RU" b="1" i="1" dirty="0" smtClean="0">
              <a:solidFill>
                <a:srgbClr val="00B050"/>
              </a:solidFill>
            </a:endParaRPr>
          </a:p>
          <a:p>
            <a:pPr>
              <a:buFontTx/>
              <a:buChar char="-"/>
            </a:pPr>
            <a:r>
              <a:rPr lang="ru-RU" b="1" i="1" dirty="0">
                <a:solidFill>
                  <a:srgbClr val="00B050"/>
                </a:solidFill>
              </a:rPr>
              <a:t> </a:t>
            </a:r>
            <a:r>
              <a:rPr lang="ru-RU" b="1" i="1" dirty="0" smtClean="0">
                <a:solidFill>
                  <a:srgbClr val="00B050"/>
                </a:solidFill>
              </a:rPr>
              <a:t>сложностях </a:t>
            </a:r>
            <a:r>
              <a:rPr lang="ru-RU" b="1" i="1" dirty="0">
                <a:solidFill>
                  <a:srgbClr val="00B050"/>
                </a:solidFill>
              </a:rPr>
              <a:t>во взаимоотношениях со сверстниками и взрослыми, </a:t>
            </a:r>
            <a:endParaRPr lang="ru-RU" b="1" i="1" dirty="0" smtClean="0">
              <a:solidFill>
                <a:srgbClr val="00B050"/>
              </a:solidFill>
            </a:endParaRPr>
          </a:p>
          <a:p>
            <a:pPr>
              <a:buFontTx/>
              <a:buChar char="-"/>
            </a:pPr>
            <a:r>
              <a:rPr lang="ru-RU" b="1" i="1" dirty="0">
                <a:solidFill>
                  <a:srgbClr val="00B050"/>
                </a:solidFill>
              </a:rPr>
              <a:t> </a:t>
            </a:r>
            <a:r>
              <a:rPr lang="ru-RU" b="1" i="1" dirty="0" smtClean="0">
                <a:solidFill>
                  <a:srgbClr val="00B050"/>
                </a:solidFill>
              </a:rPr>
              <a:t>повышенной тревожности, страхах, агрессивности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0"/>
            <a:ext cx="48600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B050"/>
                </a:solidFill>
              </a:rPr>
              <a:t>Песочная терапия рекомендована  всем детям </a:t>
            </a:r>
          </a:p>
          <a:p>
            <a:pPr algn="ctr"/>
            <a:r>
              <a:rPr lang="ru-RU" sz="2400" b="1" i="1" dirty="0" smtClean="0">
                <a:solidFill>
                  <a:srgbClr val="00B050"/>
                </a:solidFill>
              </a:rPr>
              <a:t>для поддержания психического здоровья !</a:t>
            </a:r>
          </a:p>
        </p:txBody>
      </p:sp>
    </p:spTree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100"/>
                            </p:stCondLst>
                            <p:childTnLst>
                              <p:par>
                                <p:cTn id="1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016.radikal.ru/i337/1105/d1/fd1b858ce7e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492896"/>
            <a:ext cx="6096000" cy="4181475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755576" y="378332"/>
            <a:ext cx="72008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B4128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Продолжительность занятия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B4128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B4128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50 минут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B4128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B4128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Периодичность занятий 1 раз в неделю.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B4128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140</Words>
  <Application>Microsoft Office PowerPoint</Application>
  <PresentationFormat>Экран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 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1</dc:creator>
  <cp:lastModifiedBy>1</cp:lastModifiedBy>
  <cp:revision>15</cp:revision>
  <dcterms:created xsi:type="dcterms:W3CDTF">2013-04-10T18:35:17Z</dcterms:created>
  <dcterms:modified xsi:type="dcterms:W3CDTF">2013-04-19T19:14:37Z</dcterms:modified>
</cp:coreProperties>
</file>