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4" r:id="rId10"/>
    <p:sldId id="265" r:id="rId11"/>
    <p:sldId id="283" r:id="rId12"/>
    <p:sldId id="284" r:id="rId13"/>
    <p:sldId id="287" r:id="rId14"/>
    <p:sldId id="279" r:id="rId15"/>
    <p:sldId id="285" r:id="rId16"/>
    <p:sldId id="278" r:id="rId17"/>
    <p:sldId id="267" r:id="rId18"/>
    <p:sldId id="270" r:id="rId19"/>
    <p:sldId id="271" r:id="rId20"/>
    <p:sldId id="286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D8863-527D-4532-B764-8DE9BF4F8EA0}" type="doc">
      <dgm:prSet loTypeId="urn:microsoft.com/office/officeart/2005/8/layout/default#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A88B413-6797-470A-B398-242C27DE7DA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общих речевых навыков</a:t>
          </a:r>
          <a:endParaRPr lang="ru-RU" sz="20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2CC9EAD-30DF-4063-8C38-D69C048A910D}" type="parTrans" cxnId="{6DBA25B0-A6F4-4B2F-890B-BD52EF4DFEC3}">
      <dgm:prSet/>
      <dgm:spPr/>
      <dgm:t>
        <a:bodyPr/>
        <a:lstStyle/>
        <a:p>
          <a:endParaRPr lang="ru-RU"/>
        </a:p>
      </dgm:t>
    </dgm:pt>
    <dgm:pt modelId="{0B13FEE8-EBA4-493C-8338-194C0889539A}" type="sibTrans" cxnId="{6DBA25B0-A6F4-4B2F-890B-BD52EF4DFEC3}">
      <dgm:prSet/>
      <dgm:spPr/>
      <dgm:t>
        <a:bodyPr/>
        <a:lstStyle/>
        <a:p>
          <a:endParaRPr lang="ru-RU"/>
        </a:p>
      </dgm:t>
    </dgm:pt>
    <dgm:pt modelId="{9B51DAE3-DF76-450D-A71C-FC480328DF1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фонетико-фонематического строя речи</a:t>
          </a:r>
          <a:endParaRPr lang="ru-RU" sz="18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D9F8BF7-EDCF-42E5-9427-B4958187BC30}" type="parTrans" cxnId="{27EB5F3E-2C71-48B0-9EFB-B94D98EBDF6C}">
      <dgm:prSet/>
      <dgm:spPr/>
      <dgm:t>
        <a:bodyPr/>
        <a:lstStyle/>
        <a:p>
          <a:endParaRPr lang="ru-RU"/>
        </a:p>
      </dgm:t>
    </dgm:pt>
    <dgm:pt modelId="{F601A5FF-CFBD-4FC7-886F-7210F3F1BA82}" type="sibTrans" cxnId="{27EB5F3E-2C71-48B0-9EFB-B94D98EBDF6C}">
      <dgm:prSet/>
      <dgm:spPr/>
      <dgm:t>
        <a:bodyPr/>
        <a:lstStyle/>
        <a:p>
          <a:endParaRPr lang="ru-RU"/>
        </a:p>
      </dgm:t>
    </dgm:pt>
    <dgm:pt modelId="{2AFE7E4C-E6E6-4BBE-AF52-F1FDCA1D08B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Работа над звуковой культурой речи</a:t>
          </a:r>
          <a:endParaRPr lang="ru-RU" sz="20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D048ADF-B9E7-464D-8F61-86D87DE2DA36}" type="parTrans" cxnId="{9D19650B-A78D-4516-981E-49E78F6F2F53}">
      <dgm:prSet/>
      <dgm:spPr/>
      <dgm:t>
        <a:bodyPr/>
        <a:lstStyle/>
        <a:p>
          <a:endParaRPr lang="ru-RU"/>
        </a:p>
      </dgm:t>
    </dgm:pt>
    <dgm:pt modelId="{F0043EE7-D28C-4EF6-AC29-3C1A2B73D9F7}" type="sibTrans" cxnId="{9D19650B-A78D-4516-981E-49E78F6F2F53}">
      <dgm:prSet/>
      <dgm:spPr/>
      <dgm:t>
        <a:bodyPr/>
        <a:lstStyle/>
        <a:p>
          <a:endParaRPr lang="ru-RU"/>
        </a:p>
      </dgm:t>
    </dgm:pt>
    <dgm:pt modelId="{3EDF9229-D707-4C12-A133-F884391E315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памяти, внимания, мышления</a:t>
          </a:r>
          <a:endParaRPr lang="ru-RU" sz="20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C1DEC95-3A0F-4BA0-844E-30C2EC3A5E0A}" type="parTrans" cxnId="{3F526D1F-055A-4ECB-8902-687684E6ED79}">
      <dgm:prSet/>
      <dgm:spPr/>
      <dgm:t>
        <a:bodyPr/>
        <a:lstStyle/>
        <a:p>
          <a:endParaRPr lang="ru-RU"/>
        </a:p>
      </dgm:t>
    </dgm:pt>
    <dgm:pt modelId="{0BA9904F-275C-49FD-8534-E289701C7549}" type="sibTrans" cxnId="{3F526D1F-055A-4ECB-8902-687684E6ED79}">
      <dgm:prSet/>
      <dgm:spPr/>
      <dgm:t>
        <a:bodyPr/>
        <a:lstStyle/>
        <a:p>
          <a:endParaRPr lang="ru-RU"/>
        </a:p>
      </dgm:t>
    </dgm:pt>
    <dgm:pt modelId="{6750A974-602F-42B5-BBD7-ECF4FE2BDD4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Знакомство с пословицами, поговорками, разучивание стихов</a:t>
          </a:r>
          <a:endParaRPr lang="ru-RU" sz="16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ABFDF89-6E1E-4B01-80B2-B7F9C3986999}" type="parTrans" cxnId="{7E9AB557-1123-49BE-8402-ECC3C01BB757}">
      <dgm:prSet/>
      <dgm:spPr/>
      <dgm:t>
        <a:bodyPr/>
        <a:lstStyle/>
        <a:p>
          <a:endParaRPr lang="ru-RU"/>
        </a:p>
      </dgm:t>
    </dgm:pt>
    <dgm:pt modelId="{CEEF1324-A14D-4ED8-A61A-ECB30BCDDB9B}" type="sibTrans" cxnId="{7E9AB557-1123-49BE-8402-ECC3C01BB757}">
      <dgm:prSet/>
      <dgm:spPr/>
      <dgm:t>
        <a:bodyPr/>
        <a:lstStyle/>
        <a:p>
          <a:endParaRPr lang="ru-RU"/>
        </a:p>
      </dgm:t>
    </dgm:pt>
    <dgm:pt modelId="{0CE108A7-7383-4150-92A5-F91763246818}" type="pres">
      <dgm:prSet presAssocID="{F35D8863-527D-4532-B764-8DE9BF4F8E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FE19CB-990E-457D-A909-4FB7AFEE1820}" type="pres">
      <dgm:prSet presAssocID="{DA88B413-6797-470A-B398-242C27DE7DA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31918-511E-467B-B6AC-B1837FEDC58D}" type="pres">
      <dgm:prSet presAssocID="{0B13FEE8-EBA4-493C-8338-194C0889539A}" presName="sibTrans" presStyleCnt="0"/>
      <dgm:spPr/>
    </dgm:pt>
    <dgm:pt modelId="{C720D049-3AF2-4AF4-9410-98628D759538}" type="pres">
      <dgm:prSet presAssocID="{9B51DAE3-DF76-450D-A71C-FC480328DF1A}" presName="node" presStyleLbl="node1" presStyleIdx="1" presStyleCnt="5" custLinFactNeighborX="-382" custLinFactNeighborY="-1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6DCA6-FCCA-42DE-96F8-F80818ED093F}" type="pres">
      <dgm:prSet presAssocID="{F601A5FF-CFBD-4FC7-886F-7210F3F1BA82}" presName="sibTrans" presStyleCnt="0"/>
      <dgm:spPr/>
    </dgm:pt>
    <dgm:pt modelId="{2B4CF632-57AC-4354-ADBC-F62A327B8A06}" type="pres">
      <dgm:prSet presAssocID="{2AFE7E4C-E6E6-4BBE-AF52-F1FDCA1D08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AB48B-D022-43A6-9114-9D0FD60B1141}" type="pres">
      <dgm:prSet presAssocID="{F0043EE7-D28C-4EF6-AC29-3C1A2B73D9F7}" presName="sibTrans" presStyleCnt="0"/>
      <dgm:spPr/>
    </dgm:pt>
    <dgm:pt modelId="{09E867E3-AB49-4557-B4FA-5468FCBA2264}" type="pres">
      <dgm:prSet presAssocID="{3EDF9229-D707-4C12-A133-F884391E3155}" presName="node" presStyleLbl="node1" presStyleIdx="3" presStyleCnt="5" custLinFactNeighborX="1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AA36D-B198-475C-964F-45B0978A277B}" type="pres">
      <dgm:prSet presAssocID="{0BA9904F-275C-49FD-8534-E289701C7549}" presName="sibTrans" presStyleCnt="0"/>
      <dgm:spPr/>
    </dgm:pt>
    <dgm:pt modelId="{0DBC74DF-20E9-422E-8FD0-833794FEFFD8}" type="pres">
      <dgm:prSet presAssocID="{6750A974-602F-42B5-BBD7-ECF4FE2BDD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BA25B0-A6F4-4B2F-890B-BD52EF4DFEC3}" srcId="{F35D8863-527D-4532-B764-8DE9BF4F8EA0}" destId="{DA88B413-6797-470A-B398-242C27DE7DA7}" srcOrd="0" destOrd="0" parTransId="{22CC9EAD-30DF-4063-8C38-D69C048A910D}" sibTransId="{0B13FEE8-EBA4-493C-8338-194C0889539A}"/>
    <dgm:cxn modelId="{F482F5A0-EB5C-474C-9A3E-49013507C81C}" type="presOf" srcId="{6750A974-602F-42B5-BBD7-ECF4FE2BDD4C}" destId="{0DBC74DF-20E9-422E-8FD0-833794FEFFD8}" srcOrd="0" destOrd="0" presId="urn:microsoft.com/office/officeart/2005/8/layout/default#1"/>
    <dgm:cxn modelId="{1A877EF6-4163-4D61-ABA8-4EAE4DCC85BF}" type="presOf" srcId="{F35D8863-527D-4532-B764-8DE9BF4F8EA0}" destId="{0CE108A7-7383-4150-92A5-F91763246818}" srcOrd="0" destOrd="0" presId="urn:microsoft.com/office/officeart/2005/8/layout/default#1"/>
    <dgm:cxn modelId="{1CAA9F1F-4EC6-4DAC-80C5-A7BEFCB66F5C}" type="presOf" srcId="{3EDF9229-D707-4C12-A133-F884391E3155}" destId="{09E867E3-AB49-4557-B4FA-5468FCBA2264}" srcOrd="0" destOrd="0" presId="urn:microsoft.com/office/officeart/2005/8/layout/default#1"/>
    <dgm:cxn modelId="{7E9AB557-1123-49BE-8402-ECC3C01BB757}" srcId="{F35D8863-527D-4532-B764-8DE9BF4F8EA0}" destId="{6750A974-602F-42B5-BBD7-ECF4FE2BDD4C}" srcOrd="4" destOrd="0" parTransId="{EABFDF89-6E1E-4B01-80B2-B7F9C3986999}" sibTransId="{CEEF1324-A14D-4ED8-A61A-ECB30BCDDB9B}"/>
    <dgm:cxn modelId="{3F526D1F-055A-4ECB-8902-687684E6ED79}" srcId="{F35D8863-527D-4532-B764-8DE9BF4F8EA0}" destId="{3EDF9229-D707-4C12-A133-F884391E3155}" srcOrd="3" destOrd="0" parTransId="{CC1DEC95-3A0F-4BA0-844E-30C2EC3A5E0A}" sibTransId="{0BA9904F-275C-49FD-8534-E289701C7549}"/>
    <dgm:cxn modelId="{9D19650B-A78D-4516-981E-49E78F6F2F53}" srcId="{F35D8863-527D-4532-B764-8DE9BF4F8EA0}" destId="{2AFE7E4C-E6E6-4BBE-AF52-F1FDCA1D08B3}" srcOrd="2" destOrd="0" parTransId="{0D048ADF-B9E7-464D-8F61-86D87DE2DA36}" sibTransId="{F0043EE7-D28C-4EF6-AC29-3C1A2B73D9F7}"/>
    <dgm:cxn modelId="{B9FED5D9-94EF-4791-A8E0-BD86D0E955B2}" type="presOf" srcId="{2AFE7E4C-E6E6-4BBE-AF52-F1FDCA1D08B3}" destId="{2B4CF632-57AC-4354-ADBC-F62A327B8A06}" srcOrd="0" destOrd="0" presId="urn:microsoft.com/office/officeart/2005/8/layout/default#1"/>
    <dgm:cxn modelId="{27EB5F3E-2C71-48B0-9EFB-B94D98EBDF6C}" srcId="{F35D8863-527D-4532-B764-8DE9BF4F8EA0}" destId="{9B51DAE3-DF76-450D-A71C-FC480328DF1A}" srcOrd="1" destOrd="0" parTransId="{3D9F8BF7-EDCF-42E5-9427-B4958187BC30}" sibTransId="{F601A5FF-CFBD-4FC7-886F-7210F3F1BA82}"/>
    <dgm:cxn modelId="{55433613-70C5-44A4-B163-2F989E4668B5}" type="presOf" srcId="{DA88B413-6797-470A-B398-242C27DE7DA7}" destId="{2CFE19CB-990E-457D-A909-4FB7AFEE1820}" srcOrd="0" destOrd="0" presId="urn:microsoft.com/office/officeart/2005/8/layout/default#1"/>
    <dgm:cxn modelId="{D0EBD7E0-5B2F-4494-BC65-8AAA295597FB}" type="presOf" srcId="{9B51DAE3-DF76-450D-A71C-FC480328DF1A}" destId="{C720D049-3AF2-4AF4-9410-98628D759538}" srcOrd="0" destOrd="0" presId="urn:microsoft.com/office/officeart/2005/8/layout/default#1"/>
    <dgm:cxn modelId="{26CA1145-88C1-4BEC-A498-6AEC4B189009}" type="presParOf" srcId="{0CE108A7-7383-4150-92A5-F91763246818}" destId="{2CFE19CB-990E-457D-A909-4FB7AFEE1820}" srcOrd="0" destOrd="0" presId="urn:microsoft.com/office/officeart/2005/8/layout/default#1"/>
    <dgm:cxn modelId="{25BF7970-716F-472D-84C9-C6C1D72AD055}" type="presParOf" srcId="{0CE108A7-7383-4150-92A5-F91763246818}" destId="{F7231918-511E-467B-B6AC-B1837FEDC58D}" srcOrd="1" destOrd="0" presId="urn:microsoft.com/office/officeart/2005/8/layout/default#1"/>
    <dgm:cxn modelId="{76CB9B0A-A6C5-423B-8507-E8A3DA883B1C}" type="presParOf" srcId="{0CE108A7-7383-4150-92A5-F91763246818}" destId="{C720D049-3AF2-4AF4-9410-98628D759538}" srcOrd="2" destOrd="0" presId="urn:microsoft.com/office/officeart/2005/8/layout/default#1"/>
    <dgm:cxn modelId="{E47F56CD-3124-4725-BE0A-A82A758E3619}" type="presParOf" srcId="{0CE108A7-7383-4150-92A5-F91763246818}" destId="{3C06DCA6-FCCA-42DE-96F8-F80818ED093F}" srcOrd="3" destOrd="0" presId="urn:microsoft.com/office/officeart/2005/8/layout/default#1"/>
    <dgm:cxn modelId="{53B1FEE3-33E3-43B0-B345-D1F3B372FA8A}" type="presParOf" srcId="{0CE108A7-7383-4150-92A5-F91763246818}" destId="{2B4CF632-57AC-4354-ADBC-F62A327B8A06}" srcOrd="4" destOrd="0" presId="urn:microsoft.com/office/officeart/2005/8/layout/default#1"/>
    <dgm:cxn modelId="{332CAF27-C262-45AD-8B4D-367B3932A99D}" type="presParOf" srcId="{0CE108A7-7383-4150-92A5-F91763246818}" destId="{23CAB48B-D022-43A6-9114-9D0FD60B1141}" srcOrd="5" destOrd="0" presId="urn:microsoft.com/office/officeart/2005/8/layout/default#1"/>
    <dgm:cxn modelId="{7BEBA3F8-9C30-42D2-B4F2-706B07EE5F17}" type="presParOf" srcId="{0CE108A7-7383-4150-92A5-F91763246818}" destId="{09E867E3-AB49-4557-B4FA-5468FCBA2264}" srcOrd="6" destOrd="0" presId="urn:microsoft.com/office/officeart/2005/8/layout/default#1"/>
    <dgm:cxn modelId="{4495FC83-C8BB-4EE1-9603-16DDDB231AA7}" type="presParOf" srcId="{0CE108A7-7383-4150-92A5-F91763246818}" destId="{D99AA36D-B198-475C-964F-45B0978A277B}" srcOrd="7" destOrd="0" presId="urn:microsoft.com/office/officeart/2005/8/layout/default#1"/>
    <dgm:cxn modelId="{D86C8FA1-5731-446A-915E-F43B5FDBDFDE}" type="presParOf" srcId="{0CE108A7-7383-4150-92A5-F91763246818}" destId="{0DBC74DF-20E9-422E-8FD0-833794FEFFD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FE19CB-990E-457D-A909-4FB7AFEE1820}">
      <dsp:nvSpPr>
        <dsp:cNvPr id="0" name=""/>
        <dsp:cNvSpPr/>
      </dsp:nvSpPr>
      <dsp:spPr>
        <a:xfrm>
          <a:off x="0" y="309921"/>
          <a:ext cx="1904999" cy="11430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общих речевых навыков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9921"/>
        <a:ext cx="1904999" cy="1143000"/>
      </dsp:txXfrm>
    </dsp:sp>
    <dsp:sp modelId="{C720D049-3AF2-4AF4-9410-98628D759538}">
      <dsp:nvSpPr>
        <dsp:cNvPr id="0" name=""/>
        <dsp:cNvSpPr/>
      </dsp:nvSpPr>
      <dsp:spPr>
        <a:xfrm>
          <a:off x="2088222" y="288033"/>
          <a:ext cx="1904999" cy="11430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фонетико-фонематического строя речи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8222" y="288033"/>
        <a:ext cx="1904999" cy="1143000"/>
      </dsp:txXfrm>
    </dsp:sp>
    <dsp:sp modelId="{2B4CF632-57AC-4354-ADBC-F62A327B8A06}">
      <dsp:nvSpPr>
        <dsp:cNvPr id="0" name=""/>
        <dsp:cNvSpPr/>
      </dsp:nvSpPr>
      <dsp:spPr>
        <a:xfrm>
          <a:off x="4191000" y="309921"/>
          <a:ext cx="1904999" cy="11430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Работа над звуковой культурой речи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91000" y="309921"/>
        <a:ext cx="1904999" cy="1143000"/>
      </dsp:txXfrm>
    </dsp:sp>
    <dsp:sp modelId="{09E867E3-AB49-4557-B4FA-5468FCBA2264}">
      <dsp:nvSpPr>
        <dsp:cNvPr id="0" name=""/>
        <dsp:cNvSpPr/>
      </dsp:nvSpPr>
      <dsp:spPr>
        <a:xfrm>
          <a:off x="1067638" y="1643422"/>
          <a:ext cx="1904999" cy="11430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памяти, внимания, мышления</a:t>
          </a:r>
          <a:endParaRPr lang="ru-RU" sz="20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67638" y="1643422"/>
        <a:ext cx="1904999" cy="1143000"/>
      </dsp:txXfrm>
    </dsp:sp>
    <dsp:sp modelId="{0DBC74DF-20E9-422E-8FD0-833794FEFFD8}">
      <dsp:nvSpPr>
        <dsp:cNvPr id="0" name=""/>
        <dsp:cNvSpPr/>
      </dsp:nvSpPr>
      <dsp:spPr>
        <a:xfrm>
          <a:off x="3143250" y="1643421"/>
          <a:ext cx="1904999" cy="11430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Знакомство с пословицами, поговорками, разучивание стихов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43250" y="1643421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ымянный4.pn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33331"/>
            <a:ext cx="1152991" cy="1624669"/>
          </a:xfrm>
          <a:prstGeom prst="rect">
            <a:avLst/>
          </a:prstGeom>
        </p:spPr>
      </p:pic>
      <p:pic>
        <p:nvPicPr>
          <p:cNvPr id="12" name="Рисунок 11" descr="8cd627d3af7a.jpg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1832" y="5413053"/>
            <a:ext cx="1312168" cy="14449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7C5BC-4F00-4970-A503-73C85D13FC8C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19F1-26FA-4A22-97B6-3F6DB42A53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5ebc5b5c72d7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4211517" cy="864863"/>
          </a:xfrm>
          <a:prstGeom prst="rect">
            <a:avLst/>
          </a:prstGeom>
        </p:spPr>
      </p:pic>
      <p:pic>
        <p:nvPicPr>
          <p:cNvPr id="9" name="Рисунок 8" descr="5ebc5b5c72d7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4139952" y="0"/>
            <a:ext cx="4211517" cy="864863"/>
          </a:xfrm>
          <a:prstGeom prst="rect">
            <a:avLst/>
          </a:prstGeom>
        </p:spPr>
      </p:pic>
      <p:pic>
        <p:nvPicPr>
          <p:cNvPr id="10" name="Рисунок 9" descr="5ebc5b5c72d7.pn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8316416" y="0"/>
            <a:ext cx="827584" cy="8648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49694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 бюджетное дошкольное учреждение детский сад №60 комбинированного вида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Санкт-Петербурга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04864"/>
            <a:ext cx="8424936" cy="1440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ХЛЕБУШЕК РЖАНОЙ – ОТЕЦ НАШ РОДНОЙ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933056"/>
            <a:ext cx="4608512" cy="27363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участники  проекта:</a:t>
            </a:r>
          </a:p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Давыдова Лариса Юрьевна</a:t>
            </a:r>
          </a:p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algn="ctr">
              <a:spcBef>
                <a:spcPts val="60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Савенкова Елена Владимировна                                  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algn="ctr">
              <a:spcBef>
                <a:spcPts val="60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Трифонова Вера Николаевна</a:t>
            </a:r>
          </a:p>
          <a:p>
            <a:pPr marL="180000" algn="ctr">
              <a:spcBef>
                <a:spcPts val="60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старшей логопедической группы</a:t>
            </a:r>
          </a:p>
          <a:p>
            <a:pPr marL="180000" algn="ctr">
              <a:spcBef>
                <a:spcPts val="60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1579" y="692696"/>
            <a:ext cx="748883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предметно-пространственной  развивающей среды, соответствующей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требованиям проектного метода</a:t>
            </a:r>
          </a:p>
        </p:txBody>
      </p:sp>
      <p:pic>
        <p:nvPicPr>
          <p:cNvPr id="1027" name="Picture 3" descr="C:\Users\Igor\Desktop\ДОКУМЕНТАЦИЯ\Флешка_БФ\1 гр.- хлеб\хлеб- фото\IMGP68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032448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996952"/>
            <a:ext cx="4392488" cy="3504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260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149" y="2431517"/>
            <a:ext cx="4320480" cy="4021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H:\ДЕТСАД\IMGP70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355976" cy="4021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1520" y="980728"/>
            <a:ext cx="403244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Беседы о разных видах хлеба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9632" y="764704"/>
            <a:ext cx="6120680" cy="4320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Художественно-продуктивная деятельность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H:\фото к презентации\IMGP70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536504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4941168"/>
            <a:ext cx="3767832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Рисование «Сладкие крендельки»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методист\Рабочий стол\!!!АТТЕСТАЦИЯ\фото к презентации\Хлеб\IMGP68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2852936"/>
            <a:ext cx="4104456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5292080" y="2204864"/>
            <a:ext cx="338437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Декоративное рисование «Украсим каравай»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2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10359" y="1412776"/>
            <a:ext cx="3767832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Лепка «Юные кулинары»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3" descr="H:\ДЕТСАД\IMGP70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17181"/>
            <a:ext cx="4175074" cy="3367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035" y="2708920"/>
            <a:ext cx="4320480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764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 к презентации\IMGP70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176464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фото к презентации\IMGP70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98657"/>
            <a:ext cx="4320480" cy="3703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1124744"/>
            <a:ext cx="3744416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литературы и театра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49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фото к презентации\IMGP70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48872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836712"/>
            <a:ext cx="78488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Драматизация литературных произведений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6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176808"/>
            <a:ext cx="4392488" cy="3504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Igor\Desktop\ДОКУМЕНТАЦИЯ\Флешка_БФ\1 гр.- хлеб\хлеб- фото\IMGP68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06" y="980728"/>
            <a:ext cx="4532651" cy="3618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292080" y="1268760"/>
            <a:ext cx="3528392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Центр науки и экспериментирования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512" y="3353057"/>
            <a:ext cx="4392488" cy="3504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903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фото к презентации\IMGP70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320480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:\фото к презентации\IMGP707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176464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932040" y="980728"/>
            <a:ext cx="3456384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Центр сюжетно-ролевых игр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3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70" y="1090566"/>
            <a:ext cx="457200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6584" y="2924944"/>
            <a:ext cx="4131047" cy="357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936584" y="1548394"/>
            <a:ext cx="4032448" cy="7368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Весёлая ярмарка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7" y="3212976"/>
            <a:ext cx="4364059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2" y="1304764"/>
            <a:ext cx="4536504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777680" y="1304764"/>
            <a:ext cx="4104456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Ярмарка огневая, яркая!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Ярмарка плясовая, жаркая!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Гляньте налево — лавки с товаром!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Гляньте направо — веселье даром!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9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478697"/>
            <a:ext cx="6696744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ИССЛЕДОВАТЕЛЬСКО-ТВОРЧЕСКИЙ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7632848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проект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«ХЛЕБУШЕК РЖАНОЙ – ОТЕЦ НАШ РОДНОЙ»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501008"/>
            <a:ext cx="5832648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3312" y="4725144"/>
            <a:ext cx="5413400" cy="7090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РЕАЛИЗАЦИИ: ДВЕ НЕДЕЛИ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53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488" y="3212976"/>
            <a:ext cx="4464496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41" y="620688"/>
            <a:ext cx="4385286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4697760" y="1628800"/>
            <a:ext cx="413995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Творчество родителей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«Осенние букеты со злаковыми культурами»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4761047"/>
            <a:ext cx="345638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Совместное творчество педагогов и детей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Картина «Приглашение к  чаепитию»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2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92088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32856"/>
            <a:ext cx="3528392" cy="1512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Подведение итогов работы над проектом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6448" y="4430966"/>
            <a:ext cx="3528392" cy="1512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2132856"/>
            <a:ext cx="3528392" cy="1512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и опрос детей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293096"/>
            <a:ext cx="324036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538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954" y="1124744"/>
            <a:ext cx="799049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2132856"/>
            <a:ext cx="3744416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картины с использованием изделий из солёного теста «Приглашение к чаепитию»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584" y="4653136"/>
            <a:ext cx="3744416" cy="18173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Познавательно-развлекательный досуг «Весёлая ярмарка»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68855" y="4653136"/>
            <a:ext cx="3744416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Познавательная интегрированная совместная деятельность педагогов с детьми «Путешествие колоска»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2188718"/>
            <a:ext cx="3744416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книги пословиц и поговорок о хлебе, иллюстрированной рисунками детей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5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1556792"/>
            <a:ext cx="6480720" cy="2304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ХОРОШЕГО НАСТРОЕНИЯ И ТВОРЧЕСКИХ УСПЕХОВ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8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08720"/>
            <a:ext cx="691276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algn="ctr"/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825818"/>
            <a:ext cx="698477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 у старших дошкольников  о значение хлеба в жизни человека и его пользе.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5636" y="2708920"/>
            <a:ext cx="691276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645024"/>
            <a:ext cx="6912768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dirty="0" smtClean="0"/>
          </a:p>
          <a:p>
            <a:pPr lvl="0"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реалистические представления о природе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представление о том, что хлеб нужен каждому человеку.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653136"/>
            <a:ext cx="6912768" cy="893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связную  речь в процессе наблюдений, исследований природных объектов.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творческие способности детей.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2248" y="5733256"/>
            <a:ext cx="6912768" cy="9352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хлебу, чувство благодарности и уважения к людям сельскохозяйственного труда.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80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0883" y="1246488"/>
            <a:ext cx="3456384" cy="40134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проекта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134" y="1196752"/>
            <a:ext cx="4608512" cy="13374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Приобретение знаний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 хлебе, его полезных свойствах.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азвитие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познавательных процессов, творческих способностей, словаря детей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1134" y="2775634"/>
            <a:ext cx="4608512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Развитие коммуникативных навыков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ормирование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экологической культуры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 личностного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общения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293096"/>
            <a:ext cx="4608512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азвитие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положительных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эмоций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нтереса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 миру растений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23803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52736"/>
            <a:ext cx="2592288" cy="47390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709" y="3204543"/>
            <a:ext cx="2299115" cy="24842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7864" y="982066"/>
            <a:ext cx="554461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Информационно-аналитический этап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7783" y="1916832"/>
            <a:ext cx="5544616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уровня знаний о хлебе как о сельско-хозяйственной культуре, его пользе, значимости в жизни человека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2387" y="2956594"/>
            <a:ext cx="5544616" cy="4958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плана работы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34152" y="3676243"/>
            <a:ext cx="5544616" cy="513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содержания проекта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4486402"/>
            <a:ext cx="5544616" cy="5987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творческой группы специалистов ГБДОУ №60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60602" y="5340108"/>
            <a:ext cx="5519139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литературы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45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992888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7992888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 плана работы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детьми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всем видам деятельности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924944"/>
            <a:ext cx="453650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работа с учителем-логопедом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581170314"/>
              </p:ext>
            </p:extLst>
          </p:nvPr>
        </p:nvGraphicFramePr>
        <p:xfrm>
          <a:off x="1776028" y="3501008"/>
          <a:ext cx="60960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305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36713"/>
            <a:ext cx="4463935" cy="316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140968"/>
            <a:ext cx="3993909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932040" y="1074805"/>
            <a:ext cx="3456384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памяти, внимания, мышления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4725144"/>
            <a:ext cx="3096344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Развитие связной речи (монологической, диалогической речи)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7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304256"/>
            <a:ext cx="4248472" cy="3861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2015716" y="980728"/>
            <a:ext cx="522058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пословицами, поговорками, разучивание стихов</a:t>
            </a:r>
          </a:p>
        </p:txBody>
      </p:sp>
      <p:pic>
        <p:nvPicPr>
          <p:cNvPr id="4098" name="Picture 2" descr="C:\Users\Igor\Desktop\ДОКУМЕНТАЦИЯ\Флешка_БФ\1 гр.- хлеб\хлеб- фото\IMGP68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9443" y="1823649"/>
            <a:ext cx="3861046" cy="4608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02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56084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образовательная деятельность педагога с детьми, родителями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132856"/>
            <a:ext cx="201622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картины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И.Шишкина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«Рожь».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47764" y="2132856"/>
            <a:ext cx="208823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музее хлеба в Санкт-Петербурге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28484" y="3617938"/>
            <a:ext cx="2088232" cy="13932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ИКТ: презентация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«Хлеб – всему голова».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9227" y="3761955"/>
            <a:ext cx="2088232" cy="1105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и проба разных видов хлеба.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0221" y="3715001"/>
            <a:ext cx="208823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 из бросового материала «Мельница».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5044" y="5363398"/>
            <a:ext cx="2088232" cy="1305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Психоэтюд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«Тесто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68452" y="2117358"/>
            <a:ext cx="2197921" cy="13116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Опытно-исследовательская деятельность: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с вертушкой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5641" y="2117359"/>
            <a:ext cx="2088232" cy="13116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«Терпение и труд все перетрут»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78142" y="3658720"/>
            <a:ext cx="2088232" cy="13116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зготовление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альбома пословиц и поговорок «Хлеб всему голова»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23628" y="5363398"/>
            <a:ext cx="2088232" cy="13116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родителей«Фольклор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с детьми»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24337" y="5357718"/>
            <a:ext cx="2088232" cy="13116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Познавательно-развлекательный досуг «Весёлая ярмарка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20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494</Words>
  <Application>Microsoft Office PowerPoint</Application>
  <PresentationFormat>Экран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Пользователь</cp:lastModifiedBy>
  <cp:revision>65</cp:revision>
  <dcterms:created xsi:type="dcterms:W3CDTF">2012-01-30T17:22:44Z</dcterms:created>
  <dcterms:modified xsi:type="dcterms:W3CDTF">2013-10-28T07:07:43Z</dcterms:modified>
</cp:coreProperties>
</file>