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9BC361-7FC2-4355-B0C2-0AAECA2503CB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47249C-3CB4-4973-BCB8-90D6362F61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err="1" smtClean="0"/>
              <a:t>Призентация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328792" cy="266429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800" b="1" dirty="0" smtClean="0"/>
              <a:t>Студентки 4 курса группы «А»</a:t>
            </a:r>
          </a:p>
          <a:p>
            <a:r>
              <a:rPr lang="ru-RU" sz="4800" b="1" dirty="0" err="1" smtClean="0"/>
              <a:t>Такмазян</a:t>
            </a:r>
            <a:r>
              <a:rPr lang="ru-RU" sz="4800" b="1" dirty="0" smtClean="0"/>
              <a:t> А.П</a:t>
            </a:r>
            <a:endParaRPr lang="ru-RU" sz="4800" b="1" dirty="0"/>
          </a:p>
        </p:txBody>
      </p:sp>
      <p:pic>
        <p:nvPicPr>
          <p:cNvPr id="4" name="Рисунок 3" descr="ea13c9ddbd445a49cec90ee199af7d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976" y="3573016"/>
            <a:ext cx="3047735" cy="3284984"/>
          </a:xfrm>
          <a:prstGeom prst="rect">
            <a:avLst/>
          </a:prstGeom>
        </p:spPr>
      </p:pic>
    </p:spTree>
  </p:cSld>
  <p:clrMapOvr>
    <a:masterClrMapping/>
  </p:clrMapOvr>
  <p:transition spd="med" advTm="7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60840" cy="1008112"/>
          </a:xfrm>
        </p:spPr>
        <p:txBody>
          <a:bodyPr/>
          <a:lstStyle/>
          <a:p>
            <a:r>
              <a:rPr lang="ru-RU" sz="6000" b="0" dirty="0" smtClean="0"/>
              <a:t>Содержание</a:t>
            </a:r>
            <a:endParaRPr lang="ru-RU" sz="60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420888"/>
            <a:ext cx="8280920" cy="3672408"/>
          </a:xfrm>
        </p:spPr>
        <p:txBody>
          <a:bodyPr>
            <a:normAutofit/>
          </a:bodyPr>
          <a:lstStyle/>
          <a:p>
            <a:pPr marL="816102" indent="-742950">
              <a:buAutoNum type="arabicPeriod"/>
            </a:pPr>
            <a:r>
              <a:rPr lang="ru-RU" sz="4000" dirty="0" smtClean="0"/>
              <a:t>Что изучает </a:t>
            </a:r>
            <a:r>
              <a:rPr lang="ru-RU" sz="4000" dirty="0" smtClean="0"/>
              <a:t>орфоэпия ?</a:t>
            </a:r>
            <a:endParaRPr lang="ru-RU" sz="4000" dirty="0" smtClean="0"/>
          </a:p>
          <a:p>
            <a:pPr marL="816102" indent="-742950">
              <a:buAutoNum type="arabicPeriod"/>
            </a:pPr>
            <a:r>
              <a:rPr lang="ru-RU" sz="4000" dirty="0" smtClean="0"/>
              <a:t>Какие нормы различают в русской </a:t>
            </a:r>
            <a:r>
              <a:rPr lang="ru-RU" sz="4000" dirty="0" smtClean="0"/>
              <a:t>орфоэпии ?</a:t>
            </a:r>
            <a:endParaRPr lang="ru-RU" sz="4000" dirty="0" smtClean="0"/>
          </a:p>
          <a:p>
            <a:pPr marL="816102" indent="-742950">
              <a:buAutoNum type="arabicPeriod"/>
            </a:pPr>
            <a:r>
              <a:rPr lang="ru-RU" sz="4000" dirty="0" smtClean="0"/>
              <a:t>Что регулируют орфоэпические </a:t>
            </a:r>
            <a:r>
              <a:rPr lang="ru-RU" sz="4000" dirty="0" smtClean="0"/>
              <a:t>нормы ?</a:t>
            </a:r>
            <a:endParaRPr lang="ru-RU" sz="4000" dirty="0"/>
          </a:p>
        </p:txBody>
      </p:sp>
      <p:pic>
        <p:nvPicPr>
          <p:cNvPr id="5" name="Рисунок 4" descr="913b98e53630d08d9904cecd83452e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476672"/>
            <a:ext cx="1908110" cy="3180184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250706"/>
          </a:xfrm>
        </p:spPr>
        <p:txBody>
          <a:bodyPr>
            <a:noAutofit/>
          </a:bodyPr>
          <a:lstStyle/>
          <a:p>
            <a:r>
              <a:rPr lang="ru-RU" sz="3600" dirty="0" smtClean="0"/>
              <a:t>Нормы произношения изучает орфоэпия. Орфоэпия означает правильное произношение. Русская орфоэпия – это раздел науки о русском языке, изучающей нормы литературного произношения.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3" name="Рисунок 2" descr="913b98e53630d08d9904cecd83452e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645024"/>
            <a:ext cx="1927786" cy="3212976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3947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русской орфоэпии  различают « </a:t>
            </a:r>
            <a:r>
              <a:rPr lang="ru-RU" sz="3200" dirty="0" smtClean="0"/>
              <a:t>старшую</a:t>
            </a:r>
            <a:r>
              <a:rPr lang="ru-RU" sz="2800" dirty="0" smtClean="0"/>
              <a:t>» и « </a:t>
            </a:r>
            <a:r>
              <a:rPr lang="ru-RU" sz="3200" dirty="0" smtClean="0"/>
              <a:t>младшую</a:t>
            </a:r>
            <a:r>
              <a:rPr lang="ru-RU" sz="2800" dirty="0" smtClean="0"/>
              <a:t>» нормы в произношении отдельных звуков, звукосочетаний, слов и их форм.</a:t>
            </a:r>
            <a:br>
              <a:rPr lang="ru-RU" sz="2800" dirty="0" smtClean="0"/>
            </a:br>
            <a:r>
              <a:rPr lang="ru-RU" sz="2800" dirty="0" smtClean="0"/>
              <a:t>« </a:t>
            </a:r>
            <a:r>
              <a:rPr lang="ru-RU" sz="3200" dirty="0" smtClean="0"/>
              <a:t>Старшая</a:t>
            </a:r>
            <a:r>
              <a:rPr lang="ru-RU" sz="2800" dirty="0" smtClean="0"/>
              <a:t>» норма сохраняет особенности старомосковского произношения.</a:t>
            </a:r>
            <a:br>
              <a:rPr lang="ru-RU" sz="2800" dirty="0" smtClean="0"/>
            </a:br>
            <a:r>
              <a:rPr lang="ru-RU" sz="2800" dirty="0" smtClean="0"/>
              <a:t>« </a:t>
            </a:r>
            <a:r>
              <a:rPr lang="ru-RU" sz="3200" dirty="0" smtClean="0"/>
              <a:t>Младшая</a:t>
            </a:r>
            <a:r>
              <a:rPr lang="ru-RU" sz="2800" dirty="0" smtClean="0"/>
              <a:t>» норма отражает особенности современного литературного произношения.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Рисунок 2" descr="913b98e53630d08d9904cecd83452e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088289">
            <a:off x="3525069" y="4869900"/>
            <a:ext cx="1294512" cy="2157520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583362"/>
          </a:xfrm>
        </p:spPr>
        <p:txBody>
          <a:bodyPr>
            <a:normAutofit/>
          </a:bodyPr>
          <a:lstStyle/>
          <a:p>
            <a:r>
              <a:rPr lang="ru-RU" dirty="0" smtClean="0"/>
              <a:t>Орфоэпические нормы регулируют произношение отдельных звуков в разных фонетических позициях, в сочетаниях с другими звуками, а так же их произношение в определенных грамматических формах, группах слов в отдельных словах.</a:t>
            </a:r>
            <a:endParaRPr lang="ru-RU" dirty="0"/>
          </a:p>
        </p:txBody>
      </p:sp>
      <p:pic>
        <p:nvPicPr>
          <p:cNvPr id="3" name="Рисунок 2" descr="ea13c9ddbd445a49cec90ee199af7d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1590675" cy="1714500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22714"/>
          </a:xfrm>
        </p:spPr>
        <p:txBody>
          <a:bodyPr>
            <a:normAutofit/>
          </a:bodyPr>
          <a:lstStyle/>
          <a:p>
            <a:r>
              <a:rPr lang="ru-RU" dirty="0" smtClean="0"/>
              <a:t>ПРИМЕР :</a:t>
            </a:r>
            <a:br>
              <a:rPr lang="ru-RU" dirty="0" smtClean="0"/>
            </a:br>
            <a:r>
              <a:rPr lang="ru-RU" sz="3200" dirty="0" smtClean="0"/>
              <a:t>Первая норма  - это количественная и качественная редукция гласных звуков в безударном положении.  Это норма исключает так называемое, т.е. произнесение звука (о) в безударном положении. Нельзя говорить ( молок?, </a:t>
            </a:r>
            <a:r>
              <a:rPr lang="ru-RU" sz="3200" dirty="0" err="1" smtClean="0"/>
              <a:t>дорог?й</a:t>
            </a:r>
            <a:r>
              <a:rPr lang="ru-RU" sz="3200" dirty="0" smtClean="0"/>
              <a:t>; </a:t>
            </a:r>
            <a:r>
              <a:rPr lang="ru-RU" sz="3200" dirty="0" err="1" smtClean="0"/>
              <a:t>з?лото</a:t>
            </a:r>
            <a:r>
              <a:rPr lang="ru-RU" sz="3200" dirty="0" smtClean="0"/>
              <a:t>) и т.д. Нужно говорить : ( </a:t>
            </a:r>
            <a:r>
              <a:rPr lang="ru-RU" sz="3200" dirty="0" err="1" smtClean="0"/>
              <a:t>мълак</a:t>
            </a:r>
            <a:r>
              <a:rPr lang="ru-RU" sz="3200" dirty="0" smtClean="0"/>
              <a:t>?, </a:t>
            </a:r>
            <a:r>
              <a:rPr lang="ru-RU" sz="3200" dirty="0" err="1" smtClean="0"/>
              <a:t>дъраг?й</a:t>
            </a:r>
            <a:r>
              <a:rPr lang="ru-RU" sz="3200" dirty="0" smtClean="0"/>
              <a:t>, </a:t>
            </a:r>
            <a:r>
              <a:rPr lang="ru-RU" sz="3200" dirty="0" err="1" smtClean="0"/>
              <a:t>з?лъта</a:t>
            </a:r>
            <a:r>
              <a:rPr lang="ru-RU" sz="3200" dirty="0" smtClean="0"/>
              <a:t>). </a:t>
            </a:r>
            <a:endParaRPr lang="ru-RU" sz="3200" dirty="0"/>
          </a:p>
        </p:txBody>
      </p:sp>
      <p:pic>
        <p:nvPicPr>
          <p:cNvPr id="3" name="Рисунок 2" descr="ea13c9ddbd445a49cec90ee199af7d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188640"/>
            <a:ext cx="1590675" cy="1714500"/>
          </a:xfrm>
          <a:prstGeom prst="rect">
            <a:avLst/>
          </a:prstGeom>
        </p:spPr>
      </p:pic>
      <p:pic>
        <p:nvPicPr>
          <p:cNvPr id="4" name="Рисунок 3" descr="ea13c9ddbd445a49cec90ee199af7d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590675" cy="1714500"/>
          </a:xfrm>
          <a:prstGeom prst="rect">
            <a:avLst/>
          </a:prstGeom>
        </p:spPr>
      </p:pic>
    </p:spTree>
  </p:cSld>
  <p:clrMapOvr>
    <a:masterClrMapping/>
  </p:clrMapOvr>
  <p:transition spd="med" advClick="0" advTm="7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52928" cy="633670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Вторая – это смягчение твердых согласных перед мягкими и перед гласными переднего ряда. После шипящих ( ж ) и ( </a:t>
            </a:r>
            <a:r>
              <a:rPr lang="ru-RU" sz="3200" dirty="0" err="1" smtClean="0"/>
              <a:t>ш</a:t>
            </a:r>
            <a:r>
              <a:rPr lang="ru-RU" sz="3200" dirty="0" smtClean="0"/>
              <a:t> ) </a:t>
            </a:r>
            <a:r>
              <a:rPr lang="ru-RU" sz="3200" dirty="0" err="1" smtClean="0"/>
              <a:t>и</a:t>
            </a:r>
            <a:r>
              <a:rPr lang="ru-RU" sz="3200" dirty="0" smtClean="0"/>
              <a:t> звука ( </a:t>
            </a:r>
            <a:r>
              <a:rPr lang="ru-RU" sz="3200" dirty="0" err="1" smtClean="0"/>
              <a:t>ц</a:t>
            </a:r>
            <a:r>
              <a:rPr lang="ru-RU" sz="3200" dirty="0" smtClean="0"/>
              <a:t> ) безударный гласный ( а ) произносится как короткий ( а ) – </a:t>
            </a:r>
            <a:r>
              <a:rPr lang="ru-RU" sz="3600" dirty="0" smtClean="0"/>
              <a:t>жаргон, цари,</a:t>
            </a:r>
            <a:r>
              <a:rPr lang="ru-RU" sz="3200" dirty="0" smtClean="0"/>
              <a:t> но перед мягкими согласными – как звук </a:t>
            </a:r>
            <a:br>
              <a:rPr lang="ru-RU" sz="3200" dirty="0" smtClean="0"/>
            </a:br>
            <a:r>
              <a:rPr lang="ru-RU" sz="3200" dirty="0" smtClean="0"/>
              <a:t>( </a:t>
            </a:r>
            <a:r>
              <a:rPr lang="ru-RU" sz="3200" dirty="0" err="1" smtClean="0"/>
              <a:t>ыэ</a:t>
            </a:r>
            <a:r>
              <a:rPr lang="ru-RU" sz="3200" dirty="0" smtClean="0"/>
              <a:t> ): жалеть, тридцати. В редких случаях ( </a:t>
            </a:r>
            <a:r>
              <a:rPr lang="ru-RU" sz="3200" dirty="0" err="1" smtClean="0"/>
              <a:t>ыэ</a:t>
            </a:r>
            <a:r>
              <a:rPr lang="ru-RU" sz="3200" dirty="0" smtClean="0"/>
              <a:t> ) произносится и перед твердыми согласными: </a:t>
            </a:r>
            <a:r>
              <a:rPr lang="ru-RU" sz="3600" dirty="0" smtClean="0"/>
              <a:t>ржаной жасмин </a:t>
            </a:r>
            <a:r>
              <a:rPr lang="ru-RU" sz="3200" dirty="0" smtClean="0"/>
              <a:t>и т.д.</a:t>
            </a:r>
            <a:endParaRPr lang="ru-RU" sz="3600" dirty="0"/>
          </a:p>
        </p:txBody>
      </p:sp>
    </p:spTree>
  </p:cSld>
  <p:clrMapOvr>
    <a:masterClrMapping/>
  </p:clrMapOvr>
  <p:transition spd="med" advClick="0" advTm="7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a13c9ddbd445a49cec90ee199af7d18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497" b="16497"/>
          <a:stretch>
            <a:fillRect/>
          </a:stretch>
        </p:blipFill>
        <p:spPr>
          <a:xfrm>
            <a:off x="1115616" y="1484784"/>
            <a:ext cx="7056784" cy="5096566"/>
          </a:xfr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КОНЕЦ</a:t>
            </a:r>
            <a:endParaRPr lang="ru-RU" sz="5400" dirty="0"/>
          </a:p>
        </p:txBody>
      </p:sp>
    </p:spTree>
  </p:cSld>
  <p:clrMapOvr>
    <a:masterClrMapping/>
  </p:clrMapOvr>
  <p:transition spd="med" advClick="0" advTm="7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100</TotalTime>
  <Words>163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Призентация</vt:lpstr>
      <vt:lpstr>Содержание</vt:lpstr>
      <vt:lpstr>Нормы произношения изучает орфоэпия. Орфоэпия означает правильное произношение. Русская орфоэпия – это раздел науки о русском языке, изучающей нормы литературного произношения.  </vt:lpstr>
      <vt:lpstr>В русской орфоэпии  различают « старшую» и « младшую» нормы в произношении отдельных звуков, звукосочетаний, слов и их форм. « Старшая» норма сохраняет особенности старомосковского произношения. « Младшая» норма отражает особенности современного литературного произношения.   </vt:lpstr>
      <vt:lpstr>Орфоэпические нормы регулируют произношение отдельных звуков в разных фонетических позициях, в сочетаниях с другими звуками, а так же их произношение в определенных грамматических формах, группах слов в отдельных словах.</vt:lpstr>
      <vt:lpstr>ПРИМЕР : Первая норма  - это количественная и качественная редукция гласных звуков в безударном положении.  Это норма исключает так называемое, т.е. произнесение звука (о) в безударном положении. Нельзя говорить ( молок?, дорог?й; з?лото) и т.д. Нужно говорить : ( мълак?, дъраг?й, з?лъта). </vt:lpstr>
      <vt:lpstr>Вторая – это смягчение твердых согласных перед мягкими и перед гласными переднего ряда. После шипящих ( ж ) и ( ш ) и звука ( ц ) безударный гласный ( а ) произносится как короткий ( а ) – жаргон, цари, но перед мягкими согласными – как звук  ( ыэ ): жалеть, тридцати. В редких случаях ( ыэ ) произносится и перед твердыми согласными: ржаной жасмин и т.д.</vt:lpstr>
      <vt:lpstr>КОНЕЦ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Призентация</dc:title>
  <dc:creator>123</dc:creator>
  <cp:lastModifiedBy>123</cp:lastModifiedBy>
  <cp:revision>12</cp:revision>
  <dcterms:created xsi:type="dcterms:W3CDTF">2015-03-17T13:17:00Z</dcterms:created>
  <dcterms:modified xsi:type="dcterms:W3CDTF">2015-03-17T15:54:59Z</dcterms:modified>
</cp:coreProperties>
</file>